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tiff" ContentType="image/tiff"/>
  <Default Extension="png" ContentType="image/png"/>
  <Default Extension="wdp" ContentType="image/vnd.ms-photo"/>
  <Default Extension="gif" ContentType="image/gi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p:sldMasterIdLst>
    <p:sldMasterId id="2147483648" r:id="rId1"/>
    <p:sldMasterId id="2147483650" r:id="rId3"/>
    <p:sldMasterId id="2147483661" r:id="rId4"/>
    <p:sldMasterId id="2147483667" r:id="rId5"/>
  </p:sldMasterIdLst>
  <p:notesMasterIdLst>
    <p:notesMasterId r:id="rId7"/>
  </p:notesMasterIdLst>
  <p:handoutMasterIdLst>
    <p:handoutMasterId r:id="rId45"/>
  </p:handoutMasterIdLst>
  <p:sldIdLst>
    <p:sldId id="257" r:id="rId6"/>
    <p:sldId id="260" r:id="rId8"/>
    <p:sldId id="271" r:id="rId9"/>
    <p:sldId id="262" r:id="rId10"/>
    <p:sldId id="291" r:id="rId11"/>
    <p:sldId id="290" r:id="rId12"/>
    <p:sldId id="289" r:id="rId13"/>
    <p:sldId id="288" r:id="rId14"/>
    <p:sldId id="287" r:id="rId15"/>
    <p:sldId id="286" r:id="rId16"/>
    <p:sldId id="285" r:id="rId17"/>
    <p:sldId id="284" r:id="rId18"/>
    <p:sldId id="283" r:id="rId19"/>
    <p:sldId id="282" r:id="rId20"/>
    <p:sldId id="281" r:id="rId21"/>
    <p:sldId id="280" r:id="rId22"/>
    <p:sldId id="279" r:id="rId23"/>
    <p:sldId id="278" r:id="rId24"/>
    <p:sldId id="277" r:id="rId25"/>
    <p:sldId id="276" r:id="rId26"/>
    <p:sldId id="275" r:id="rId27"/>
    <p:sldId id="274" r:id="rId28"/>
    <p:sldId id="273" r:id="rId29"/>
    <p:sldId id="272" r:id="rId30"/>
    <p:sldId id="263" r:id="rId31"/>
    <p:sldId id="306" r:id="rId32"/>
    <p:sldId id="305" r:id="rId33"/>
    <p:sldId id="304" r:id="rId34"/>
    <p:sldId id="303" r:id="rId35"/>
    <p:sldId id="302" r:id="rId36"/>
    <p:sldId id="301" r:id="rId37"/>
    <p:sldId id="300" r:id="rId38"/>
    <p:sldId id="299" r:id="rId39"/>
    <p:sldId id="298" r:id="rId40"/>
    <p:sldId id="297" r:id="rId41"/>
    <p:sldId id="296" r:id="rId42"/>
    <p:sldId id="295" r:id="rId43"/>
    <p:sldId id="270" r:id="rId4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000B"/>
    <a:srgbClr val="404040"/>
    <a:srgbClr val="EBEBEB"/>
    <a:srgbClr val="151515"/>
    <a:srgbClr val="575756"/>
    <a:srgbClr val="FFFFFF"/>
    <a:srgbClr val="DD4654"/>
    <a:srgbClr val="F3D2D5"/>
    <a:srgbClr val="E6A8AD"/>
    <a:srgbClr val="E57B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72833802-FEF1-4C79-8D5D-14CF1EAF98D9}"/>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291"/>
  </p:normalViewPr>
  <p:slideViewPr>
    <p:cSldViewPr snapToGrid="0" snapToObjects="1">
      <p:cViewPr varScale="1">
        <p:scale>
          <a:sx n="115" d="100"/>
          <a:sy n="115" d="100"/>
        </p:scale>
        <p:origin x="84" y="1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50" d="100"/>
          <a:sy n="50" d="100"/>
        </p:scale>
        <p:origin x="2616" y="32"/>
      </p:cViewPr>
      <p:guideLst>
        <p:guide orient="horz"/>
        <p:guide pos="2208"/>
      </p:guideLst>
    </p:cSldViewPr>
  </p:notes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slide" Target="slides/slide2.xml"/><Relationship Id="rId7" Type="http://schemas.openxmlformats.org/officeDocument/2006/relationships/notesMaster" Target="notesMasters/notesMaster1.xml"/><Relationship Id="rId6" Type="http://schemas.openxmlformats.org/officeDocument/2006/relationships/slide" Target="slides/slide1.xml"/><Relationship Id="rId5" Type="http://schemas.openxmlformats.org/officeDocument/2006/relationships/slideMaster" Target="slideMasters/slideMaster4.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handoutMaster" Target="handoutMasters/handoutMaster1.xml"/><Relationship Id="rId44" Type="http://schemas.openxmlformats.org/officeDocument/2006/relationships/slide" Target="slides/slide38.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5"/>
          </a:xfrm>
          <a:prstGeom prst="rect">
            <a:avLst/>
          </a:prstGeom>
        </p:spPr>
        <p:txBody>
          <a:bodyPr vert="horz" lIns="91440" tIns="45720" rIns="91440" bIns="45720" rtlCol="0"/>
          <a:lstStyle>
            <a:lvl1pPr algn="l">
              <a:defRPr sz="1200"/>
            </a:lvl1pPr>
          </a:lstStyle>
          <a:p>
            <a:endParaRPr lang="en-US" dirty="0">
              <a:latin typeface="Huawei Sans" panose="020C0503030203020204" pitchFamily="34" charset="0"/>
            </a:endParaRPr>
          </a:p>
        </p:txBody>
      </p:sp>
      <p:sp>
        <p:nvSpPr>
          <p:cNvPr id="3" name="Date Placeholder 2"/>
          <p:cNvSpPr>
            <a:spLocks noGrp="1"/>
          </p:cNvSpPr>
          <p:nvPr>
            <p:ph type="dt" sz="quarter" idx="1"/>
          </p:nvPr>
        </p:nvSpPr>
        <p:spPr>
          <a:xfrm>
            <a:off x="3970938" y="0"/>
            <a:ext cx="3037840" cy="466435"/>
          </a:xfrm>
          <a:prstGeom prst="rect">
            <a:avLst/>
          </a:prstGeom>
        </p:spPr>
        <p:txBody>
          <a:bodyPr vert="horz" lIns="91440" tIns="45720" rIns="91440" bIns="45720" rtlCol="0"/>
          <a:lstStyle>
            <a:lvl1pPr algn="r">
              <a:defRPr sz="1200"/>
            </a:lvl1pPr>
          </a:lstStyle>
          <a:p>
            <a:fld id="{E8CF71B8-DF2A-2E41-BE66-2E18A767DA8A}" type="datetimeFigureOut">
              <a:rPr lang="en-US" smtClean="0">
                <a:latin typeface="Huawei Sans" panose="020C0503030203020204" pitchFamily="34" charset="0"/>
              </a:rPr>
            </a:fld>
            <a:endParaRPr lang="en-US" dirty="0">
              <a:latin typeface="Huawei Sans" panose="020C0503030203020204" pitchFamily="34" charset="0"/>
            </a:endParaRPr>
          </a:p>
        </p:txBody>
      </p:sp>
      <p:sp>
        <p:nvSpPr>
          <p:cNvPr id="4" name="Footer Placeholder 3"/>
          <p:cNvSpPr>
            <a:spLocks noGrp="1"/>
          </p:cNvSpPr>
          <p:nvPr>
            <p:ph type="ftr" sz="quarter" idx="2"/>
          </p:nvPr>
        </p:nvSpPr>
        <p:spPr>
          <a:xfrm>
            <a:off x="0" y="8829968"/>
            <a:ext cx="3037840" cy="466434"/>
          </a:xfrm>
          <a:prstGeom prst="rect">
            <a:avLst/>
          </a:prstGeom>
        </p:spPr>
        <p:txBody>
          <a:bodyPr vert="horz" lIns="91440" tIns="45720" rIns="91440" bIns="45720" rtlCol="0" anchor="b"/>
          <a:lstStyle>
            <a:lvl1pPr algn="l">
              <a:defRPr sz="1200"/>
            </a:lvl1pPr>
          </a:lstStyle>
          <a:p>
            <a:endParaRPr lang="en-US" dirty="0">
              <a:latin typeface="Huawei Sans" panose="020C0503030203020204" pitchFamily="34" charset="0"/>
            </a:endParaRPr>
          </a:p>
        </p:txBody>
      </p:sp>
      <p:sp>
        <p:nvSpPr>
          <p:cNvPr id="5" name="Slide Number Placeholder 4"/>
          <p:cNvSpPr>
            <a:spLocks noGrp="1"/>
          </p:cNvSpPr>
          <p:nvPr>
            <p:ph type="sldNum" sz="quarter" idx="3"/>
          </p:nvPr>
        </p:nvSpPr>
        <p:spPr>
          <a:xfrm>
            <a:off x="3970938" y="8829968"/>
            <a:ext cx="3037840" cy="466434"/>
          </a:xfrm>
          <a:prstGeom prst="rect">
            <a:avLst/>
          </a:prstGeom>
        </p:spPr>
        <p:txBody>
          <a:bodyPr vert="horz" lIns="91440" tIns="45720" rIns="91440" bIns="45720" rtlCol="0" anchor="b"/>
          <a:lstStyle>
            <a:lvl1pPr algn="r">
              <a:defRPr sz="1200"/>
            </a:lvl1pPr>
          </a:lstStyle>
          <a:p>
            <a:fld id="{A35F0CC5-85BE-A64A-BD47-54C66F7E93E3}" type="slidenum">
              <a:rPr lang="en-US" smtClean="0">
                <a:latin typeface="Huawei Sans" panose="020C0503030203020204" pitchFamily="34" charset="0"/>
              </a:rPr>
            </a:fld>
            <a:endParaRPr lang="en-US" dirty="0">
              <a:latin typeface="Huawei Sans" panose="020C0503030203020204" pitchFamily="34"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31838" y="717550"/>
            <a:ext cx="5580062" cy="3125788"/>
          </a:xfrm>
          <a:prstGeom prst="rect">
            <a:avLst/>
          </a:prstGeom>
          <a:noFill/>
          <a:ln w="12700">
            <a:solidFill>
              <a:prstClr val="black"/>
            </a:solidFill>
          </a:ln>
        </p:spPr>
        <p:txBody>
          <a:bodyPr vert="horz" lIns="91440" tIns="45720" rIns="91440" bIns="45720" rtlCol="0" anchor="ctr"/>
          <a:lstStyle/>
          <a:p>
            <a:pPr marL="0" lvl="0"/>
            <a:endParaRPr lang="en-US"/>
          </a:p>
        </p:txBody>
      </p:sp>
      <p:sp>
        <p:nvSpPr>
          <p:cNvPr id="5" name="Notes Placeholder 4"/>
          <p:cNvSpPr>
            <a:spLocks noGrp="1"/>
          </p:cNvSpPr>
          <p:nvPr>
            <p:ph type="body" sz="quarter" idx="3"/>
          </p:nvPr>
        </p:nvSpPr>
        <p:spPr>
          <a:xfrm>
            <a:off x="731838" y="4310765"/>
            <a:ext cx="5580062" cy="4784070"/>
          </a:xfrm>
          <a:prstGeom prst="rect">
            <a:avLst/>
          </a:prstGeom>
        </p:spPr>
        <p:txBody>
          <a:bodyPr vert="horz" lIns="97200" tIns="45720" rIns="97200" bIns="45720" rtlCol="0"/>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 bg1="lt1" tx1="dk1" bg2="lt2" tx2="dk2" accent1="accent1" accent2="accent2" accent3="accent3" accent4="accent4" accent5="accent5" accent6="accent6" hlink="hlink" folHlink="folHlink"/>
  <p:notesStyle>
    <a:lvl1pPr marL="179705" indent="-179705" algn="l" defTabSz="1219200" rtl="0" eaLnBrk="1" fontAlgn="ctr" latinLnBrk="0" hangingPunct="1">
      <a:lnSpc>
        <a:spcPct val="125000"/>
      </a:lnSpc>
      <a:spcAft>
        <a:spcPts val="600"/>
      </a:spcAft>
      <a:buFont typeface="Huawei Sans" panose="020C0503030203020204" pitchFamily="34" charset="0"/>
      <a:buChar char="•"/>
      <a:defRPr lang="en-US" sz="1100" kern="1200" baseline="0">
        <a:solidFill>
          <a:schemeClr val="tx1"/>
        </a:solidFill>
        <a:latin typeface="Huawei Sans" panose="020C0503030203020204" pitchFamily="34" charset="0"/>
        <a:ea typeface="方正兰亭黑简体" panose="02000000000000000000" pitchFamily="2" charset="-122"/>
        <a:cs typeface="+mn-cs"/>
      </a:defRPr>
    </a:lvl1pPr>
    <a:lvl2pPr marL="539750" indent="-179705" algn="l" defTabSz="1219200" rtl="0" eaLnBrk="1" fontAlgn="ctr" latinLnBrk="0" hangingPunct="1">
      <a:lnSpc>
        <a:spcPct val="125000"/>
      </a:lnSpc>
      <a:spcAft>
        <a:spcPts val="600"/>
      </a:spcAft>
      <a:buClrTx/>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2pPr>
    <a:lvl3pPr marL="899795" indent="-179705" algn="l" defTabSz="1219200" rtl="0" eaLnBrk="1" fontAlgn="ctr" latinLnBrk="0" hangingPunct="1">
      <a:lnSpc>
        <a:spcPct val="125000"/>
      </a:lnSpc>
      <a:spcAft>
        <a:spcPts val="600"/>
      </a:spcAft>
      <a:buFont typeface="微软雅黑" panose="020B0503020204020204" pitchFamily="34" charset="-122"/>
      <a:buChar char="▪"/>
      <a:defRPr sz="1100" kern="1200" baseline="0">
        <a:solidFill>
          <a:schemeClr val="tx1"/>
        </a:solidFill>
        <a:latin typeface="Huawei Sans" panose="020C0503030203020204" pitchFamily="34" charset="0"/>
        <a:ea typeface="方正兰亭黑简体" panose="02000000000000000000" pitchFamily="2" charset="-122"/>
        <a:cs typeface="+mn-cs"/>
      </a:defRPr>
    </a:lvl3pPr>
    <a:lvl4pPr marL="1259840" indent="-179705" algn="l" defTabSz="1219200" rtl="0" eaLnBrk="1" fontAlgn="ctr" latinLnBrk="0" hangingPunct="1">
      <a:lnSpc>
        <a:spcPct val="125000"/>
      </a:lnSpc>
      <a:spcAft>
        <a:spcPts val="600"/>
      </a:spcAft>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4pPr>
    <a:lvl5pPr marL="1619885" indent="-179705" algn="l" defTabSz="1219200" rtl="0" eaLnBrk="1" fontAlgn="ctr" latinLnBrk="0" hangingPunct="1">
      <a:lnSpc>
        <a:spcPct val="125000"/>
      </a:lnSpc>
      <a:spcAft>
        <a:spcPts val="600"/>
      </a:spcAft>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5pPr>
    <a:lvl6pPr marL="3048000" algn="l" defTabSz="1219200" rtl="0" eaLnBrk="1" latinLnBrk="0" hangingPunct="1">
      <a:defRPr sz="1600" kern="1200">
        <a:solidFill>
          <a:schemeClr val="tx1"/>
        </a:solidFill>
        <a:latin typeface="+mn-lt"/>
        <a:ea typeface="+mn-ea"/>
        <a:cs typeface="+mn-cs"/>
      </a:defRPr>
    </a:lvl6pPr>
    <a:lvl7pPr marL="3657600" algn="l" defTabSz="1219200" rtl="0" eaLnBrk="1" latinLnBrk="0" hangingPunct="1">
      <a:defRPr sz="1600" kern="1200">
        <a:solidFill>
          <a:schemeClr val="tx1"/>
        </a:solidFill>
        <a:latin typeface="+mn-lt"/>
        <a:ea typeface="+mn-ea"/>
        <a:cs typeface="+mn-cs"/>
      </a:defRPr>
    </a:lvl7pPr>
    <a:lvl8pPr marL="4267835" algn="l" defTabSz="1219200" rtl="0" eaLnBrk="1" latinLnBrk="0" hangingPunct="1">
      <a:defRPr sz="1600" kern="1200">
        <a:solidFill>
          <a:schemeClr val="tx1"/>
        </a:solidFill>
        <a:latin typeface="+mn-lt"/>
        <a:ea typeface="+mn-ea"/>
        <a:cs typeface="+mn-cs"/>
      </a:defRPr>
    </a:lvl8pPr>
    <a:lvl9pPr marL="4877435" algn="l" defTabSz="121920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幻灯片图像占位符 16"/>
          <p:cNvSpPr>
            <a:spLocks noGrp="1" noRot="1" noChangeAspect="1"/>
          </p:cNvSpPr>
          <p:nvPr>
            <p:ph type="sldImg"/>
          </p:nvPr>
        </p:nvSpPr>
        <p:spPr>
          <a:xfrm>
            <a:off x="742950" y="717550"/>
            <a:ext cx="5557838" cy="3125788"/>
          </a:xfrm>
        </p:spPr>
      </p:sp>
      <p:sp>
        <p:nvSpPr>
          <p:cNvPr id="18" name="备注占位符 17"/>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图像占位符 5"/>
          <p:cNvSpPr>
            <a:spLocks noGrp="1" noRot="1" noChangeAspect="1"/>
          </p:cNvSpPr>
          <p:nvPr>
            <p:ph type="sldImg"/>
          </p:nvPr>
        </p:nvSpPr>
        <p:spPr>
          <a:xfrm>
            <a:off x="742950" y="717550"/>
            <a:ext cx="5557838" cy="3125788"/>
          </a:xfrm>
        </p:spPr>
      </p:sp>
      <p:sp>
        <p:nvSpPr>
          <p:cNvPr id="7" name="备注占位符 6"/>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39775" y="717550"/>
            <a:ext cx="5556250" cy="31257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39775" y="717550"/>
            <a:ext cx="5556250" cy="31257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2#总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1"/>
            <a:ext cx="12192000" cy="5602224"/>
          </a:xfrm>
          <a:prstGeom prst="rect">
            <a:avLst/>
          </a:prstGeom>
          <a:ln>
            <a:noFill/>
            <a:prstDash val="dash"/>
          </a:ln>
        </p:spPr>
      </p:pic>
      <p:sp>
        <p:nvSpPr>
          <p:cNvPr id="8" name="L 形 7"/>
          <p:cNvSpPr/>
          <p:nvPr userDrawn="1"/>
        </p:nvSpPr>
        <p:spPr>
          <a:xfrm rot="16200000" flipH="1">
            <a:off x="6634196" y="2578036"/>
            <a:ext cx="701032" cy="71765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baseline="0">
              <a:latin typeface="Huawei Sans" panose="020C0503030203020204" pitchFamily="34" charset="0"/>
              <a:ea typeface="方正兰亭黑简体" panose="02000000000000000000" pitchFamily="2" charset="-122"/>
            </a:endParaRPr>
          </a:p>
        </p:txBody>
      </p:sp>
      <p:sp>
        <p:nvSpPr>
          <p:cNvPr id="9" name="Title 1"/>
          <p:cNvSpPr>
            <a:spLocks noGrp="1"/>
          </p:cNvSpPr>
          <p:nvPr>
            <p:ph type="ctrTitle" hasCustomPrompt="1"/>
          </p:nvPr>
        </p:nvSpPr>
        <p:spPr>
          <a:xfrm>
            <a:off x="916560" y="907092"/>
            <a:ext cx="8125839" cy="690255"/>
          </a:xfrm>
          <a:prstGeom prst="rect">
            <a:avLst/>
          </a:prstGeom>
          <a:ln>
            <a:noFill/>
            <a:prstDash val="dash"/>
          </a:ln>
        </p:spPr>
        <p:txBody>
          <a:bodyPr lIns="0" tIns="0" rIns="0" bIns="0" anchor="t">
            <a:normAutofit/>
          </a:bodyPr>
          <a:lstStyle>
            <a:lvl1pPr>
              <a:defRPr lang="en-US" sz="3200" b="0" i="0" baseline="0" dirty="0">
                <a:latin typeface="Huawei Sans" panose="020C0503030203020204" pitchFamily="34" charset="0"/>
                <a:ea typeface="方正兰亭黑简体" panose="02000000000000000000" pitchFamily="2" charset="-122"/>
              </a:defRPr>
            </a:lvl1pPr>
          </a:lstStyle>
          <a:p>
            <a:pPr lvl="0" defTabSz="913765">
              <a:lnSpc>
                <a:spcPts val="3440"/>
              </a:lnSpc>
            </a:pPr>
            <a:r>
              <a:rPr lang="zh-CN" altLang="en-US" dirty="0"/>
              <a:t>单击此处添加标题</a:t>
            </a:r>
            <a:endParaRPr lang="en-US" dirty="0"/>
          </a:p>
        </p:txBody>
      </p:sp>
      <p:sp>
        <p:nvSpPr>
          <p:cNvPr id="10" name="Text Placeholder 5"/>
          <p:cNvSpPr>
            <a:spLocks noGrp="1"/>
          </p:cNvSpPr>
          <p:nvPr>
            <p:ph type="body" sz="quarter" idx="10" hasCustomPrompt="1"/>
          </p:nvPr>
        </p:nvSpPr>
        <p:spPr>
          <a:xfrm>
            <a:off x="916561" y="1949372"/>
            <a:ext cx="8125840" cy="643926"/>
          </a:xfrm>
        </p:spPr>
        <p:txBody>
          <a:bodyPr vert="horz" lIns="0" tIns="0" rIns="0" bIns="0" rtlCol="0">
            <a:noAutofit/>
          </a:bodyPr>
          <a:lstStyle>
            <a:lvl1pPr marL="228600" indent="-228600">
              <a:buNone/>
              <a:defRPr lang="en-US" sz="1400" baseline="0" dirty="0">
                <a:latin typeface="Huawei Sans" panose="020C0503030203020204" pitchFamily="34" charset="0"/>
                <a:ea typeface="方正兰亭黑简体" panose="02000000000000000000" pitchFamily="2" charset="-122"/>
                <a:cs typeface="Huawei Sans" panose="020C0503030203020204" pitchFamily="34" charset="0"/>
              </a:defRPr>
            </a:lvl1pPr>
          </a:lstStyle>
          <a:p>
            <a:pPr marL="0" lvl="0" indent="0">
              <a:lnSpc>
                <a:spcPct val="100000"/>
              </a:lnSpc>
              <a:spcBef>
                <a:spcPts val="0"/>
              </a:spcBef>
            </a:pPr>
            <a:r>
              <a:rPr lang="zh-CN" altLang="en-US" dirty="0" smtClean="0"/>
              <a:t>单击此处添加文本</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13#更多信息(可选)">
    <p:spTree>
      <p:nvGrpSpPr>
        <p:cNvPr id="1" name=""/>
        <p:cNvGrpSpPr/>
        <p:nvPr/>
      </p:nvGrpSpPr>
      <p:grpSpPr>
        <a:xfrm>
          <a:off x="0" y="0"/>
          <a:ext cx="0" cy="0"/>
          <a:chOff x="0" y="0"/>
          <a:chExt cx="0" cy="0"/>
        </a:xfrm>
      </p:grpSpPr>
      <p:sp>
        <p:nvSpPr>
          <p:cNvPr id="3" name="文本占位符 6"/>
          <p:cNvSpPr>
            <a:spLocks noGrp="1"/>
          </p:cNvSpPr>
          <p:nvPr>
            <p:ph type="body" sz="quarter" idx="10" hasCustomPrompt="1"/>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5pPr>
              <a:buNone/>
              <a:defRPr/>
            </a:lvl5pPr>
          </a:lstStyle>
          <a:p>
            <a:r>
              <a:rPr lang="zh-CN" altLang="en-US" dirty="0"/>
              <a:t>此版式用于提供给学员更多学习信息。</a:t>
            </a:r>
            <a:endParaRPr lang="zh-CN" altLang="en-US" dirty="0"/>
          </a:p>
        </p:txBody>
      </p:sp>
      <p:cxnSp>
        <p:nvCxnSpPr>
          <p:cNvPr id="12" name="直线连接符 14"/>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3" name="文本框 16"/>
          <p:cNvSpPr txBox="1"/>
          <p:nvPr userDrawn="1"/>
        </p:nvSpPr>
        <p:spPr>
          <a:xfrm>
            <a:off x="918916" y="630373"/>
            <a:ext cx="2050561" cy="651845"/>
          </a:xfrm>
          <a:prstGeom prst="rect">
            <a:avLst/>
          </a:prstGeom>
          <a:noFill/>
        </p:spPr>
        <p:txBody>
          <a:bodyPr wrap="none" rtlCol="0">
            <a:spAutoFit/>
          </a:bodyPr>
          <a:lstStyle/>
          <a:p>
            <a:r>
              <a:rPr kumimoji="1" lang="zh-CN" altLang="en-US" sz="3635" baseline="0" dirty="0" smtClean="0">
                <a:solidFill>
                  <a:srgbClr val="404040"/>
                </a:solidFill>
                <a:latin typeface="Huawei Sans" panose="020C0503030203020204" pitchFamily="34" charset="0"/>
                <a:ea typeface="方正兰亭黑简体" panose="02000000000000000000" pitchFamily="2" charset="-122"/>
                <a:cs typeface="微软雅黑" panose="020B0503020204020204" pitchFamily="34" charset="-122"/>
              </a:rPr>
              <a:t>更多信息</a:t>
            </a:r>
            <a:endParaRPr kumimoji="1" lang="zh-CN" altLang="en-US" sz="3635" baseline="0" dirty="0">
              <a:solidFill>
                <a:srgbClr val="404040"/>
              </a:solidFill>
              <a:latin typeface="Huawei Sans" panose="020C0503030203020204" pitchFamily="34" charset="0"/>
              <a:ea typeface="方正兰亭黑简体" panose="02000000000000000000" pitchFamily="2" charset="-122"/>
              <a:cs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14#学习推荐(可选)">
    <p:spTree>
      <p:nvGrpSpPr>
        <p:cNvPr id="1" name=""/>
        <p:cNvGrpSpPr/>
        <p:nvPr/>
      </p:nvGrpSpPr>
      <p:grpSpPr>
        <a:xfrm>
          <a:off x="0" y="0"/>
          <a:ext cx="0" cy="0"/>
          <a:chOff x="0" y="0"/>
          <a:chExt cx="0" cy="0"/>
        </a:xfrm>
      </p:grpSpPr>
      <p:sp>
        <p:nvSpPr>
          <p:cNvPr id="3" name="文本占位符 6"/>
          <p:cNvSpPr>
            <a:spLocks noGrp="1"/>
          </p:cNvSpPr>
          <p:nvPr>
            <p:ph type="body" sz="quarter" idx="10"/>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endParaRPr lang="zh-CN" altLang="en-US" dirty="0"/>
          </a:p>
        </p:txBody>
      </p:sp>
      <p:cxnSp>
        <p:nvCxnSpPr>
          <p:cNvPr id="14" name="直线连接符 14"/>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5" name="文本框 16"/>
          <p:cNvSpPr txBox="1"/>
          <p:nvPr userDrawn="1"/>
        </p:nvSpPr>
        <p:spPr>
          <a:xfrm>
            <a:off x="918916" y="630373"/>
            <a:ext cx="2050561" cy="651845"/>
          </a:xfrm>
          <a:prstGeom prst="rect">
            <a:avLst/>
          </a:prstGeom>
          <a:noFill/>
        </p:spPr>
        <p:txBody>
          <a:bodyPr wrap="none" rtlCol="0">
            <a:spAutoFit/>
          </a:bodyPr>
          <a:lstStyle/>
          <a:p>
            <a:r>
              <a:rPr kumimoji="1" lang="zh-CN" altLang="en-US" sz="3635" baseline="0" dirty="0" smtClean="0">
                <a:solidFill>
                  <a:srgbClr val="404040"/>
                </a:solidFill>
                <a:latin typeface="Huawei Sans" panose="020C0503030203020204" pitchFamily="34" charset="0"/>
                <a:ea typeface="方正兰亭黑简体" panose="02000000000000000000" pitchFamily="2" charset="-122"/>
                <a:cs typeface="微软雅黑" panose="020B0503020204020204" pitchFamily="34" charset="-122"/>
              </a:rPr>
              <a:t>学习推荐</a:t>
            </a:r>
            <a:endParaRPr kumimoji="1" lang="zh-CN" altLang="en-US" sz="3635" baseline="0" dirty="0">
              <a:solidFill>
                <a:srgbClr val="404040"/>
              </a:solidFill>
              <a:latin typeface="Huawei Sans" panose="020C0503030203020204" pitchFamily="34" charset="0"/>
              <a:ea typeface="方正兰亭黑简体" panose="02000000000000000000" pitchFamily="2" charset="-122"/>
              <a:cs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7#标题和内容（两行标题）">
    <p:spTree>
      <p:nvGrpSpPr>
        <p:cNvPr id="1" name=""/>
        <p:cNvGrpSpPr/>
        <p:nvPr/>
      </p:nvGrpSpPr>
      <p:grpSpPr>
        <a:xfrm>
          <a:off x="0" y="0"/>
          <a:ext cx="0" cy="0"/>
          <a:chOff x="0" y="0"/>
          <a:chExt cx="0" cy="0"/>
        </a:xfrm>
      </p:grpSpPr>
      <p:sp>
        <p:nvSpPr>
          <p:cNvPr id="3" name="标题 1"/>
          <p:cNvSpPr>
            <a:spLocks noGrp="1"/>
          </p:cNvSpPr>
          <p:nvPr>
            <p:ph type="title"/>
          </p:nvPr>
        </p:nvSpPr>
        <p:spPr>
          <a:xfrm>
            <a:off x="455613" y="447468"/>
            <a:ext cx="11256961" cy="1001920"/>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1188085">
              <a:lnSpc>
                <a:spcPts val="3430"/>
              </a:lnSpc>
              <a:spcBef>
                <a:spcPts val="0"/>
              </a:spcBef>
              <a:buFont typeface="Arial" panose="020B0604020202020204" pitchFamily="34" charset="0"/>
            </a:pPr>
            <a:r>
              <a:rPr lang="zh-CN" altLang="en-US" dirty="0" smtClean="0"/>
              <a:t>单击</a:t>
            </a:r>
            <a:r>
              <a:rPr lang="zh-CN" altLang="en-US" dirty="0"/>
              <a:t>此处编辑母版标题样式</a:t>
            </a:r>
            <a:endParaRPr lang="zh-CN" altLang="en-US" dirty="0"/>
          </a:p>
        </p:txBody>
      </p:sp>
      <p:sp>
        <p:nvSpPr>
          <p:cNvPr id="9" name="文本占位符 6"/>
          <p:cNvSpPr>
            <a:spLocks noGrp="1"/>
          </p:cNvSpPr>
          <p:nvPr>
            <p:ph type="body" sz="quarter" idx="10" hasCustomPrompt="1"/>
          </p:nvPr>
        </p:nvSpPr>
        <p:spPr>
          <a:xfrm>
            <a:off x="455613" y="1484312"/>
            <a:ext cx="11256962" cy="4443243"/>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7*#标题和内容（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455613" y="447468"/>
            <a:ext cx="11256961" cy="485982"/>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1188085">
              <a:lnSpc>
                <a:spcPts val="3430"/>
              </a:lnSpc>
              <a:spcBef>
                <a:spcPts val="0"/>
              </a:spcBef>
              <a:buFont typeface="Arial" panose="020B0604020202020204" pitchFamily="34" charset="0"/>
            </a:pPr>
            <a:r>
              <a:rPr lang="zh-CN" altLang="en-US" dirty="0" smtClean="0"/>
              <a:t>单击</a:t>
            </a:r>
            <a:r>
              <a:rPr lang="zh-CN" altLang="en-US" dirty="0"/>
              <a:t>此处编辑母版标题样式</a:t>
            </a:r>
            <a:endParaRPr lang="zh-CN" altLang="en-US" dirty="0"/>
          </a:p>
        </p:txBody>
      </p:sp>
      <p:sp>
        <p:nvSpPr>
          <p:cNvPr id="9" name="文本占位符 6"/>
          <p:cNvSpPr>
            <a:spLocks noGrp="1"/>
          </p:cNvSpPr>
          <p:nvPr>
            <p:ph type="body" sz="quarter" idx="10" hasCustomPrompt="1"/>
          </p:nvPr>
        </p:nvSpPr>
        <p:spPr>
          <a:xfrm>
            <a:off x="455613" y="1047750"/>
            <a:ext cx="11256962" cy="4879805"/>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8#仅标题（两行标题）">
    <p:spTree>
      <p:nvGrpSpPr>
        <p:cNvPr id="1" name=""/>
        <p:cNvGrpSpPr/>
        <p:nvPr/>
      </p:nvGrpSpPr>
      <p:grpSpPr>
        <a:xfrm>
          <a:off x="0" y="0"/>
          <a:ext cx="0" cy="0"/>
          <a:chOff x="0" y="0"/>
          <a:chExt cx="0" cy="0"/>
        </a:xfrm>
      </p:grpSpPr>
      <p:sp>
        <p:nvSpPr>
          <p:cNvPr id="3" name="标题 1"/>
          <p:cNvSpPr>
            <a:spLocks noGrp="1"/>
          </p:cNvSpPr>
          <p:nvPr>
            <p:ph type="title"/>
          </p:nvPr>
        </p:nvSpPr>
        <p:spPr>
          <a:xfrm>
            <a:off x="455613" y="447468"/>
            <a:ext cx="11256962" cy="1001920"/>
          </a:xfrm>
          <a:prstGeom prst="rect">
            <a:avLst/>
          </a:prstGeom>
        </p:spPr>
        <p:txBody>
          <a:bodyPr lIns="0" tIns="0" rIns="0" bIns="0" anchor="t">
            <a:normAutofit/>
          </a:bodyPr>
          <a:lstStyle>
            <a:lvl1pPr>
              <a:defRPr lang="zh-CN" altLang="en-US" baseline="0" dirty="0"/>
            </a:lvl1pPr>
          </a:lstStyle>
          <a:p>
            <a:pPr marL="0" lvl="0" indent="0" defTabSz="1188085">
              <a:lnSpc>
                <a:spcPts val="3430"/>
              </a:lnSpc>
              <a:spcBef>
                <a:spcPts val="0"/>
              </a:spcBef>
              <a:buFont typeface="Arial" panose="020B0604020202020204" pitchFamily="34" charset="0"/>
            </a:pPr>
            <a:r>
              <a:rPr lang="zh-CN" altLang="en-US" dirty="0" smtClean="0"/>
              <a:t>单击</a:t>
            </a:r>
            <a:r>
              <a:rPr lang="zh-CN" altLang="en-US" dirty="0"/>
              <a:t>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8*#仅标题（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455613" y="447468"/>
            <a:ext cx="11256962" cy="497095"/>
          </a:xfrm>
          <a:prstGeom prst="rect">
            <a:avLst/>
          </a:prstGeom>
        </p:spPr>
        <p:txBody>
          <a:bodyPr lIns="0" tIns="0" rIns="0" bIns="0" anchor="t">
            <a:normAutofit/>
          </a:bodyPr>
          <a:lstStyle>
            <a:lvl1pPr>
              <a:defRPr lang="zh-CN" altLang="en-US" baseline="0" dirty="0"/>
            </a:lvl1pPr>
          </a:lstStyle>
          <a:p>
            <a:pPr marL="0" lvl="0" indent="0" defTabSz="1188085">
              <a:lnSpc>
                <a:spcPts val="3430"/>
              </a:lnSpc>
              <a:spcBef>
                <a:spcPts val="0"/>
              </a:spcBef>
              <a:buFont typeface="Arial" panose="020B0604020202020204" pitchFamily="34" charset="0"/>
            </a:pPr>
            <a:r>
              <a:rPr lang="zh-CN" altLang="en-US" dirty="0" smtClean="0"/>
              <a:t>单击</a:t>
            </a:r>
            <a:r>
              <a:rPr lang="zh-CN" altLang="en-US" dirty="0"/>
              <a:t>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9#全白背景">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15#谢谢">
    <p:bg>
      <p:bgPr>
        <a:solidFill>
          <a:srgbClr val="FFFFFF"/>
        </a:solidFill>
        <a:effectLst/>
      </p:bgPr>
    </p:bg>
    <p:spTree>
      <p:nvGrpSpPr>
        <p:cNvPr id="1" name=""/>
        <p:cNvGrpSpPr/>
        <p:nvPr/>
      </p:nvGrpSpPr>
      <p:grpSpPr>
        <a:xfrm>
          <a:off x="0" y="0"/>
          <a:ext cx="0" cy="0"/>
          <a:chOff x="0" y="0"/>
          <a:chExt cx="0" cy="0"/>
        </a:xfrm>
      </p:grpSpPr>
      <p:sp>
        <p:nvSpPr>
          <p:cNvPr id="3" name="TextBox 3"/>
          <p:cNvSpPr txBox="1"/>
          <p:nvPr userDrawn="1"/>
        </p:nvSpPr>
        <p:spPr>
          <a:xfrm>
            <a:off x="607486" y="1402064"/>
            <a:ext cx="3921034" cy="854717"/>
          </a:xfrm>
          <a:prstGeom prst="rect">
            <a:avLst/>
          </a:prstGeom>
          <a:noFill/>
        </p:spPr>
        <p:txBody>
          <a:bodyPr wrap="square" rtlCol="0">
            <a:spAutoFit/>
          </a:bodyPr>
          <a:lstStyle/>
          <a:p>
            <a:pPr algn="l"/>
            <a:r>
              <a:rPr lang="en-US" sz="4940" dirty="0" smtClean="0">
                <a:solidFill>
                  <a:schemeClr val="tx1"/>
                </a:solidFill>
              </a:rPr>
              <a:t>Thank you.</a:t>
            </a:r>
            <a:endParaRPr lang="en-US" sz="4940" dirty="0">
              <a:solidFill>
                <a:schemeClr val="tx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修订记录">
    <p:spTree>
      <p:nvGrpSpPr>
        <p:cNvPr id="1" name=""/>
        <p:cNvGrpSpPr/>
        <p:nvPr/>
      </p:nvGrpSpPr>
      <p:grpSpPr>
        <a:xfrm>
          <a:off x="0" y="0"/>
          <a:ext cx="0" cy="0"/>
          <a:chOff x="0" y="0"/>
          <a:chExt cx="0" cy="0"/>
        </a:xfrm>
      </p:grpSpPr>
      <p:graphicFrame>
        <p:nvGraphicFramePr>
          <p:cNvPr id="3" name="Group 3"/>
          <p:cNvGraphicFramePr>
            <a:graphicFrameLocks noGrp="1"/>
          </p:cNvGraphicFramePr>
          <p:nvPr userDrawn="1"/>
        </p:nvGraphicFramePr>
        <p:xfrm>
          <a:off x="1007140" y="1398424"/>
          <a:ext cx="10194260" cy="1082675"/>
        </p:xfrm>
        <a:graphic>
          <a:graphicData uri="http://schemas.openxmlformats.org/drawingml/2006/table">
            <a:tbl>
              <a:tblPr/>
              <a:tblGrid>
                <a:gridCol w="3119031"/>
                <a:gridCol w="1967450"/>
                <a:gridCol w="3023155"/>
                <a:gridCol w="2084624"/>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课程编码</a:t>
                      </a:r>
                      <a:endPar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适用产品</a:t>
                      </a:r>
                      <a:endPar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产品版本</a:t>
                      </a:r>
                      <a:endPar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课程版本</a:t>
                      </a:r>
                      <a:endPar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4" name="Group 21"/>
          <p:cNvGraphicFramePr>
            <a:graphicFrameLocks noGrp="1"/>
          </p:cNvGraphicFramePr>
          <p:nvPr userDrawn="1"/>
        </p:nvGraphicFramePr>
        <p:xfrm>
          <a:off x="1007140" y="2920836"/>
          <a:ext cx="10177327" cy="3038475"/>
        </p:xfrm>
        <a:graphic>
          <a:graphicData uri="http://schemas.openxmlformats.org/drawingml/2006/table">
            <a:tbl>
              <a:tblPr/>
              <a:tblGrid>
                <a:gridCol w="3119030"/>
                <a:gridCol w="1967450"/>
                <a:gridCol w="3023155"/>
                <a:gridCol w="2067692"/>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作者</a:t>
                      </a:r>
                      <a:r>
                        <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a:t>
                      </a: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工号</a:t>
                      </a:r>
                      <a:endPar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时间</a:t>
                      </a:r>
                      <a:endPar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审核人</a:t>
                      </a:r>
                      <a:r>
                        <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a:t>
                      </a: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工号</a:t>
                      </a:r>
                      <a:endPar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新开发/优化</a:t>
                      </a:r>
                      <a:endPar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 name="文本占位符 7"/>
          <p:cNvSpPr>
            <a:spLocks noGrp="1"/>
          </p:cNvSpPr>
          <p:nvPr>
            <p:ph type="body" sz="quarter" idx="17" hasCustomPrompt="1"/>
          </p:nvPr>
        </p:nvSpPr>
        <p:spPr>
          <a:xfrm>
            <a:off x="1007139" y="1969626"/>
            <a:ext cx="3119030"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课程编码</a:t>
            </a:r>
            <a:endParaRPr lang="zh-CN" altLang="en-US" dirty="0"/>
          </a:p>
        </p:txBody>
      </p:sp>
      <p:sp>
        <p:nvSpPr>
          <p:cNvPr id="6" name="文本占位符 7"/>
          <p:cNvSpPr>
            <a:spLocks noGrp="1"/>
          </p:cNvSpPr>
          <p:nvPr>
            <p:ph type="body" sz="quarter" idx="18" hasCustomPrompt="1"/>
          </p:nvPr>
        </p:nvSpPr>
        <p:spPr>
          <a:xfrm>
            <a:off x="4126170" y="1969626"/>
            <a:ext cx="1967450"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适用的产品</a:t>
            </a:r>
            <a:endParaRPr lang="zh-CN" altLang="en-US" dirty="0"/>
          </a:p>
        </p:txBody>
      </p:sp>
      <p:sp>
        <p:nvSpPr>
          <p:cNvPr id="7" name="文本占位符 7"/>
          <p:cNvSpPr>
            <a:spLocks noGrp="1"/>
          </p:cNvSpPr>
          <p:nvPr>
            <p:ph type="body" sz="quarter" idx="19" hasCustomPrompt="1"/>
          </p:nvPr>
        </p:nvSpPr>
        <p:spPr>
          <a:xfrm>
            <a:off x="6093619" y="1969626"/>
            <a:ext cx="3023155"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V5R2</a:t>
            </a:r>
            <a:endParaRPr lang="zh-CN" altLang="en-US" dirty="0"/>
          </a:p>
        </p:txBody>
      </p:sp>
      <p:sp>
        <p:nvSpPr>
          <p:cNvPr id="8" name="文本占位符 7"/>
          <p:cNvSpPr>
            <a:spLocks noGrp="1"/>
          </p:cNvSpPr>
          <p:nvPr>
            <p:ph type="body" sz="quarter" idx="20" hasCustomPrompt="1"/>
          </p:nvPr>
        </p:nvSpPr>
        <p:spPr>
          <a:xfrm>
            <a:off x="9116775" y="1969626"/>
            <a:ext cx="2084625"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V1R1</a:t>
            </a:r>
            <a:endParaRPr lang="zh-CN" altLang="en-US" dirty="0"/>
          </a:p>
        </p:txBody>
      </p:sp>
      <p:sp>
        <p:nvSpPr>
          <p:cNvPr id="9" name="文本占位符 7"/>
          <p:cNvSpPr>
            <a:spLocks noGrp="1"/>
          </p:cNvSpPr>
          <p:nvPr>
            <p:ph type="body" sz="quarter" idx="13" hasCustomPrompt="1"/>
          </p:nvPr>
        </p:nvSpPr>
        <p:spPr>
          <a:xfrm>
            <a:off x="1007042" y="3517796"/>
            <a:ext cx="3119128"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10" name="文本占位符 7"/>
          <p:cNvSpPr>
            <a:spLocks noGrp="1"/>
          </p:cNvSpPr>
          <p:nvPr>
            <p:ph type="body" sz="quarter" idx="14" hasCustomPrompt="1"/>
          </p:nvPr>
        </p:nvSpPr>
        <p:spPr>
          <a:xfrm>
            <a:off x="4126170" y="3517796"/>
            <a:ext cx="1967450"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11" name="文本占位符 7"/>
          <p:cNvSpPr>
            <a:spLocks noGrp="1"/>
          </p:cNvSpPr>
          <p:nvPr>
            <p:ph type="body" sz="quarter" idx="15" hasCustomPrompt="1"/>
          </p:nvPr>
        </p:nvSpPr>
        <p:spPr>
          <a:xfrm>
            <a:off x="6093619" y="3517796"/>
            <a:ext cx="3023155"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12" name="文本占位符 7"/>
          <p:cNvSpPr>
            <a:spLocks noGrp="1"/>
          </p:cNvSpPr>
          <p:nvPr>
            <p:ph type="body" sz="quarter" idx="16" hasCustomPrompt="1"/>
          </p:nvPr>
        </p:nvSpPr>
        <p:spPr>
          <a:xfrm>
            <a:off x="9116775" y="3481792"/>
            <a:ext cx="2056050" cy="504056"/>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新开发</a:t>
            </a:r>
            <a:endParaRPr lang="zh-CN" altLang="en-US" dirty="0"/>
          </a:p>
        </p:txBody>
      </p:sp>
      <p:sp>
        <p:nvSpPr>
          <p:cNvPr id="13" name="Rectangle 2"/>
          <p:cNvSpPr>
            <a:spLocks noChangeArrowheads="1"/>
          </p:cNvSpPr>
          <p:nvPr userDrawn="1"/>
        </p:nvSpPr>
        <p:spPr bwMode="auto">
          <a:xfrm>
            <a:off x="952130" y="368661"/>
            <a:ext cx="2802144" cy="479425"/>
          </a:xfrm>
          <a:prstGeom prst="rect">
            <a:avLst/>
          </a:prstGeom>
          <a:noFill/>
          <a:ln w="9525">
            <a:noFill/>
            <a:miter lim="800000"/>
          </a:ln>
        </p:spPr>
        <p:txBody>
          <a:bodyPr lIns="78227" tIns="39112" rIns="78227" bIns="39112" anchor="ctr"/>
          <a:lstStyle/>
          <a:p>
            <a:pPr algn="l" defTabSz="1001395" rtl="0" eaLnBrk="0" fontAlgn="ctr" hangingPunct="0">
              <a:spcBef>
                <a:spcPct val="0"/>
              </a:spcBef>
              <a:spcAft>
                <a:spcPct val="0"/>
              </a:spcAft>
            </a:pPr>
            <a:r>
              <a:rPr lang="zh-CN" altLang="en-US" sz="3500" b="0" kern="1200"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修订记录</a:t>
            </a:r>
            <a:endParaRPr lang="zh-CN" altLang="en-US" sz="3500" b="0" kern="1200"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4" name="Text Box 58"/>
          <p:cNvSpPr txBox="1">
            <a:spLocks noChangeArrowheads="1"/>
          </p:cNvSpPr>
          <p:nvPr userDrawn="1"/>
        </p:nvSpPr>
        <p:spPr bwMode="auto">
          <a:xfrm>
            <a:off x="8900835" y="296652"/>
            <a:ext cx="2771225" cy="707886"/>
          </a:xfrm>
          <a:prstGeom prst="rect">
            <a:avLst/>
          </a:prstGeom>
          <a:noFill/>
          <a:ln w="9525" algn="ctr">
            <a:noFill/>
            <a:miter lim="800000"/>
          </a:ln>
        </p:spPr>
        <p:txBody>
          <a:bodyPr wrap="square">
            <a:spAutoFit/>
          </a:bodyPr>
          <a:lstStyle/>
          <a:p>
            <a:pPr fontAlgn="ctr">
              <a:spcBef>
                <a:spcPct val="50000"/>
              </a:spcBef>
            </a:pPr>
            <a:r>
              <a:rPr lang="zh-CN" altLang="en-US" sz="4000" i="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本页不打印</a:t>
            </a:r>
            <a:endParaRPr lang="zh-CN" altLang="en-US" sz="4000" i="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5" name="文本占位符 7"/>
          <p:cNvSpPr>
            <a:spLocks noGrp="1"/>
          </p:cNvSpPr>
          <p:nvPr>
            <p:ph type="body" sz="quarter" idx="21" hasCustomPrompt="1"/>
          </p:nvPr>
        </p:nvSpPr>
        <p:spPr>
          <a:xfrm>
            <a:off x="1007042" y="4021852"/>
            <a:ext cx="3119128"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16" name="文本占位符 7"/>
          <p:cNvSpPr>
            <a:spLocks noGrp="1"/>
          </p:cNvSpPr>
          <p:nvPr>
            <p:ph type="body" sz="quarter" idx="22" hasCustomPrompt="1"/>
          </p:nvPr>
        </p:nvSpPr>
        <p:spPr>
          <a:xfrm>
            <a:off x="4126170" y="4021852"/>
            <a:ext cx="1967450"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17" name="文本占位符 7"/>
          <p:cNvSpPr>
            <a:spLocks noGrp="1"/>
          </p:cNvSpPr>
          <p:nvPr>
            <p:ph type="body" sz="quarter" idx="23" hasCustomPrompt="1"/>
          </p:nvPr>
        </p:nvSpPr>
        <p:spPr>
          <a:xfrm>
            <a:off x="6093619" y="4021852"/>
            <a:ext cx="3023155"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18" name="文本占位符 7"/>
          <p:cNvSpPr>
            <a:spLocks noGrp="1"/>
          </p:cNvSpPr>
          <p:nvPr>
            <p:ph type="body" sz="quarter" idx="24" hasCustomPrompt="1"/>
          </p:nvPr>
        </p:nvSpPr>
        <p:spPr>
          <a:xfrm>
            <a:off x="9116775" y="3985848"/>
            <a:ext cx="2084625" cy="504056"/>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endParaRPr lang="zh-CN" altLang="en-US" dirty="0"/>
          </a:p>
        </p:txBody>
      </p:sp>
      <p:sp>
        <p:nvSpPr>
          <p:cNvPr id="19" name="文本占位符 7"/>
          <p:cNvSpPr>
            <a:spLocks noGrp="1"/>
          </p:cNvSpPr>
          <p:nvPr>
            <p:ph type="body" sz="quarter" idx="25" hasCustomPrompt="1"/>
          </p:nvPr>
        </p:nvSpPr>
        <p:spPr>
          <a:xfrm>
            <a:off x="1007042" y="4489904"/>
            <a:ext cx="3119128"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20" name="文本占位符 7"/>
          <p:cNvSpPr>
            <a:spLocks noGrp="1"/>
          </p:cNvSpPr>
          <p:nvPr>
            <p:ph type="body" sz="quarter" idx="26" hasCustomPrompt="1"/>
          </p:nvPr>
        </p:nvSpPr>
        <p:spPr>
          <a:xfrm>
            <a:off x="4126170" y="4489904"/>
            <a:ext cx="1967450"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21" name="文本占位符 7"/>
          <p:cNvSpPr>
            <a:spLocks noGrp="1"/>
          </p:cNvSpPr>
          <p:nvPr>
            <p:ph type="body" sz="quarter" idx="27" hasCustomPrompt="1"/>
          </p:nvPr>
        </p:nvSpPr>
        <p:spPr>
          <a:xfrm>
            <a:off x="6093619" y="4489904"/>
            <a:ext cx="3023155"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22" name="文本占位符 7"/>
          <p:cNvSpPr>
            <a:spLocks noGrp="1"/>
          </p:cNvSpPr>
          <p:nvPr>
            <p:ph type="body" sz="quarter" idx="28" hasCustomPrompt="1"/>
          </p:nvPr>
        </p:nvSpPr>
        <p:spPr>
          <a:xfrm>
            <a:off x="9116775" y="4489904"/>
            <a:ext cx="2056050"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endParaRPr lang="zh-CN" altLang="en-US" dirty="0"/>
          </a:p>
        </p:txBody>
      </p:sp>
      <p:sp>
        <p:nvSpPr>
          <p:cNvPr id="23" name="文本占位符 7"/>
          <p:cNvSpPr>
            <a:spLocks noGrp="1"/>
          </p:cNvSpPr>
          <p:nvPr>
            <p:ph type="body" sz="quarter" idx="29" hasCustomPrompt="1"/>
          </p:nvPr>
        </p:nvSpPr>
        <p:spPr>
          <a:xfrm>
            <a:off x="1007042" y="5029964"/>
            <a:ext cx="3119128"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24" name="文本占位符 7"/>
          <p:cNvSpPr>
            <a:spLocks noGrp="1"/>
          </p:cNvSpPr>
          <p:nvPr>
            <p:ph type="body" sz="quarter" idx="30" hasCustomPrompt="1"/>
          </p:nvPr>
        </p:nvSpPr>
        <p:spPr>
          <a:xfrm>
            <a:off x="4126170" y="5029964"/>
            <a:ext cx="1967450"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25" name="文本占位符 7"/>
          <p:cNvSpPr>
            <a:spLocks noGrp="1"/>
          </p:cNvSpPr>
          <p:nvPr>
            <p:ph type="body" sz="quarter" idx="31" hasCustomPrompt="1"/>
          </p:nvPr>
        </p:nvSpPr>
        <p:spPr>
          <a:xfrm>
            <a:off x="6093619" y="5029964"/>
            <a:ext cx="3023155"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26" name="文本占位符 7"/>
          <p:cNvSpPr>
            <a:spLocks noGrp="1"/>
          </p:cNvSpPr>
          <p:nvPr>
            <p:ph type="body" sz="quarter" idx="32" hasCustomPrompt="1"/>
          </p:nvPr>
        </p:nvSpPr>
        <p:spPr>
          <a:xfrm>
            <a:off x="9116775" y="5029964"/>
            <a:ext cx="2084625"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endParaRPr lang="zh-CN" altLang="en-US" dirty="0"/>
          </a:p>
        </p:txBody>
      </p:sp>
      <p:sp>
        <p:nvSpPr>
          <p:cNvPr id="27" name="文本占位符 7"/>
          <p:cNvSpPr>
            <a:spLocks noGrp="1"/>
          </p:cNvSpPr>
          <p:nvPr>
            <p:ph type="body" sz="quarter" idx="33" hasCustomPrompt="1"/>
          </p:nvPr>
        </p:nvSpPr>
        <p:spPr>
          <a:xfrm>
            <a:off x="1007042" y="5498016"/>
            <a:ext cx="3119128"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28" name="文本占位符 7"/>
          <p:cNvSpPr>
            <a:spLocks noGrp="1"/>
          </p:cNvSpPr>
          <p:nvPr>
            <p:ph type="body" sz="quarter" idx="34" hasCustomPrompt="1"/>
          </p:nvPr>
        </p:nvSpPr>
        <p:spPr>
          <a:xfrm>
            <a:off x="4126170" y="5498016"/>
            <a:ext cx="1967450"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29" name="文本占位符 7"/>
          <p:cNvSpPr>
            <a:spLocks noGrp="1"/>
          </p:cNvSpPr>
          <p:nvPr>
            <p:ph type="body" sz="quarter" idx="35" hasCustomPrompt="1"/>
          </p:nvPr>
        </p:nvSpPr>
        <p:spPr>
          <a:xfrm>
            <a:off x="6093619" y="5498016"/>
            <a:ext cx="3023155"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30" name="文本占位符 7"/>
          <p:cNvSpPr>
            <a:spLocks noGrp="1"/>
          </p:cNvSpPr>
          <p:nvPr>
            <p:ph type="body" sz="quarter" idx="36" hasCustomPrompt="1"/>
          </p:nvPr>
        </p:nvSpPr>
        <p:spPr>
          <a:xfrm>
            <a:off x="9116775" y="5498016"/>
            <a:ext cx="2084625"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3#前言">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hasCustomPrompt="1"/>
          </p:nvPr>
        </p:nvSpPr>
        <p:spPr>
          <a:xfrm>
            <a:off x="1019174" y="1844675"/>
            <a:ext cx="10153651" cy="4082668"/>
          </a:xfrm>
          <a:prstGeom prst="rect">
            <a:avLst/>
          </a:prstGeom>
        </p:spPr>
        <p:txBody>
          <a:bodyPr/>
          <a:lstStyle>
            <a:lvl1pPr marL="302260" indent="-302260" algn="just" fontAlgn="ctr">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685" indent="-252095"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35" indent="-201295"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765" indent="-201295"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eaLnBrk="1" hangingPunct="1"/>
            <a:r>
              <a:rPr lang="zh-CN" altLang="en-US" dirty="0"/>
              <a:t>本章主要讲述</a:t>
            </a:r>
            <a:r>
              <a:rPr lang="en-US" altLang="zh-CN" dirty="0"/>
              <a:t>...</a:t>
            </a:r>
            <a:endParaRPr lang="en-US" altLang="zh-CN" dirty="0"/>
          </a:p>
          <a:p>
            <a:pPr lvl="1"/>
            <a:r>
              <a:rPr lang="zh-CN" altLang="en-US" dirty="0"/>
              <a:t>第二</a:t>
            </a:r>
            <a:r>
              <a:rPr lang="zh-CN" altLang="en-US" dirty="0" smtClean="0"/>
              <a:t>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a:p>
            <a:pPr eaLnBrk="1" hangingPunct="1"/>
            <a:endParaRPr lang="en-US" altLang="zh-CN" dirty="0"/>
          </a:p>
        </p:txBody>
      </p:sp>
      <p:cxnSp>
        <p:nvCxnSpPr>
          <p:cNvPr id="14" name="直线连接符 14"/>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p:cNvSpPr txBox="1"/>
          <p:nvPr userDrawn="1"/>
        </p:nvSpPr>
        <p:spPr>
          <a:xfrm>
            <a:off x="918916" y="630373"/>
            <a:ext cx="1117614" cy="651845"/>
          </a:xfrm>
          <a:prstGeom prst="rect">
            <a:avLst/>
          </a:prstGeom>
          <a:noFill/>
        </p:spPr>
        <p:txBody>
          <a:bodyPr wrap="none" rtlCol="0">
            <a:spAutoFit/>
          </a:bodyPr>
          <a:lstStyle/>
          <a:p>
            <a:r>
              <a:rPr kumimoji="1" lang="zh-CN" altLang="en-US" sz="3635" baseline="0" dirty="0" smtClean="0">
                <a:solidFill>
                  <a:srgbClr val="404040"/>
                </a:solidFill>
                <a:latin typeface="Huawei Sans" panose="020C0503030203020204" pitchFamily="34" charset="0"/>
                <a:ea typeface="方正兰亭黑简体" panose="02000000000000000000" pitchFamily="2" charset="-122"/>
                <a:cs typeface="微软雅黑" panose="020B0503020204020204" pitchFamily="34" charset="-122"/>
              </a:rPr>
              <a:t>前言</a:t>
            </a:r>
            <a:endParaRPr kumimoji="1" lang="zh-CN" altLang="en-US" sz="3635" baseline="0" dirty="0">
              <a:solidFill>
                <a:srgbClr val="404040"/>
              </a:solidFill>
              <a:latin typeface="Huawei Sans" panose="020C0503030203020204" pitchFamily="34" charset="0"/>
              <a:ea typeface="方正兰亭黑简体" panose="02000000000000000000" pitchFamily="2" charset="-122"/>
              <a:cs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4#目标">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hasCustomPrompt="1"/>
          </p:nvPr>
        </p:nvSpPr>
        <p:spPr>
          <a:xfrm>
            <a:off x="1019174" y="1844675"/>
            <a:ext cx="10153651" cy="4082668"/>
          </a:xfrm>
          <a:prstGeom prst="rect">
            <a:avLst/>
          </a:prstGeom>
        </p:spPr>
        <p:txBody>
          <a:bodyPr/>
          <a:lstStyle>
            <a:lvl1pPr marL="302260" indent="-302260" algn="just" eaLnBrk="1" fontAlgn="ctr" hangingPunct="1">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685" indent="-252095"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35" indent="-201295"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765" indent="-201295"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eaLnBrk="1" hangingPunct="1"/>
            <a:r>
              <a:rPr lang="zh-CN" altLang="en-US" dirty="0" smtClean="0"/>
              <a:t>学完本课程后，您将能够：</a:t>
            </a:r>
            <a:endParaRPr lang="en-US" altLang="zh-CN"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smtClean="0"/>
          </a:p>
          <a:p>
            <a:pPr eaLnBrk="1" hangingPunct="1"/>
            <a:endParaRPr lang="en-US" altLang="zh-CN" dirty="0"/>
          </a:p>
        </p:txBody>
      </p:sp>
      <p:cxnSp>
        <p:nvCxnSpPr>
          <p:cNvPr id="14" name="直线连接符 14"/>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p:cNvSpPr txBox="1"/>
          <p:nvPr userDrawn="1"/>
        </p:nvSpPr>
        <p:spPr>
          <a:xfrm>
            <a:off x="918916" y="630373"/>
            <a:ext cx="1120820" cy="652486"/>
          </a:xfrm>
          <a:prstGeom prst="rect">
            <a:avLst/>
          </a:prstGeom>
          <a:noFill/>
        </p:spPr>
        <p:txBody>
          <a:bodyPr wrap="none" rtlCol="0">
            <a:spAutoFit/>
          </a:bodyPr>
          <a:lstStyle/>
          <a:p>
            <a:pPr defTabSz="1001395" eaLnBrk="0" fontAlgn="ctr" hangingPunct="0"/>
            <a:r>
              <a:rPr lang="zh-CN" altLang="en-US" sz="3640" b="0" baseline="0" dirty="0" smtClean="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目标</a:t>
            </a:r>
            <a:endParaRPr lang="en-US" altLang="zh-CN" sz="3640" b="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5#目录">
    <p:bg>
      <p:bgPr>
        <a:solidFill>
          <a:srgbClr val="EBEBEB"/>
        </a:solidFill>
        <a:effectLst/>
      </p:bgPr>
    </p:bg>
    <p:spTree>
      <p:nvGrpSpPr>
        <p:cNvPr id="1" name=""/>
        <p:cNvGrpSpPr/>
        <p:nvPr/>
      </p:nvGrpSpPr>
      <p:grpSpPr>
        <a:xfrm>
          <a:off x="0" y="0"/>
          <a:ext cx="0" cy="0"/>
          <a:chOff x="0" y="0"/>
          <a:chExt cx="0" cy="0"/>
        </a:xfrm>
      </p:grpSpPr>
      <p:sp>
        <p:nvSpPr>
          <p:cNvPr id="29" name="文本占位符 6"/>
          <p:cNvSpPr>
            <a:spLocks noGrp="1"/>
          </p:cNvSpPr>
          <p:nvPr>
            <p:ph type="body" sz="quarter" idx="10" hasCustomPrompt="1"/>
          </p:nvPr>
        </p:nvSpPr>
        <p:spPr>
          <a:xfrm>
            <a:off x="1019175" y="1844675"/>
            <a:ext cx="10153650" cy="4068811"/>
          </a:xfrm>
          <a:prstGeom prst="rect">
            <a:avLst/>
          </a:prstGeom>
        </p:spPr>
        <p:txBody>
          <a:bodyPr/>
          <a:lstStyle>
            <a:lvl1pPr marL="457200" marR="0" indent="-457200" algn="just" defTabSz="801370" rtl="0" eaLnBrk="1" fontAlgn="ctr" latinLnBrk="0" hangingPunct="1">
              <a:lnSpc>
                <a:spcPct val="140000"/>
              </a:lnSpc>
              <a:spcBef>
                <a:spcPct val="30000"/>
              </a:spcBef>
              <a:spcAft>
                <a:spcPct val="0"/>
              </a:spcAft>
              <a:buClrTx/>
              <a:buSzPct val="100000"/>
              <a:buFont typeface="+mj-lt"/>
              <a:buAutoNum type="arabicPeriod"/>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fontAlgn="ctr">
              <a:buClrTx/>
              <a:buSzPct val="100000"/>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654050" lvl="1" indent="-457200">
              <a:buSzPct val="100000"/>
              <a:buFont typeface="+mj-lt"/>
              <a:buAutoNum type="arabicPeriod"/>
            </a:pP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cxnSp>
        <p:nvCxnSpPr>
          <p:cNvPr id="28" name="直线连接符 14"/>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30" name="文本框 16"/>
          <p:cNvSpPr txBox="1"/>
          <p:nvPr userDrawn="1"/>
        </p:nvSpPr>
        <p:spPr>
          <a:xfrm>
            <a:off x="918916" y="630373"/>
            <a:ext cx="1147485" cy="653509"/>
          </a:xfrm>
          <a:prstGeom prst="rect">
            <a:avLst/>
          </a:prstGeom>
          <a:noFill/>
        </p:spPr>
        <p:txBody>
          <a:bodyPr wrap="none" rtlCol="0">
            <a:spAutoFit/>
          </a:bodyPr>
          <a:lstStyle>
            <a:defPPr>
              <a:defRPr lang="en-US"/>
            </a:defPPr>
            <a:lvl1pPr defTabSz="1001395" eaLnBrk="0" fontAlgn="ctr" hangingPunct="0">
              <a:defRPr sz="3640" b="0" baseline="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solidFill>
                  <a:srgbClr val="404040"/>
                </a:solidFill>
              </a:rPr>
              <a:t>目录</a:t>
            </a:r>
            <a:endParaRPr lang="zh-CN" altLang="en-US" dirty="0">
              <a:solidFill>
                <a:srgbClr val="404040"/>
              </a:solidFill>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6#本节概述和学习目标(可选)">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p:nvPr>
        </p:nvSpPr>
        <p:spPr>
          <a:xfrm>
            <a:off x="1019174" y="1844675"/>
            <a:ext cx="10153651" cy="4082668"/>
          </a:xfrm>
          <a:prstGeom prst="rect">
            <a:avLst/>
          </a:prstGeom>
        </p:spPr>
        <p:txBody>
          <a:bodyPr/>
          <a:lstStyle>
            <a:lvl1pPr marL="302260" indent="-302260" algn="just" fontAlgn="ctr">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685" indent="-252095"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35" indent="-201295"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765" indent="-201295"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smtClean="0"/>
          </a:p>
          <a:p>
            <a:pPr eaLnBrk="1" hangingPunct="1"/>
            <a:endParaRPr lang="en-US" altLang="zh-CN" dirty="0"/>
          </a:p>
        </p:txBody>
      </p:sp>
      <p:cxnSp>
        <p:nvCxnSpPr>
          <p:cNvPr id="14" name="直线连接符 14"/>
          <p:cNvCxnSpPr/>
          <p:nvPr userDrawn="1"/>
        </p:nvCxnSpPr>
        <p:spPr>
          <a:xfrm flipH="1">
            <a:off x="1029917" y="1349255"/>
            <a:ext cx="414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p:cNvSpPr txBox="1"/>
          <p:nvPr userDrawn="1"/>
        </p:nvSpPr>
        <p:spPr>
          <a:xfrm>
            <a:off x="918916" y="630373"/>
            <a:ext cx="4397358" cy="652486"/>
          </a:xfrm>
          <a:prstGeom prst="rect">
            <a:avLst/>
          </a:prstGeom>
          <a:noFill/>
        </p:spPr>
        <p:txBody>
          <a:bodyPr wrap="none" rtlCol="0">
            <a:spAutoFit/>
          </a:bodyPr>
          <a:lstStyle/>
          <a:p>
            <a:pPr defTabSz="1001395" eaLnBrk="0" fontAlgn="ctr" hangingPunct="0"/>
            <a:r>
              <a:rPr lang="zh-CN" altLang="en-US" sz="3640" b="0" baseline="0" dirty="0" smtClean="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本节概述和学习目标</a:t>
            </a:r>
            <a:endParaRPr lang="zh-CN" altLang="en-US" sz="3640" b="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endParaRP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1019176" y="1844675"/>
            <a:ext cx="10153650" cy="4068812"/>
          </a:xfrm>
          <a:prstGeom prst="rect">
            <a:avLst/>
          </a:prstGeom>
        </p:spPr>
        <p:txBody>
          <a:bodyPr/>
          <a:lstStyle>
            <a:lvl1pPr marL="457200" marR="0" indent="-457200" algn="just" defTabSz="802005" rtl="0" eaLnBrk="1" fontAlgn="ctr" latinLnBrk="0" hangingPunct="1">
              <a:lnSpc>
                <a:spcPct val="140000"/>
              </a:lnSpc>
              <a:spcBef>
                <a:spcPct val="30000"/>
              </a:spcBef>
              <a:spcAft>
                <a:spcPct val="0"/>
              </a:spcAft>
              <a:buClr>
                <a:schemeClr val="tx1"/>
              </a:buClr>
              <a:buSzPct val="100000"/>
              <a:buFont typeface="+mj-lt"/>
              <a:buAutoNum type="arabicPeriod"/>
              <a:defRPr sz="2000" baseline="0">
                <a:latin typeface="Huawei Sans" panose="020C0503030203020204" pitchFamily="34" charset="0"/>
                <a:ea typeface="方正兰亭黑简体" panose="02000000000000000000" pitchFamily="2" charset="-122"/>
                <a:cs typeface="Huawei Sans" panose="020C0503030203020204" pitchFamily="34" charset="0"/>
              </a:defRPr>
            </a:lvl1pPr>
            <a:lvl2pPr marL="744220" indent="-342900" algn="just" fontAlgn="ctr">
              <a:buSzPct val="100000"/>
              <a:buFont typeface="+mj-lt"/>
              <a:buAutoNum type="alphaUcPeriod"/>
              <a:defRPr sz="1800" baseline="0">
                <a:latin typeface="Huawei Sans" panose="020C0503030203020204" pitchFamily="34" charset="0"/>
              </a:defRPr>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smtClean="0"/>
          </a:p>
          <a:p>
            <a:pPr lvl="1"/>
            <a:endParaRPr lang="en-US" altLang="zh-CN" dirty="0" smtClean="0"/>
          </a:p>
        </p:txBody>
      </p:sp>
      <p:cxnSp>
        <p:nvCxnSpPr>
          <p:cNvPr id="24" name="直线连接符 14"/>
          <p:cNvCxnSpPr/>
          <p:nvPr userDrawn="1"/>
        </p:nvCxnSpPr>
        <p:spPr>
          <a:xfrm flipH="1">
            <a:off x="1029917" y="1349255"/>
            <a:ext cx="1368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5" name="文本框 16"/>
          <p:cNvSpPr txBox="1"/>
          <p:nvPr userDrawn="1"/>
        </p:nvSpPr>
        <p:spPr>
          <a:xfrm>
            <a:off x="918916" y="630373"/>
            <a:ext cx="1584088" cy="651845"/>
          </a:xfrm>
          <a:prstGeom prst="rect">
            <a:avLst/>
          </a:prstGeom>
          <a:noFill/>
        </p:spPr>
        <p:txBody>
          <a:bodyPr wrap="none" rtlCol="0">
            <a:spAutoFit/>
          </a:bodyPr>
          <a:lstStyle/>
          <a:p>
            <a:r>
              <a:rPr kumimoji="1" lang="zh-CN" altLang="en-US" sz="3635" baseline="0" dirty="0" smtClean="0">
                <a:solidFill>
                  <a:srgbClr val="404040"/>
                </a:solidFill>
                <a:latin typeface="Huawei Sans" panose="020C0503030203020204" pitchFamily="34" charset="0"/>
                <a:ea typeface="方正兰亭黑简体" panose="02000000000000000000" pitchFamily="2" charset="-122"/>
                <a:cs typeface="微软雅黑" panose="020B0503020204020204" pitchFamily="34" charset="-122"/>
              </a:rPr>
              <a:t>思考题</a:t>
            </a:r>
            <a:endParaRPr kumimoji="1" lang="zh-CN" altLang="en-US" sz="3635" baseline="0" dirty="0">
              <a:solidFill>
                <a:srgbClr val="404040"/>
              </a:solidFill>
              <a:latin typeface="Huawei Sans" panose="020C0503030203020204" pitchFamily="34" charset="0"/>
              <a:ea typeface="方正兰亭黑简体" panose="02000000000000000000" pitchFamily="2" charset="-122"/>
              <a:cs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11#本节小结（可选）">
    <p:spTree>
      <p:nvGrpSpPr>
        <p:cNvPr id="1" name=""/>
        <p:cNvGrpSpPr/>
        <p:nvPr/>
      </p:nvGrpSpPr>
      <p:grpSpPr>
        <a:xfrm>
          <a:off x="0" y="0"/>
          <a:ext cx="0" cy="0"/>
          <a:chOff x="0" y="0"/>
          <a:chExt cx="0" cy="0"/>
        </a:xfrm>
      </p:grpSpPr>
      <p:sp>
        <p:nvSpPr>
          <p:cNvPr id="10" name="内容占位符 6"/>
          <p:cNvSpPr>
            <a:spLocks noGrp="1"/>
          </p:cNvSpPr>
          <p:nvPr>
            <p:ph sz="quarter" idx="10" hasCustomPrompt="1"/>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smtClean="0"/>
              <a:t>此版式用于每一节的小结</a:t>
            </a:r>
            <a:endParaRPr lang="zh-CN" altLang="en-US" dirty="0" smtClean="0"/>
          </a:p>
          <a:p>
            <a:pPr lvl="1"/>
            <a:r>
              <a:rPr lang="zh-CN" altLang="en-US" dirty="0" smtClean="0"/>
              <a:t>第二</a:t>
            </a:r>
            <a:r>
              <a:rPr lang="zh-CN" altLang="en-US" dirty="0"/>
              <a:t>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cxnSp>
        <p:nvCxnSpPr>
          <p:cNvPr id="11" name="直线连接符 14"/>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2" name="文本框 16"/>
          <p:cNvSpPr txBox="1"/>
          <p:nvPr userDrawn="1"/>
        </p:nvSpPr>
        <p:spPr>
          <a:xfrm>
            <a:off x="918916" y="630373"/>
            <a:ext cx="2050561" cy="651845"/>
          </a:xfrm>
          <a:prstGeom prst="rect">
            <a:avLst/>
          </a:prstGeom>
          <a:noFill/>
        </p:spPr>
        <p:txBody>
          <a:bodyPr wrap="none" rtlCol="0">
            <a:spAutoFit/>
          </a:bodyPr>
          <a:lstStyle/>
          <a:p>
            <a:r>
              <a:rPr kumimoji="1" lang="zh-CN" altLang="en-US" sz="3635" baseline="0" dirty="0" smtClean="0">
                <a:solidFill>
                  <a:srgbClr val="404040"/>
                </a:solidFill>
                <a:latin typeface="Huawei Sans" panose="020C0503030203020204" pitchFamily="34" charset="0"/>
                <a:ea typeface="方正兰亭黑简体" panose="02000000000000000000" pitchFamily="2" charset="-122"/>
                <a:cs typeface="微软雅黑" panose="020B0503020204020204" pitchFamily="34" charset="-122"/>
              </a:rPr>
              <a:t>本节小结</a:t>
            </a:r>
            <a:endParaRPr kumimoji="1" lang="zh-CN" altLang="en-US" sz="3635" baseline="0" dirty="0">
              <a:solidFill>
                <a:srgbClr val="404040"/>
              </a:solidFill>
              <a:latin typeface="Huawei Sans" panose="020C0503030203020204" pitchFamily="34" charset="0"/>
              <a:ea typeface="方正兰亭黑简体" panose="02000000000000000000" pitchFamily="2" charset="-122"/>
              <a:cs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12#本章总结">
    <p:spTree>
      <p:nvGrpSpPr>
        <p:cNvPr id="1" name=""/>
        <p:cNvGrpSpPr/>
        <p:nvPr/>
      </p:nvGrpSpPr>
      <p:grpSpPr>
        <a:xfrm>
          <a:off x="0" y="0"/>
          <a:ext cx="0" cy="0"/>
          <a:chOff x="0" y="0"/>
          <a:chExt cx="0" cy="0"/>
        </a:xfrm>
      </p:grpSpPr>
      <p:sp>
        <p:nvSpPr>
          <p:cNvPr id="10" name="内容占位符 6"/>
          <p:cNvSpPr>
            <a:spLocks noGrp="1"/>
          </p:cNvSpPr>
          <p:nvPr>
            <p:ph sz="quarter" idx="10"/>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cxnSp>
        <p:nvCxnSpPr>
          <p:cNvPr id="9" name="直线连接符 14"/>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1" name="文本框 16"/>
          <p:cNvSpPr txBox="1"/>
          <p:nvPr userDrawn="1"/>
        </p:nvSpPr>
        <p:spPr>
          <a:xfrm>
            <a:off x="918916" y="630373"/>
            <a:ext cx="2050561" cy="651845"/>
          </a:xfrm>
          <a:prstGeom prst="rect">
            <a:avLst/>
          </a:prstGeom>
          <a:noFill/>
        </p:spPr>
        <p:txBody>
          <a:bodyPr wrap="none" rtlCol="0">
            <a:spAutoFit/>
          </a:bodyPr>
          <a:lstStyle/>
          <a:p>
            <a:r>
              <a:rPr kumimoji="1" lang="zh-CN" altLang="en-US" sz="3635" baseline="0" dirty="0" smtClean="0">
                <a:solidFill>
                  <a:srgbClr val="404040"/>
                </a:solidFill>
                <a:latin typeface="Huawei Sans" panose="020C0503030203020204" pitchFamily="34" charset="0"/>
                <a:ea typeface="方正兰亭黑简体" panose="02000000000000000000" pitchFamily="2" charset="-122"/>
                <a:cs typeface="微软雅黑" panose="020B0503020204020204" pitchFamily="34" charset="-122"/>
              </a:rPr>
              <a:t>本章总结</a:t>
            </a:r>
            <a:endParaRPr kumimoji="1" lang="zh-CN" altLang="en-US" sz="3635" baseline="0" dirty="0">
              <a:solidFill>
                <a:srgbClr val="404040"/>
              </a:solidFill>
              <a:latin typeface="Huawei Sans" panose="020C0503030203020204" pitchFamily="34" charset="0"/>
              <a:ea typeface="方正兰亭黑简体" panose="02000000000000000000" pitchFamily="2" charset="-122"/>
              <a:cs typeface="微软雅黑" panose="020B0503020204020204" pitchFamily="34" charset="-122"/>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image" Target="../media/image2.png"/><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0.xml"/><Relationship Id="rId8" Type="http://schemas.openxmlformats.org/officeDocument/2006/relationships/slideLayout" Target="../slideLayouts/slideLayout9.xml"/><Relationship Id="rId7" Type="http://schemas.openxmlformats.org/officeDocument/2006/relationships/slideLayout" Target="../slideLayouts/slideLayout8.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 Id="rId3" Type="http://schemas.openxmlformats.org/officeDocument/2006/relationships/slideLayout" Target="../slideLayouts/slideLayout4.xml"/><Relationship Id="rId2" Type="http://schemas.openxmlformats.org/officeDocument/2006/relationships/slideLayout" Target="../slideLayouts/slideLayout3.xml"/><Relationship Id="rId12" Type="http://schemas.openxmlformats.org/officeDocument/2006/relationships/theme" Target="../theme/theme2.xml"/><Relationship Id="rId11" Type="http://schemas.openxmlformats.org/officeDocument/2006/relationships/image" Target="../media/image3.png"/><Relationship Id="rId10" Type="http://schemas.openxmlformats.org/officeDocument/2006/relationships/slideLayout" Target="../slideLayouts/slideLayout11.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7" Type="http://schemas.openxmlformats.org/officeDocument/2006/relationships/theme" Target="../theme/theme3.xml"/><Relationship Id="rId6" Type="http://schemas.openxmlformats.org/officeDocument/2006/relationships/image" Target="../media/image3.png"/><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image" Target="../media/image2.png"/><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 Placeholder 14"/>
          <p:cNvSpPr>
            <a:spLocks noGrp="1"/>
          </p:cNvSpPr>
          <p:nvPr>
            <p:ph type="body" idx="1"/>
          </p:nvPr>
        </p:nvSpPr>
        <p:spPr>
          <a:xfrm>
            <a:off x="908954" y="6270652"/>
            <a:ext cx="1981542" cy="153611"/>
          </a:xfrm>
          <a:prstGeom prst="rect">
            <a:avLst/>
          </a:prstGeom>
        </p:spPr>
        <p:txBody>
          <a:bodyPr vert="horz" lIns="0" tIns="0" rIns="0" bIns="0" rtlCol="0">
            <a:noAutofit/>
          </a:bodyPr>
          <a:lstStyle/>
          <a:p>
            <a:pPr>
              <a:lnSpc>
                <a:spcPct val="100000"/>
              </a:lnSpc>
            </a:pPr>
            <a:r>
              <a:rPr kumimoji="1" lang="en-US" altLang="zh-CN" sz="1000" dirty="0"/>
              <a:t>Security Level:</a:t>
            </a:r>
            <a:endParaRPr lang="en-US" altLang="zh-CN" sz="1000"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03089" y="5976169"/>
            <a:ext cx="2257507" cy="482533"/>
          </a:xfrm>
          <a:prstGeom prst="rect">
            <a:avLst/>
          </a:prstGeom>
        </p:spPr>
      </p:pic>
      <p:grpSp>
        <p:nvGrpSpPr>
          <p:cNvPr id="30" name="Group 87"/>
          <p:cNvGrpSpPr>
            <a:grpSpLocks noChangeAspect="1"/>
          </p:cNvGrpSpPr>
          <p:nvPr userDrawn="1"/>
        </p:nvGrpSpPr>
        <p:grpSpPr>
          <a:xfrm>
            <a:off x="12290471" y="2625389"/>
            <a:ext cx="1963323" cy="4233515"/>
            <a:chOff x="5343885" y="-48857"/>
            <a:chExt cx="3263586" cy="7037279"/>
          </a:xfrm>
        </p:grpSpPr>
        <p:sp>
          <p:nvSpPr>
            <p:cNvPr id="31" name="矩形 13"/>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196/0/84</a:t>
              </a:r>
              <a:endPar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32" name="文本框 15"/>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微软雅黑" panose="020B0503020204020204" pitchFamily="34" charset="-122"/>
                  <a:ea typeface="微软雅黑" panose="020B0503020204020204" pitchFamily="34" charset="-122"/>
                </a:rPr>
                <a:t>公司辅助色</a:t>
              </a:r>
              <a:endParaRPr kumimoji="1" lang="zh-CN" altLang="en-US" sz="800" b="0" i="0" dirty="0">
                <a:solidFill>
                  <a:schemeClr val="tx1"/>
                </a:solidFill>
                <a:latin typeface="微软雅黑" panose="020B0503020204020204" pitchFamily="34" charset="-122"/>
                <a:ea typeface="微软雅黑" panose="020B0503020204020204" pitchFamily="34" charset="-122"/>
              </a:endParaRPr>
            </a:p>
          </p:txBody>
        </p:sp>
        <p:sp>
          <p:nvSpPr>
            <p:cNvPr id="33" name="矩形 13"/>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203/55/120</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34" name="矩形 13"/>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237/109/0</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35" name="矩形 13"/>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153/54/54</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36" name="矩形 13"/>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98/178/48</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37" name="矩形 13"/>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242/137/68</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38" name="矩形 13"/>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PANTONE 185C</a:t>
              </a:r>
              <a:endPar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endParaRPr>
            </a:p>
            <a:p>
              <a:pPr algn="ctr">
                <a:lnSpc>
                  <a:spcPts val="620"/>
                </a:lnSpc>
                <a:spcBef>
                  <a:spcPts val="0"/>
                </a:spcBef>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199/0/11  </a:t>
              </a:r>
              <a:endPar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39" name="文本框 15"/>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微软雅黑" panose="020B0503020204020204" pitchFamily="34" charset="-122"/>
                  <a:ea typeface="微软雅黑" panose="020B0503020204020204" pitchFamily="34" charset="-122"/>
                </a:rPr>
                <a:t>公司色</a:t>
              </a:r>
              <a:endParaRPr kumimoji="1" lang="zh-CN" altLang="en-US" sz="800" b="0" i="0" dirty="0">
                <a:solidFill>
                  <a:schemeClr val="tx1"/>
                </a:solidFill>
                <a:latin typeface="微软雅黑" panose="020B0503020204020204" pitchFamily="34" charset="-122"/>
                <a:ea typeface="微软雅黑" panose="020B0503020204020204" pitchFamily="34" charset="-122"/>
              </a:endParaRPr>
            </a:p>
          </p:txBody>
        </p:sp>
        <p:sp>
          <p:nvSpPr>
            <p:cNvPr id="40" name="矩形 13"/>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PANTONE 186C</a:t>
              </a:r>
              <a:endPar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endParaRPr>
            </a:p>
            <a:p>
              <a:pPr algn="ctr">
                <a:lnSpc>
                  <a:spcPts val="620"/>
                </a:lnSpc>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200/16/46  </a:t>
              </a:r>
              <a:endPar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41" name="矩形 13"/>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127/0/1</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42" name="矩形 13"/>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52/200/0</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43" name="矩形 13"/>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48/181/197</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44" name="矩形 13"/>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129/193/95</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45" name="矩形 13"/>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253/211/81</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46" name="矩形 13"/>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86/196/210</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47" name="矩形 13"/>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211/57/65</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48" name="矩形 13"/>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211/56/89</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49" name="矩形 13"/>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221/128/170</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50" name="矩形 13"/>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191/128/130</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51" name="矩形 13"/>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246/183/140</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52" name="矩形 13"/>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176/216/156</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53" name="矩形 13"/>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253/227/181</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54" name="矩形 13"/>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148/218/226</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55" name="矩形 13"/>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226/129/137</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56" name="矩形 13"/>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226/129/152</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57" name="矩形 13"/>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235/179/204</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58" name="矩形 13"/>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216/179/179</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59" name="矩形 13"/>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250/211/187</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60" name="矩形 13"/>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208/232/196</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61" name="矩形 13"/>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254/238/193</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62" name="矩形 13"/>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190/23/238</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63" name="矩形 13"/>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239/178/184</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64" name="矩形 13"/>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238/179/193</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65" name="矩形 13"/>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35/24/21</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66" name="矩形 13"/>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89/87/87</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67" name="矩形 13"/>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137/137/</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137</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68" name="矩形 13"/>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181/181/</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181</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69" name="矩形 13"/>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221/221/</a:t>
              </a:r>
              <a:b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221</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70" name="矩形 13"/>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255/255/</a:t>
              </a:r>
              <a:b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255</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gr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baseline="0">
          <a:solidFill>
            <a:schemeClr val="tx1"/>
          </a:solidFill>
          <a:latin typeface="Huawei Sans" panose="020C0503030203020204" pitchFamily="34" charset="0"/>
          <a:ea typeface="方正兰亭黑简体"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BEBEB"/>
        </a:solidFill>
        <a:effectLst/>
      </p:bgPr>
    </p:bg>
    <p:spTree>
      <p:nvGrpSpPr>
        <p:cNvPr id="1" name=""/>
        <p:cNvGrpSpPr/>
        <p:nvPr/>
      </p:nvGrpSpPr>
      <p:grpSpPr>
        <a:xfrm>
          <a:off x="0" y="0"/>
          <a:ext cx="0" cy="0"/>
          <a:chOff x="0" y="0"/>
          <a:chExt cx="0" cy="0"/>
        </a:xfrm>
      </p:grpSpPr>
      <p:sp>
        <p:nvSpPr>
          <p:cNvPr id="23" name="TextBox 2"/>
          <p:cNvSpPr txBox="1"/>
          <p:nvPr userDrawn="1"/>
        </p:nvSpPr>
        <p:spPr>
          <a:xfrm>
            <a:off x="1095467" y="6356939"/>
            <a:ext cx="1463467" cy="242864"/>
          </a:xfrm>
          <a:prstGeom prst="rect">
            <a:avLst/>
          </a:prstGeom>
          <a:noFill/>
        </p:spPr>
        <p:txBody>
          <a:bodyPr wrap="square" rtlCol="0">
            <a:spAutoFit/>
          </a:bodyPr>
          <a:lstStyle/>
          <a:p>
            <a:r>
              <a:rPr lang="en-US" sz="975" b="0"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t>Huawei Confidential</a:t>
            </a:r>
            <a:endParaRPr lang="en-US" sz="975" b="0"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24" name="TextBox 3"/>
          <p:cNvSpPr txBox="1"/>
          <p:nvPr userDrawn="1"/>
        </p:nvSpPr>
        <p:spPr>
          <a:xfrm>
            <a:off x="734131" y="6402806"/>
            <a:ext cx="499729" cy="150296"/>
          </a:xfrm>
          <a:prstGeom prst="rect">
            <a:avLst/>
          </a:prstGeom>
          <a:noFill/>
        </p:spPr>
        <p:txBody>
          <a:bodyPr wrap="square" lIns="0" tIns="0" rIns="0" bIns="0" rtlCol="0">
            <a:spAutoFit/>
          </a:bodyPr>
          <a:lstStyle/>
          <a:p>
            <a:pPr marL="0" marR="0" lvl="0" indent="0" algn="l" defTabSz="890905" rtl="0" eaLnBrk="1" fontAlgn="auto" latinLnBrk="0" hangingPunct="1">
              <a:lnSpc>
                <a:spcPct val="100000"/>
              </a:lnSpc>
              <a:spcBef>
                <a:spcPts val="0"/>
              </a:spcBef>
              <a:spcAft>
                <a:spcPts val="0"/>
              </a:spcAft>
              <a:buClrTx/>
              <a:buSzTx/>
              <a:buFontTx/>
              <a:buNone/>
              <a:defRPr/>
            </a:pPr>
            <a:fld id="{C3837181-38C6-AD4F-B8BA-B444770388BB}" type="slidenum">
              <a:rPr lang="en-US" sz="975" baseline="0" smtClean="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fld>
            <a:endParaRPr lang="en-US" sz="975"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25" name="图片 24"/>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0195999" y="6319870"/>
            <a:ext cx="1269075" cy="271153"/>
          </a:xfrm>
          <a:prstGeom prst="rect">
            <a:avLst/>
          </a:prstGeom>
        </p:spPr>
      </p:pic>
      <p:grpSp>
        <p:nvGrpSpPr>
          <p:cNvPr id="27" name="Group 87"/>
          <p:cNvGrpSpPr>
            <a:grpSpLocks noChangeAspect="1"/>
          </p:cNvGrpSpPr>
          <p:nvPr userDrawn="1"/>
        </p:nvGrpSpPr>
        <p:grpSpPr>
          <a:xfrm>
            <a:off x="12290471" y="2625389"/>
            <a:ext cx="1963323" cy="4233515"/>
            <a:chOff x="5343885" y="-48857"/>
            <a:chExt cx="3263586" cy="7037279"/>
          </a:xfrm>
        </p:grpSpPr>
        <p:sp>
          <p:nvSpPr>
            <p:cNvPr id="28" name="矩形 13"/>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196/0/84</a:t>
              </a:r>
              <a:endPar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29" name="文本框 15"/>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微软雅黑" panose="020B0503020204020204" pitchFamily="34" charset="-122"/>
                  <a:ea typeface="微软雅黑" panose="020B0503020204020204" pitchFamily="34" charset="-122"/>
                </a:rPr>
                <a:t>公司辅助色</a:t>
              </a:r>
              <a:endParaRPr kumimoji="1" lang="zh-CN" altLang="en-US" sz="800" b="0" i="0" dirty="0">
                <a:solidFill>
                  <a:schemeClr val="tx1"/>
                </a:solidFill>
                <a:latin typeface="微软雅黑" panose="020B0503020204020204" pitchFamily="34" charset="-122"/>
                <a:ea typeface="微软雅黑" panose="020B0503020204020204" pitchFamily="34" charset="-122"/>
              </a:endParaRPr>
            </a:p>
          </p:txBody>
        </p:sp>
        <p:sp>
          <p:nvSpPr>
            <p:cNvPr id="30" name="矩形 13"/>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203/55/120</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31" name="矩形 13"/>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237/109/0</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32" name="矩形 13"/>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153/54/54</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33" name="矩形 13"/>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98/178/48</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34" name="矩形 13"/>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242/137/68</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35" name="矩形 13"/>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PANTONE 185C</a:t>
              </a:r>
              <a:endPar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endParaRPr>
            </a:p>
            <a:p>
              <a:pPr algn="ctr">
                <a:lnSpc>
                  <a:spcPts val="620"/>
                </a:lnSpc>
                <a:spcBef>
                  <a:spcPts val="0"/>
                </a:spcBef>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199/0/11  </a:t>
              </a:r>
              <a:endPar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36" name="文本框 15"/>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微软雅黑" panose="020B0503020204020204" pitchFamily="34" charset="-122"/>
                  <a:ea typeface="微软雅黑" panose="020B0503020204020204" pitchFamily="34" charset="-122"/>
                </a:rPr>
                <a:t>公司色</a:t>
              </a:r>
              <a:endParaRPr kumimoji="1" lang="zh-CN" altLang="en-US" sz="800" b="0" i="0" dirty="0">
                <a:solidFill>
                  <a:schemeClr val="tx1"/>
                </a:solidFill>
                <a:latin typeface="微软雅黑" panose="020B0503020204020204" pitchFamily="34" charset="-122"/>
                <a:ea typeface="微软雅黑" panose="020B0503020204020204" pitchFamily="34" charset="-122"/>
              </a:endParaRPr>
            </a:p>
          </p:txBody>
        </p:sp>
        <p:sp>
          <p:nvSpPr>
            <p:cNvPr id="37" name="矩形 13"/>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PANTONE 186C</a:t>
              </a:r>
              <a:endPar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endParaRPr>
            </a:p>
            <a:p>
              <a:pPr algn="ctr">
                <a:lnSpc>
                  <a:spcPts val="620"/>
                </a:lnSpc>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200/16/46  </a:t>
              </a:r>
              <a:endPar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38" name="矩形 13"/>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127/0/1</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39" name="矩形 13"/>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52/200/0</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40" name="矩形 13"/>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48/181/197</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41" name="矩形 13"/>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129/193/95</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42" name="矩形 13"/>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253/211/81</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43" name="矩形 13"/>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86/196/210</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44" name="矩形 13"/>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211/57/65</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65" name="矩形 13"/>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211/56/89</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66" name="矩形 13"/>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221/128/170</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67" name="矩形 13"/>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191/128/130</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68" name="矩形 13"/>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246/183/140</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69" name="矩形 13"/>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176/216/156</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70" name="矩形 13"/>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253/227/181</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71" name="矩形 13"/>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148/218/226</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72" name="矩形 13"/>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226/129/137</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73" name="矩形 13"/>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226/129/152</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74" name="矩形 13"/>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235/179/204</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75" name="矩形 13"/>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216/179/179</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76" name="矩形 13"/>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250/211/187</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77" name="矩形 13"/>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208/232/196</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78" name="矩形 13"/>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254/238/193</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79" name="矩形 13"/>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190/23/238</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80" name="矩形 13"/>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239/178/184</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81" name="矩形 13"/>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238/179/193</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82" name="矩形 13"/>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35/24/21</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83" name="矩形 13"/>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89/87/87</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84" name="矩形 13"/>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137/137/</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137</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85" name="矩形 13"/>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181/181/</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181</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86" name="矩形 13"/>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221/221/</a:t>
              </a:r>
              <a:b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221</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87" name="矩形 13"/>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255/255/</a:t>
              </a:r>
              <a:b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255</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gr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Lst>
  <p:timing>
    <p:tnLst>
      <p:par>
        <p:cTn id="1" dur="indefinite" restart="never" nodeType="tmRoot"/>
      </p:par>
    </p:tnLst>
  </p:timing>
  <p:txStyles>
    <p:titleStyle>
      <a:lvl1pPr algn="l" defTabSz="913765" rtl="0" eaLnBrk="1" fontAlgn="ctr" latinLnBrk="0" hangingPunct="1">
        <a:lnSpc>
          <a:spcPct val="90000"/>
        </a:lnSpc>
        <a:spcBef>
          <a:spcPct val="0"/>
        </a:spcBef>
        <a:buNone/>
        <a:defRPr lang="zh-CN" altLang="en-US" sz="3200" kern="1200" baseline="0" dirty="0">
          <a:solidFill>
            <a:schemeClr val="tx1"/>
          </a:solidFill>
          <a:latin typeface="Huawei Sans" panose="020C0503030203020204" pitchFamily="34" charset="0"/>
          <a:ea typeface="方正兰亭黑简体" panose="02000000000000000000" pitchFamily="2" charset="-122"/>
          <a:cs typeface="+mn-cs"/>
        </a:defRPr>
      </a:lvl1pPr>
    </p:titleStyle>
    <p:bodyStyle>
      <a:lvl1pPr marL="302260" indent="-302260" algn="l" defTabSz="913765" rtl="0" eaLnBrk="1" fontAlgn="ctr" latinLnBrk="0" hangingPunct="1">
        <a:lnSpc>
          <a:spcPct val="140000"/>
        </a:lnSpc>
        <a:spcBef>
          <a:spcPts val="790"/>
        </a:spcBef>
        <a:buSzPct val="50000"/>
        <a:buFont typeface="Wingdings" panose="05000000000000000000" pitchFamily="2" charset="2"/>
        <a:buChar char="l"/>
        <a:defRPr sz="2200" kern="1200">
          <a:solidFill>
            <a:schemeClr val="tx1"/>
          </a:solidFill>
          <a:latin typeface="Huawei Sans" panose="020C0503030203020204" pitchFamily="34" charset="0"/>
          <a:ea typeface="方正兰亭黑简体" panose="02000000000000000000" pitchFamily="2" charset="-122"/>
          <a:cs typeface="+mn-cs"/>
        </a:defRPr>
      </a:lvl1pPr>
      <a:lvl2pPr marL="654685" indent="-252095" algn="l" defTabSz="913765" rtl="0" eaLnBrk="1" fontAlgn="ctr" latinLnBrk="0" hangingPunct="1">
        <a:lnSpc>
          <a:spcPct val="140000"/>
        </a:lnSpc>
        <a:spcBef>
          <a:spcPts val="720"/>
        </a:spcBef>
        <a:buClrTx/>
        <a:buSzPct val="50000"/>
        <a:buFont typeface="Wingdings" panose="05000000000000000000" pitchFamily="2" charset="2"/>
        <a:buChar char="p"/>
        <a:defRPr sz="2000" kern="1200">
          <a:solidFill>
            <a:schemeClr val="tx1"/>
          </a:solidFill>
          <a:latin typeface="Huawei Sans" panose="020C0503030203020204" pitchFamily="34" charset="0"/>
          <a:ea typeface="方正兰亭黑简体" panose="02000000000000000000" pitchFamily="2" charset="-122"/>
          <a:cs typeface="+mn-cs"/>
        </a:defRPr>
      </a:lvl2pPr>
      <a:lvl3pPr marL="1003935" indent="-201295" algn="l" defTabSz="913765" rtl="0" eaLnBrk="1" fontAlgn="ctr" latinLnBrk="0" hangingPunct="1">
        <a:lnSpc>
          <a:spcPct val="140000"/>
        </a:lnSpc>
        <a:spcBef>
          <a:spcPts val="650"/>
        </a:spcBef>
        <a:buClrTx/>
        <a:buSzPct val="50000"/>
        <a:buFont typeface="Wingdings" panose="05000000000000000000" pitchFamily="2" charset="2"/>
        <a:buChar char="n"/>
        <a:defRPr sz="1800" kern="1200">
          <a:solidFill>
            <a:schemeClr val="tx1"/>
          </a:solidFill>
          <a:latin typeface="Huawei Sans" panose="020C0503030203020204" pitchFamily="34" charset="0"/>
          <a:ea typeface="方正兰亭黑简体" panose="02000000000000000000" pitchFamily="2" charset="-122"/>
          <a:cs typeface="+mn-cs"/>
        </a:defRPr>
      </a:lvl3pPr>
      <a:lvl4pPr marL="1399540" indent="-198120" algn="l" defTabSz="913765" rtl="0" eaLnBrk="1" fontAlgn="ctr" latinLnBrk="0" hangingPunct="1">
        <a:lnSpc>
          <a:spcPct val="140000"/>
        </a:lnSpc>
        <a:spcBef>
          <a:spcPts val="575"/>
        </a:spcBef>
        <a:buFont typeface="Huawei Sans" panose="020C0503030203020204" pitchFamily="34" charset="0"/>
        <a:buChar char="−"/>
        <a:defRPr sz="1600" kern="1200">
          <a:solidFill>
            <a:schemeClr val="tx1"/>
          </a:solidFill>
          <a:latin typeface="Huawei Sans" panose="020C0503030203020204" pitchFamily="34" charset="0"/>
          <a:ea typeface="方正兰亭黑简体" panose="02000000000000000000" pitchFamily="2" charset="-122"/>
          <a:cs typeface="+mn-cs"/>
        </a:defRPr>
      </a:lvl4pPr>
      <a:lvl5pPr marL="1802765" indent="-201295" algn="l" defTabSz="913765" rtl="0" eaLnBrk="1" fontAlgn="ctr" latinLnBrk="0" hangingPunct="1">
        <a:lnSpc>
          <a:spcPct val="140000"/>
        </a:lnSpc>
        <a:spcBef>
          <a:spcPts val="575"/>
        </a:spcBef>
        <a:buFont typeface="Huawei Sans" panose="020C0503030203020204" pitchFamily="34" charset="0"/>
        <a:buChar char="~"/>
        <a:defRPr sz="1400" kern="1200">
          <a:solidFill>
            <a:schemeClr val="tx1"/>
          </a:solidFill>
          <a:latin typeface="Huawei Sans" panose="020C0503030203020204" pitchFamily="34" charset="0"/>
          <a:ea typeface="方正兰亭黑简体" panose="02000000000000000000" pitchFamily="2" charset="-122"/>
          <a:cs typeface="+mn-cs"/>
        </a:defRPr>
      </a:lvl5pPr>
      <a:lvl6pPr marL="25133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8165"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9130" algn="l" defTabSz="913765" rtl="0" eaLnBrk="1" latinLnBrk="0" hangingPunct="1">
        <a:defRPr sz="1800" kern="1200">
          <a:solidFill>
            <a:schemeClr val="tx1"/>
          </a:solidFill>
          <a:latin typeface="+mn-lt"/>
          <a:ea typeface="+mn-ea"/>
          <a:cs typeface="+mn-cs"/>
        </a:defRPr>
      </a:lvl8pPr>
      <a:lvl9pPr marL="3656330" algn="l" defTabSz="91376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7" name="Rectangle 6"/>
          <p:cNvSpPr>
            <a:spLocks noGrp="1" noChangeArrowheads="1"/>
          </p:cNvSpPr>
          <p:nvPr>
            <p:ph type="title"/>
          </p:nvPr>
        </p:nvSpPr>
        <p:spPr bwMode="auto">
          <a:xfrm>
            <a:off x="457905" y="457499"/>
            <a:ext cx="11254669" cy="980113"/>
          </a:xfrm>
          <a:prstGeom prst="rect">
            <a:avLst/>
          </a:prstGeom>
        </p:spPr>
        <p:txBody>
          <a:bodyPr lIns="0" tIns="0" rIns="0" bIns="0" anchor="t">
            <a:normAutofit/>
          </a:bodyPr>
          <a:lstStyle/>
          <a:p>
            <a:pPr marL="0" lvl="0" indent="0" defTabSz="1188085">
              <a:lnSpc>
                <a:spcPts val="3430"/>
              </a:lnSpc>
              <a:spcBef>
                <a:spcPts val="0"/>
              </a:spcBef>
              <a:buFont typeface="Arial" panose="020B0604020202020204" pitchFamily="34" charset="0"/>
            </a:pPr>
            <a:r>
              <a:rPr lang="zh-CN" altLang="en-US" dirty="0"/>
              <a:t>单击此处编辑母版标题样式</a:t>
            </a:r>
            <a:endParaRPr lang="zh-CN" altLang="en-US" dirty="0"/>
          </a:p>
        </p:txBody>
      </p:sp>
      <p:sp>
        <p:nvSpPr>
          <p:cNvPr id="28" name="Rectangle 57"/>
          <p:cNvSpPr>
            <a:spLocks noGrp="1" noChangeArrowheads="1"/>
          </p:cNvSpPr>
          <p:nvPr>
            <p:ph type="body" idx="1"/>
          </p:nvPr>
        </p:nvSpPr>
        <p:spPr bwMode="auto">
          <a:xfrm>
            <a:off x="455613" y="1484313"/>
            <a:ext cx="11257075" cy="4443760"/>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3" name="TextBox 2"/>
          <p:cNvSpPr txBox="1"/>
          <p:nvPr userDrawn="1"/>
        </p:nvSpPr>
        <p:spPr>
          <a:xfrm>
            <a:off x="1095467" y="6356939"/>
            <a:ext cx="1463467" cy="242864"/>
          </a:xfrm>
          <a:prstGeom prst="rect">
            <a:avLst/>
          </a:prstGeom>
          <a:noFill/>
        </p:spPr>
        <p:txBody>
          <a:bodyPr wrap="square" rtlCol="0">
            <a:spAutoFit/>
          </a:bodyPr>
          <a:lstStyle/>
          <a:p>
            <a:r>
              <a:rPr lang="en-US" sz="975" b="0"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t>Huawei Confidential</a:t>
            </a:r>
            <a:endParaRPr lang="en-US" sz="975" b="0"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24" name="TextBox 3"/>
          <p:cNvSpPr txBox="1"/>
          <p:nvPr userDrawn="1"/>
        </p:nvSpPr>
        <p:spPr>
          <a:xfrm>
            <a:off x="734131" y="6402806"/>
            <a:ext cx="499729" cy="150296"/>
          </a:xfrm>
          <a:prstGeom prst="rect">
            <a:avLst/>
          </a:prstGeom>
          <a:noFill/>
        </p:spPr>
        <p:txBody>
          <a:bodyPr wrap="square" lIns="0" tIns="0" rIns="0" bIns="0" rtlCol="0">
            <a:spAutoFit/>
          </a:bodyPr>
          <a:lstStyle/>
          <a:p>
            <a:pPr marL="0" marR="0" lvl="0" indent="0" algn="l" defTabSz="890905" rtl="0" eaLnBrk="1" fontAlgn="auto" latinLnBrk="0" hangingPunct="1">
              <a:lnSpc>
                <a:spcPct val="100000"/>
              </a:lnSpc>
              <a:spcBef>
                <a:spcPts val="0"/>
              </a:spcBef>
              <a:spcAft>
                <a:spcPts val="0"/>
              </a:spcAft>
              <a:buClrTx/>
              <a:buSzTx/>
              <a:buFontTx/>
              <a:buNone/>
              <a:defRPr/>
            </a:pPr>
            <a:fld id="{C3837181-38C6-AD4F-B8BA-B444770388BB}" type="slidenum">
              <a:rPr lang="en-US" sz="975" baseline="0" smtClean="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fld>
            <a:endParaRPr lang="en-US" sz="975"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25" name="图片 2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195999" y="6319870"/>
            <a:ext cx="1269075" cy="271153"/>
          </a:xfrm>
          <a:prstGeom prst="rect">
            <a:avLst/>
          </a:prstGeom>
        </p:spPr>
      </p:pic>
      <p:grpSp>
        <p:nvGrpSpPr>
          <p:cNvPr id="29" name="Group 87"/>
          <p:cNvGrpSpPr>
            <a:grpSpLocks noChangeAspect="1"/>
          </p:cNvGrpSpPr>
          <p:nvPr userDrawn="1"/>
        </p:nvGrpSpPr>
        <p:grpSpPr>
          <a:xfrm>
            <a:off x="12290471" y="2625389"/>
            <a:ext cx="1963323" cy="4233515"/>
            <a:chOff x="5343885" y="-48857"/>
            <a:chExt cx="3263586" cy="7037279"/>
          </a:xfrm>
        </p:grpSpPr>
        <p:sp>
          <p:nvSpPr>
            <p:cNvPr id="30" name="矩形 13"/>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196/0/84</a:t>
              </a:r>
              <a:endPar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31" name="文本框 15"/>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微软雅黑" panose="020B0503020204020204" pitchFamily="34" charset="-122"/>
                  <a:ea typeface="微软雅黑" panose="020B0503020204020204" pitchFamily="34" charset="-122"/>
                </a:rPr>
                <a:t>公司辅助色</a:t>
              </a:r>
              <a:endParaRPr kumimoji="1" lang="zh-CN" altLang="en-US" sz="800" b="0" i="0" dirty="0">
                <a:solidFill>
                  <a:schemeClr val="tx1"/>
                </a:solidFill>
                <a:latin typeface="微软雅黑" panose="020B0503020204020204" pitchFamily="34" charset="-122"/>
                <a:ea typeface="微软雅黑" panose="020B0503020204020204" pitchFamily="34" charset="-122"/>
              </a:endParaRPr>
            </a:p>
          </p:txBody>
        </p:sp>
        <p:sp>
          <p:nvSpPr>
            <p:cNvPr id="32" name="矩形 13"/>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203/55/120</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33" name="矩形 13"/>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237/109/0</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34" name="矩形 13"/>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153/54/54</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35" name="矩形 13"/>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98/178/48</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36" name="矩形 13"/>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242/137/68</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37" name="矩形 13"/>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PANTONE 185C</a:t>
              </a:r>
              <a:endPar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endParaRPr>
            </a:p>
            <a:p>
              <a:pPr algn="ctr">
                <a:lnSpc>
                  <a:spcPts val="620"/>
                </a:lnSpc>
                <a:spcBef>
                  <a:spcPts val="0"/>
                </a:spcBef>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199/0/11  </a:t>
              </a:r>
              <a:endPar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38" name="文本框 15"/>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微软雅黑" panose="020B0503020204020204" pitchFamily="34" charset="-122"/>
                  <a:ea typeface="微软雅黑" panose="020B0503020204020204" pitchFamily="34" charset="-122"/>
                </a:rPr>
                <a:t>公司色</a:t>
              </a:r>
              <a:endParaRPr kumimoji="1" lang="zh-CN" altLang="en-US" sz="800" b="0" i="0" dirty="0">
                <a:solidFill>
                  <a:schemeClr val="tx1"/>
                </a:solidFill>
                <a:latin typeface="微软雅黑" panose="020B0503020204020204" pitchFamily="34" charset="-122"/>
                <a:ea typeface="微软雅黑" panose="020B0503020204020204" pitchFamily="34" charset="-122"/>
              </a:endParaRPr>
            </a:p>
          </p:txBody>
        </p:sp>
        <p:sp>
          <p:nvSpPr>
            <p:cNvPr id="39" name="矩形 13"/>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PANTONE 186C</a:t>
              </a:r>
              <a:endPar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endParaRPr>
            </a:p>
            <a:p>
              <a:pPr algn="ctr">
                <a:lnSpc>
                  <a:spcPts val="620"/>
                </a:lnSpc>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200/16/46  </a:t>
              </a:r>
              <a:endPar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40" name="矩形 13"/>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127/0/1</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41" name="矩形 13"/>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52/200/0</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42" name="矩形 13"/>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48/181/197</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43" name="矩形 13"/>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129/193/95</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44" name="矩形 13"/>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253/211/81</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65" name="矩形 13"/>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86/196/210</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66" name="矩形 13"/>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211/57/65</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67" name="矩形 13"/>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211/56/89</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68" name="矩形 13"/>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221/128/170</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69" name="矩形 13"/>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191/128/130</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70" name="矩形 13"/>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246/183/140</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71" name="矩形 13"/>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176/216/156</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72" name="矩形 13"/>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253/227/181</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73" name="矩形 13"/>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148/218/226</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74" name="矩形 13"/>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226/129/137</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75" name="矩形 13"/>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226/129/152</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76" name="矩形 13"/>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235/179/204</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77" name="矩形 13"/>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216/179/179</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78" name="矩形 13"/>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250/211/187</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79" name="矩形 13"/>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208/232/196</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80" name="矩形 13"/>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254/238/193</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81" name="矩形 13"/>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190/23/238</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82" name="矩形 13"/>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239/178/184</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83" name="矩形 13"/>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238/179/193</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84" name="矩形 13"/>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35/24/21</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85" name="矩形 13"/>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89/87/87</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86" name="矩形 13"/>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137/137/</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137</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87" name="矩形 13"/>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181/181/</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181</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88" name="矩形 13"/>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221/221/</a:t>
              </a:r>
              <a:b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221</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89" name="矩形 13"/>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255/255/</a:t>
              </a:r>
              <a:b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255</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gr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Lst>
  <p:timing>
    <p:tnLst>
      <p:par>
        <p:cTn id="1" dur="indefinite" restart="never" nodeType="tmRoot"/>
      </p:par>
    </p:tnLst>
  </p:timing>
  <p:txStyles>
    <p:titleStyle>
      <a:lvl1pPr algn="l" defTabSz="913765" rtl="0" eaLnBrk="1" fontAlgn="base" latinLnBrk="0" hangingPunct="1">
        <a:lnSpc>
          <a:spcPct val="90000"/>
        </a:lnSpc>
        <a:spcBef>
          <a:spcPct val="0"/>
        </a:spcBef>
        <a:buNone/>
        <a:defRPr lang="zh-CN" altLang="en-US" sz="3200" kern="1200" baseline="0" dirty="0">
          <a:solidFill>
            <a:schemeClr val="tx1"/>
          </a:solidFill>
          <a:latin typeface="Huawei Sans" panose="020C0503030203020204" pitchFamily="34" charset="0"/>
          <a:ea typeface="方正兰亭黑简体" panose="02000000000000000000" pitchFamily="2" charset="-122"/>
          <a:cs typeface="+mn-cs"/>
        </a:defRPr>
      </a:lvl1pPr>
    </p:titleStyle>
    <p:bodyStyle>
      <a:lvl1pPr marL="302260" indent="-302260" algn="l" defTabSz="913765" rtl="0" eaLnBrk="1" fontAlgn="ctr" latinLnBrk="0" hangingPunct="1">
        <a:lnSpc>
          <a:spcPct val="140000"/>
        </a:lnSpc>
        <a:spcBef>
          <a:spcPts val="790"/>
        </a:spcBef>
        <a:buSzPct val="50000"/>
        <a:buFont typeface="Wingdings" panose="05000000000000000000" pitchFamily="2" charset="2"/>
        <a:buChar char="l"/>
        <a:defRPr sz="2200" kern="1200" baseline="0">
          <a:solidFill>
            <a:schemeClr val="tx1"/>
          </a:solidFill>
          <a:latin typeface="Huawei Sans" panose="020C0503030203020204" pitchFamily="34" charset="0"/>
          <a:ea typeface="方正兰亭黑简体" panose="02000000000000000000" pitchFamily="2" charset="-122"/>
          <a:cs typeface="+mn-cs"/>
        </a:defRPr>
      </a:lvl1pPr>
      <a:lvl2pPr marL="654685" indent="-252095" algn="l" defTabSz="913765" rtl="0" eaLnBrk="1" fontAlgn="ctr" latinLnBrk="0" hangingPunct="1">
        <a:lnSpc>
          <a:spcPct val="140000"/>
        </a:lnSpc>
        <a:spcBef>
          <a:spcPts val="720"/>
        </a:spcBef>
        <a:buClrTx/>
        <a:buSzPct val="50000"/>
        <a:buFont typeface="Wingdings" panose="05000000000000000000" pitchFamily="2" charset="2"/>
        <a:buChar char="p"/>
        <a:defRPr sz="2000" kern="1200" baseline="0">
          <a:solidFill>
            <a:schemeClr val="tx1"/>
          </a:solidFill>
          <a:latin typeface="Huawei Sans" panose="020C0503030203020204" pitchFamily="34" charset="0"/>
          <a:ea typeface="方正兰亭黑简体" panose="02000000000000000000" pitchFamily="2" charset="-122"/>
          <a:cs typeface="+mn-cs"/>
        </a:defRPr>
      </a:lvl2pPr>
      <a:lvl3pPr marL="1003935" indent="-201295" algn="l" defTabSz="913765" rtl="0" eaLnBrk="1" fontAlgn="ctr" latinLnBrk="0" hangingPunct="1">
        <a:lnSpc>
          <a:spcPct val="140000"/>
        </a:lnSpc>
        <a:spcBef>
          <a:spcPts val="650"/>
        </a:spcBef>
        <a:buClrTx/>
        <a:buSzPct val="50000"/>
        <a:buFont typeface="Wingdings" panose="05000000000000000000" pitchFamily="2" charset="2"/>
        <a:buChar char="n"/>
        <a:defRPr sz="1800" kern="1200" baseline="0">
          <a:solidFill>
            <a:schemeClr val="tx1"/>
          </a:solidFill>
          <a:latin typeface="Huawei Sans" panose="020C0503030203020204" pitchFamily="34" charset="0"/>
          <a:ea typeface="方正兰亭黑简体" panose="02000000000000000000" pitchFamily="2" charset="-122"/>
          <a:cs typeface="+mn-cs"/>
        </a:defRPr>
      </a:lvl3pPr>
      <a:lvl4pPr marL="1399540" indent="-198120" algn="l" defTabSz="913765" rtl="0" eaLnBrk="1" fontAlgn="ctr" latinLnBrk="0" hangingPunct="1">
        <a:lnSpc>
          <a:spcPct val="140000"/>
        </a:lnSpc>
        <a:spcBef>
          <a:spcPts val="575"/>
        </a:spcBef>
        <a:buFont typeface="Huawei Sans" panose="020C0503030203020204" pitchFamily="34" charset="0"/>
        <a:buChar char="−"/>
        <a:defRPr sz="1600" kern="1200" baseline="0">
          <a:solidFill>
            <a:schemeClr val="tx1"/>
          </a:solidFill>
          <a:latin typeface="Huawei Sans" panose="020C0503030203020204" pitchFamily="34" charset="0"/>
          <a:ea typeface="方正兰亭黑简体" panose="02000000000000000000" pitchFamily="2" charset="-122"/>
          <a:cs typeface="+mn-cs"/>
        </a:defRPr>
      </a:lvl4pPr>
      <a:lvl5pPr marL="1802765" indent="-201295" algn="l" defTabSz="913765" rtl="0" eaLnBrk="1" fontAlgn="ctr" latinLnBrk="0" hangingPunct="1">
        <a:lnSpc>
          <a:spcPct val="140000"/>
        </a:lnSpc>
        <a:spcBef>
          <a:spcPts val="575"/>
        </a:spcBef>
        <a:buFont typeface="Huawei Sans" panose="020C0503030203020204" pitchFamily="34" charset="0"/>
        <a:buChar char="~"/>
        <a:defRPr sz="1400" kern="1200" baseline="0">
          <a:solidFill>
            <a:schemeClr val="tx1"/>
          </a:solidFill>
          <a:latin typeface="Huawei Sans" panose="020C0503030203020204" pitchFamily="34" charset="0"/>
          <a:ea typeface="方正兰亭黑简体" panose="02000000000000000000" pitchFamily="2" charset="-122"/>
          <a:cs typeface="+mn-cs"/>
        </a:defRPr>
      </a:lvl5pPr>
      <a:lvl6pPr marL="25133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8165"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9130" algn="l" defTabSz="913765" rtl="0" eaLnBrk="1" latinLnBrk="0" hangingPunct="1">
        <a:defRPr sz="1800" kern="1200">
          <a:solidFill>
            <a:schemeClr val="tx1"/>
          </a:solidFill>
          <a:latin typeface="+mn-lt"/>
          <a:ea typeface="+mn-ea"/>
          <a:cs typeface="+mn-cs"/>
        </a:defRPr>
      </a:lvl8pPr>
      <a:lvl9pPr marL="3656330" algn="l" defTabSz="913765"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29" name="Group 87"/>
          <p:cNvGrpSpPr>
            <a:grpSpLocks noChangeAspect="1"/>
          </p:cNvGrpSpPr>
          <p:nvPr userDrawn="1"/>
        </p:nvGrpSpPr>
        <p:grpSpPr>
          <a:xfrm>
            <a:off x="12290471" y="2625389"/>
            <a:ext cx="1963323" cy="4233515"/>
            <a:chOff x="5343885" y="-48857"/>
            <a:chExt cx="3263586" cy="7037279"/>
          </a:xfrm>
        </p:grpSpPr>
        <p:sp>
          <p:nvSpPr>
            <p:cNvPr id="30" name="矩形 13"/>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196/0/84</a:t>
              </a:r>
              <a:endPar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31" name="文本框 15"/>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微软雅黑" panose="020B0503020204020204" pitchFamily="34" charset="-122"/>
                  <a:ea typeface="微软雅黑" panose="020B0503020204020204" pitchFamily="34" charset="-122"/>
                </a:rPr>
                <a:t>公司辅助色</a:t>
              </a:r>
              <a:endParaRPr kumimoji="1" lang="zh-CN" altLang="en-US" sz="800" b="0" i="0" dirty="0">
                <a:solidFill>
                  <a:schemeClr val="tx1"/>
                </a:solidFill>
                <a:latin typeface="微软雅黑" panose="020B0503020204020204" pitchFamily="34" charset="-122"/>
                <a:ea typeface="微软雅黑" panose="020B0503020204020204" pitchFamily="34" charset="-122"/>
              </a:endParaRPr>
            </a:p>
          </p:txBody>
        </p:sp>
        <p:sp>
          <p:nvSpPr>
            <p:cNvPr id="32" name="矩形 13"/>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203/55/120</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33" name="矩形 13"/>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237/109/0</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34" name="矩形 13"/>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153/54/54</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35" name="矩形 13"/>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98/178/48</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36" name="矩形 13"/>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242/137/68</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37" name="矩形 13"/>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PANTONE 185C</a:t>
              </a:r>
              <a:endPar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endParaRPr>
            </a:p>
            <a:p>
              <a:pPr algn="ctr">
                <a:lnSpc>
                  <a:spcPts val="620"/>
                </a:lnSpc>
                <a:spcBef>
                  <a:spcPts val="0"/>
                </a:spcBef>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199/0/11  </a:t>
              </a:r>
              <a:endPar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38" name="文本框 15"/>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微软雅黑" panose="020B0503020204020204" pitchFamily="34" charset="-122"/>
                  <a:ea typeface="微软雅黑" panose="020B0503020204020204" pitchFamily="34" charset="-122"/>
                </a:rPr>
                <a:t>公司色</a:t>
              </a:r>
              <a:endParaRPr kumimoji="1" lang="zh-CN" altLang="en-US" sz="800" b="0" i="0" dirty="0">
                <a:solidFill>
                  <a:schemeClr val="tx1"/>
                </a:solidFill>
                <a:latin typeface="微软雅黑" panose="020B0503020204020204" pitchFamily="34" charset="-122"/>
                <a:ea typeface="微软雅黑" panose="020B0503020204020204" pitchFamily="34" charset="-122"/>
              </a:endParaRPr>
            </a:p>
          </p:txBody>
        </p:sp>
        <p:sp>
          <p:nvSpPr>
            <p:cNvPr id="39" name="矩形 13"/>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PANTONE 186C</a:t>
              </a:r>
              <a:endPar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endParaRPr>
            </a:p>
            <a:p>
              <a:pPr algn="ctr">
                <a:lnSpc>
                  <a:spcPts val="620"/>
                </a:lnSpc>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200/16/46  </a:t>
              </a:r>
              <a:endPar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40" name="矩形 13"/>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127/0/1</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41" name="矩形 13"/>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52/200/0</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42" name="矩形 13"/>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48/181/197</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43" name="矩形 13"/>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129/193/95</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44" name="矩形 13"/>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253/211/81</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45" name="矩形 13"/>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86/196/210</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46" name="矩形 13"/>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211/57/65</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47" name="矩形 13"/>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211/56/89</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48" name="矩形 13"/>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221/128/170</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49" name="矩形 13"/>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191/128/130</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50" name="矩形 13"/>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246/183/140</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51" name="矩形 13"/>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176/216/156</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52" name="矩形 13"/>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253/227/181</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53" name="矩形 13"/>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148/218/226</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54" name="矩形 13"/>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226/129/137</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55" name="矩形 13"/>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226/129/152</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56" name="矩形 13"/>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235/179/204</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57" name="矩形 13"/>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216/179/179</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58" name="矩形 13"/>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250/211/187</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59" name="矩形 13"/>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208/232/196</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60" name="矩形 13"/>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254/238/193</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61" name="矩形 13"/>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190/23/238</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62" name="矩形 13"/>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239/178/184</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63" name="矩形 13"/>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238/179/193</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64" name="矩形 13"/>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35/24/21</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65" name="矩形 13"/>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89/87/87</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66" name="矩形 13"/>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137/137/</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137</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67" name="矩形 13"/>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181/181/</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181</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68" name="矩形 13"/>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221/221/</a:t>
              </a:r>
              <a:b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221</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69" name="矩形 13"/>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255/255/</a:t>
              </a:r>
              <a:b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255</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grpSp>
      <p:sp>
        <p:nvSpPr>
          <p:cNvPr id="70" name="Title Placeholder 1"/>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endParaRPr lang="en-US" dirty="0"/>
          </a:p>
        </p:txBody>
      </p:sp>
      <p:sp>
        <p:nvSpPr>
          <p:cNvPr id="71" name="Text Placeholder 1"/>
          <p:cNvSpPr txBox="1"/>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smtClean="0">
                <a:solidFill>
                  <a:srgbClr val="1D1D1B"/>
                </a:solidFill>
                <a:latin typeface="+mj-lt"/>
              </a:rPr>
              <a:t>Copyright©2020 </a:t>
            </a:r>
            <a:r>
              <a:rPr kumimoji="1" lang="en-US" altLang="zh-CN" sz="850" b="1" baseline="0" dirty="0">
                <a:solidFill>
                  <a:srgbClr val="1D1D1B"/>
                </a:solidFill>
                <a:latin typeface="+mj-lt"/>
              </a:rPr>
              <a:t>Huawei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80" dirty="0">
                <a:solidFill>
                  <a:srgbClr val="1D1D1B"/>
                </a:solidFill>
                <a:latin typeface="+mn-lt"/>
              </a:rPr>
            </a:br>
            <a:br>
              <a:rPr kumimoji="1" lang="en-US" altLang="zh-CN" sz="780"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Huawei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endParaRPr kumimoji="1" lang="en-US" altLang="zh-CN" sz="850" baseline="0" dirty="0">
              <a:solidFill>
                <a:srgbClr val="1D1D1B"/>
              </a:solidFill>
              <a:latin typeface="+mn-lt"/>
              <a:cs typeface="Arial" panose="020B0604020202020204" pitchFamily="34" charset="0"/>
            </a:endParaRPr>
          </a:p>
          <a:p>
            <a:pPr>
              <a:lnSpc>
                <a:spcPts val="1065"/>
              </a:lnSpc>
            </a:pPr>
            <a:endParaRPr kumimoji="1" lang="zh-CN" altLang="en-US" sz="780" dirty="0">
              <a:solidFill>
                <a:srgbClr val="1D1D1B"/>
              </a:solidFill>
              <a:latin typeface="+mn-lt"/>
            </a:endParaRPr>
          </a:p>
        </p:txBody>
      </p:sp>
      <p:sp>
        <p:nvSpPr>
          <p:cNvPr id="72" name="Subtitle 6"/>
          <p:cNvSpPr txBox="1"/>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0"/>
              </a:lnSpc>
              <a:spcBef>
                <a:spcPts val="0"/>
              </a:spcBef>
            </a:pPr>
            <a:r>
              <a:rPr kumimoji="1" lang="zh-CN" altLang="en-US" sz="1300" dirty="0">
                <a:solidFill>
                  <a:srgbClr val="1D1D1B"/>
                </a:solidFill>
                <a:latin typeface="微软雅黑" panose="020B0503020204020204" pitchFamily="34" charset="-122"/>
                <a:ea typeface="微软雅黑" panose="020B0503020204020204" pitchFamily="34" charset="-122"/>
                <a:cs typeface="微软雅黑" panose="020B0503020204020204" pitchFamily="34" charset="-122"/>
              </a:rPr>
              <a:t>把数字世界带入每个人、每个家庭、</a:t>
            </a:r>
            <a:br>
              <a:rPr kumimoji="1" lang="en-US" altLang="zh-CN" sz="1300" dirty="0">
                <a:solidFill>
                  <a:srgbClr val="1D1D1B"/>
                </a:solidFill>
                <a:latin typeface="微软雅黑" panose="020B0503020204020204" pitchFamily="34" charset="-122"/>
                <a:ea typeface="微软雅黑" panose="020B0503020204020204" pitchFamily="34" charset="-122"/>
                <a:cs typeface="微软雅黑" panose="020B0503020204020204" pitchFamily="34" charset="-122"/>
              </a:rPr>
            </a:br>
            <a:r>
              <a:rPr kumimoji="1" lang="zh-CN" altLang="en-US" sz="1300" dirty="0">
                <a:solidFill>
                  <a:srgbClr val="1D1D1B"/>
                </a:solidFill>
                <a:latin typeface="微软雅黑" panose="020B0503020204020204" pitchFamily="34" charset="-122"/>
                <a:ea typeface="微软雅黑" panose="020B0503020204020204" pitchFamily="34" charset="-122"/>
                <a:cs typeface="微软雅黑" panose="020B0503020204020204" pitchFamily="34" charset="-122"/>
              </a:rPr>
              <a:t>每个组织，构建万物互联的智能世界。</a:t>
            </a:r>
            <a:endParaRPr kumimoji="1" lang="zh-CN" altLang="en-US" sz="1300" dirty="0">
              <a:solidFill>
                <a:srgbClr val="1D1D1B"/>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3" name="Subtitle 6"/>
          <p:cNvSpPr txBox="1"/>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5"/>
              </a:lnSpc>
            </a:pPr>
            <a:r>
              <a:rPr kumimoji="1" lang="en-US" altLang="zh-CN" sz="1200" dirty="0">
                <a:solidFill>
                  <a:srgbClr val="1D1D1B"/>
                </a:solidFill>
                <a:latin typeface="+mn-lt"/>
                <a:cs typeface="Arial" panose="020B0604020202020204" pitchFamily="34" charset="0"/>
              </a:rPr>
              <a:t>Bring digital to every person, home, and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organization for a fully connected,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intelligent world.</a:t>
            </a:r>
            <a:endParaRPr kumimoji="1" lang="zh-CN" altLang="en-US" sz="1200" dirty="0">
              <a:solidFill>
                <a:srgbClr val="1D1D1B"/>
              </a:solidFill>
              <a:latin typeface="+mn-lt"/>
              <a:ea typeface="微软雅黑" panose="020B0503020204020204" pitchFamily="34" charset="-122"/>
              <a:cs typeface="微软雅黑" panose="020B0503020204020204" pitchFamily="34" charset="-122"/>
            </a:endParaRPr>
          </a:p>
        </p:txBody>
      </p:sp>
      <p:pic>
        <p:nvPicPr>
          <p:cNvPr id="74" name="图片 7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75497" y="5251150"/>
            <a:ext cx="1869596" cy="399462"/>
          </a:xfrm>
          <a:prstGeom prst="rect">
            <a:avLst/>
          </a:prstGeom>
        </p:spPr>
      </p:pic>
    </p:spTree>
  </p:cSld>
  <p:clrMap bg1="lt1" tx1="dk1" bg2="lt2" tx2="dk2" accent1="accent1" accent2="accent2" accent3="accent3" accent4="accent4" accent5="accent5" accent6="accent6" hlink="hlink" folHlink="folHlink"/>
  <p:sldLayoutIdLst>
    <p:sldLayoutId id="2147483668" r:id="rId1"/>
  </p:sldLayoutIdLst>
  <p:hf hdr="0" ftr="0" dt="0"/>
  <p:txStyles>
    <p:titleStyle>
      <a:lvl1pPr algn="l" defTabSz="1187450" rtl="0" eaLnBrk="1" latinLnBrk="0" hangingPunct="1">
        <a:lnSpc>
          <a:spcPct val="90000"/>
        </a:lnSpc>
        <a:spcBef>
          <a:spcPct val="0"/>
        </a:spcBef>
        <a:buNone/>
        <a:defRPr sz="5000" b="0" kern="12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p:titleStyle>
    <p:bodyStyle>
      <a:lvl1pPr marL="0" indent="0" algn="l" defTabSz="1187450" rtl="0" eaLnBrk="1" latinLnBrk="0" hangingPunct="1">
        <a:lnSpc>
          <a:spcPct val="90000"/>
        </a:lnSpc>
        <a:spcBef>
          <a:spcPts val="1300"/>
        </a:spcBef>
        <a:buFont typeface="Arial" panose="020B0604020202020204" pitchFamily="34" charset="0"/>
        <a:buNone/>
        <a:defRPr sz="1820" kern="1200">
          <a:solidFill>
            <a:srgbClr val="FFFFFF"/>
          </a:solidFill>
          <a:latin typeface="微软雅黑" panose="020B0503020204020204" pitchFamily="34" charset="-122"/>
          <a:ea typeface="微软雅黑" panose="020B0503020204020204" pitchFamily="34" charset="-122"/>
          <a:cs typeface="+mn-cs"/>
        </a:defRPr>
      </a:lvl1pPr>
      <a:lvl2pPr marL="593725" indent="0" algn="l" defTabSz="1187450" rtl="0" eaLnBrk="1" latinLnBrk="0" hangingPunct="1">
        <a:lnSpc>
          <a:spcPct val="90000"/>
        </a:lnSpc>
        <a:spcBef>
          <a:spcPts val="650"/>
        </a:spcBef>
        <a:buFont typeface="Arial" panose="020B0604020202020204" pitchFamily="34" charset="0"/>
        <a:buNone/>
        <a:defRPr sz="3115" kern="1200">
          <a:solidFill>
            <a:schemeClr val="tx1"/>
          </a:solidFill>
          <a:latin typeface="+mn-lt"/>
          <a:ea typeface="+mn-ea"/>
          <a:cs typeface="+mn-cs"/>
        </a:defRPr>
      </a:lvl2pPr>
      <a:lvl3pPr marL="1187450" indent="0" algn="l" defTabSz="1187450" rtl="0" eaLnBrk="1" latinLnBrk="0" hangingPunct="1">
        <a:lnSpc>
          <a:spcPct val="90000"/>
        </a:lnSpc>
        <a:spcBef>
          <a:spcPts val="650"/>
        </a:spcBef>
        <a:buFont typeface="Arial" panose="020B0604020202020204" pitchFamily="34" charset="0"/>
        <a:buNone/>
        <a:defRPr sz="2595" kern="1200">
          <a:solidFill>
            <a:schemeClr val="tx1"/>
          </a:solidFill>
          <a:latin typeface="+mn-lt"/>
          <a:ea typeface="+mn-ea"/>
          <a:cs typeface="+mn-cs"/>
        </a:defRPr>
      </a:lvl3pPr>
      <a:lvl4pPr marL="1781175" indent="0" algn="l" defTabSz="1187450" rtl="0" eaLnBrk="1" latinLnBrk="0" hangingPunct="1">
        <a:lnSpc>
          <a:spcPct val="90000"/>
        </a:lnSpc>
        <a:spcBef>
          <a:spcPts val="650"/>
        </a:spcBef>
        <a:buFont typeface="Arial" panose="020B0604020202020204" pitchFamily="34" charset="0"/>
        <a:buNone/>
        <a:defRPr sz="2335" kern="1200">
          <a:solidFill>
            <a:schemeClr val="tx1"/>
          </a:solidFill>
          <a:latin typeface="+mn-lt"/>
          <a:ea typeface="+mn-ea"/>
          <a:cs typeface="+mn-cs"/>
        </a:defRPr>
      </a:lvl4pPr>
      <a:lvl5pPr marL="2374900" indent="0" algn="l" defTabSz="1187450" rtl="0" eaLnBrk="1" latinLnBrk="0" hangingPunct="1">
        <a:lnSpc>
          <a:spcPct val="90000"/>
        </a:lnSpc>
        <a:spcBef>
          <a:spcPts val="650"/>
        </a:spcBef>
        <a:buFont typeface="Arial" panose="020B0604020202020204" pitchFamily="34" charset="0"/>
        <a:buNone/>
        <a:defRPr sz="2335" kern="1200">
          <a:solidFill>
            <a:schemeClr val="tx1"/>
          </a:solidFill>
          <a:latin typeface="+mn-lt"/>
          <a:ea typeface="+mn-ea"/>
          <a:cs typeface="+mn-cs"/>
        </a:defRPr>
      </a:lvl5pPr>
      <a:lvl6pPr marL="3265170"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6pPr>
      <a:lvl7pPr marL="3858895"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7pPr>
      <a:lvl8pPr marL="4452620"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8pPr>
      <a:lvl9pPr marL="5046345"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9pPr>
    </p:bodyStyle>
    <p:otherStyle>
      <a:defPPr>
        <a:defRPr lang="en-US"/>
      </a:defPPr>
      <a:lvl1pPr marL="0" algn="l" defTabSz="1187450" rtl="0" eaLnBrk="1" latinLnBrk="0" hangingPunct="1">
        <a:defRPr sz="2335" kern="1200">
          <a:solidFill>
            <a:schemeClr val="tx1"/>
          </a:solidFill>
          <a:latin typeface="+mn-lt"/>
          <a:ea typeface="+mn-ea"/>
          <a:cs typeface="+mn-cs"/>
        </a:defRPr>
      </a:lvl1pPr>
      <a:lvl2pPr marL="593725" algn="l" defTabSz="1187450" rtl="0" eaLnBrk="1" latinLnBrk="0" hangingPunct="1">
        <a:defRPr sz="2335" kern="1200">
          <a:solidFill>
            <a:schemeClr val="tx1"/>
          </a:solidFill>
          <a:latin typeface="+mn-lt"/>
          <a:ea typeface="+mn-ea"/>
          <a:cs typeface="+mn-cs"/>
        </a:defRPr>
      </a:lvl2pPr>
      <a:lvl3pPr marL="1187450" algn="l" defTabSz="1187450" rtl="0" eaLnBrk="1" latinLnBrk="0" hangingPunct="1">
        <a:defRPr sz="2335" kern="1200">
          <a:solidFill>
            <a:schemeClr val="tx1"/>
          </a:solidFill>
          <a:latin typeface="+mn-lt"/>
          <a:ea typeface="+mn-ea"/>
          <a:cs typeface="+mn-cs"/>
        </a:defRPr>
      </a:lvl3pPr>
      <a:lvl4pPr marL="1781175" algn="l" defTabSz="1187450" rtl="0" eaLnBrk="1" latinLnBrk="0" hangingPunct="1">
        <a:defRPr sz="2335" kern="1200">
          <a:solidFill>
            <a:schemeClr val="tx1"/>
          </a:solidFill>
          <a:latin typeface="+mn-lt"/>
          <a:ea typeface="+mn-ea"/>
          <a:cs typeface="+mn-cs"/>
        </a:defRPr>
      </a:lvl4pPr>
      <a:lvl5pPr marL="2374900" algn="l" defTabSz="1187450" rtl="0" eaLnBrk="1" latinLnBrk="0" hangingPunct="1">
        <a:defRPr sz="2335" kern="1200">
          <a:solidFill>
            <a:schemeClr val="tx1"/>
          </a:solidFill>
          <a:latin typeface="+mn-lt"/>
          <a:ea typeface="+mn-ea"/>
          <a:cs typeface="+mn-cs"/>
        </a:defRPr>
      </a:lvl5pPr>
      <a:lvl6pPr marL="2968625" algn="l" defTabSz="1187450" rtl="0" eaLnBrk="1" latinLnBrk="0" hangingPunct="1">
        <a:defRPr sz="2335" kern="1200">
          <a:solidFill>
            <a:schemeClr val="tx1"/>
          </a:solidFill>
          <a:latin typeface="+mn-lt"/>
          <a:ea typeface="+mn-ea"/>
          <a:cs typeface="+mn-cs"/>
        </a:defRPr>
      </a:lvl6pPr>
      <a:lvl7pPr marL="3561715" algn="l" defTabSz="1187450" rtl="0" eaLnBrk="1" latinLnBrk="0" hangingPunct="1">
        <a:defRPr sz="2335" kern="1200">
          <a:solidFill>
            <a:schemeClr val="tx1"/>
          </a:solidFill>
          <a:latin typeface="+mn-lt"/>
          <a:ea typeface="+mn-ea"/>
          <a:cs typeface="+mn-cs"/>
        </a:defRPr>
      </a:lvl7pPr>
      <a:lvl8pPr marL="4155440" algn="l" defTabSz="1187450" rtl="0" eaLnBrk="1" latinLnBrk="0" hangingPunct="1">
        <a:defRPr sz="2335" kern="1200">
          <a:solidFill>
            <a:schemeClr val="tx1"/>
          </a:solidFill>
          <a:latin typeface="+mn-lt"/>
          <a:ea typeface="+mn-ea"/>
          <a:cs typeface="+mn-cs"/>
        </a:defRPr>
      </a:lvl8pPr>
      <a:lvl9pPr marL="4749165" algn="l" defTabSz="1187450" rtl="0" eaLnBrk="1" latinLnBrk="0" hangingPunct="1">
        <a:defRPr sz="233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28.png"/><Relationship Id="rId1" Type="http://schemas.openxmlformats.org/officeDocument/2006/relationships/image" Target="../media/image27.png"/></Relationships>
</file>

<file path=ppt/slides/_rels/slide12.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15.xml"/><Relationship Id="rId2" Type="http://schemas.openxmlformats.org/officeDocument/2006/relationships/image" Target="../media/image29.emf"/><Relationship Id="rId1"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32.png"/><Relationship Id="rId1" Type="http://schemas.openxmlformats.org/officeDocument/2006/relationships/image" Target="../media/image31.png"/></Relationships>
</file>

<file path=ppt/slides/_rels/slide15.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15.xml"/><Relationship Id="rId2" Type="http://schemas.openxmlformats.org/officeDocument/2006/relationships/image" Target="../media/image33.emf"/><Relationship Id="rId1" Type="http://schemas.openxmlformats.org/officeDocument/2006/relationships/oleObject" Target="../embeddings/oleObject2.bin"/></Relationships>
</file>

<file path=ppt/slides/_rels/slide16.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15.xml"/><Relationship Id="rId2" Type="http://schemas.openxmlformats.org/officeDocument/2006/relationships/image" Target="../media/image34.emf"/><Relationship Id="rId1" Type="http://schemas.openxmlformats.org/officeDocument/2006/relationships/oleObject" Target="../embeddings/oleObject3.bin"/></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15.xml"/><Relationship Id="rId2" Type="http://schemas.openxmlformats.org/officeDocument/2006/relationships/image" Target="../media/image35.emf"/><Relationship Id="rId1" Type="http://schemas.openxmlformats.org/officeDocument/2006/relationships/oleObject" Target="../embeddings/oleObject4.bin"/></Relationships>
</file>

<file path=ppt/slides/_rels/slide19.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15.xml"/><Relationship Id="rId2" Type="http://schemas.openxmlformats.org/officeDocument/2006/relationships/image" Target="../media/image36.emf"/><Relationship Id="rId1" Type="http://schemas.openxmlformats.org/officeDocument/2006/relationships/oleObject" Target="../embeddings/oleObject5.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15.xml"/><Relationship Id="rId2" Type="http://schemas.openxmlformats.org/officeDocument/2006/relationships/image" Target="../media/image37.emf"/><Relationship Id="rId1" Type="http://schemas.openxmlformats.org/officeDocument/2006/relationships/oleObject" Target="../embeddings/oleObject6.bin"/></Relationships>
</file>

<file path=ppt/slides/_rels/slide22.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15.xml"/><Relationship Id="rId2" Type="http://schemas.openxmlformats.org/officeDocument/2006/relationships/image" Target="../media/image37.emf"/><Relationship Id="rId1" Type="http://schemas.openxmlformats.org/officeDocument/2006/relationships/oleObject" Target="../embeddings/oleObject7.bin"/></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15.xml"/><Relationship Id="rId8" Type="http://schemas.openxmlformats.org/officeDocument/2006/relationships/image" Target="../media/image45.emf"/><Relationship Id="rId7" Type="http://schemas.openxmlformats.org/officeDocument/2006/relationships/image" Target="../media/image44.emf"/><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image" Target="../media/image38.em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5.xml"/><Relationship Id="rId1"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5.xml"/><Relationship Id="rId1" Type="http://schemas.openxmlformats.org/officeDocument/2006/relationships/image" Target="../media/image46.png"/></Relationships>
</file>

<file path=ppt/slides/_rels/slide26.xml.rels><?xml version="1.0" encoding="UTF-8" standalone="yes"?>
<Relationships xmlns="http://schemas.openxmlformats.org/package/2006/relationships"><Relationship Id="rId9" Type="http://schemas.openxmlformats.org/officeDocument/2006/relationships/image" Target="../media/image55.png"/><Relationship Id="rId8" Type="http://schemas.openxmlformats.org/officeDocument/2006/relationships/image" Target="../media/image54.png"/><Relationship Id="rId7" Type="http://schemas.openxmlformats.org/officeDocument/2006/relationships/image" Target="../media/image53.png"/><Relationship Id="rId6" Type="http://schemas.openxmlformats.org/officeDocument/2006/relationships/image" Target="../media/image52.png"/><Relationship Id="rId5" Type="http://schemas.microsoft.com/office/2007/relationships/hdphoto" Target="../media/image51.wdp"/><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8.png"/><Relationship Id="rId16" Type="http://schemas.openxmlformats.org/officeDocument/2006/relationships/slideLayout" Target="../slideLayouts/slideLayout15.xml"/><Relationship Id="rId15" Type="http://schemas.openxmlformats.org/officeDocument/2006/relationships/image" Target="../media/image24.png"/><Relationship Id="rId14" Type="http://schemas.openxmlformats.org/officeDocument/2006/relationships/image" Target="../media/image60.png"/><Relationship Id="rId13" Type="http://schemas.openxmlformats.org/officeDocument/2006/relationships/image" Target="../media/image59.jpeg"/><Relationship Id="rId12" Type="http://schemas.openxmlformats.org/officeDocument/2006/relationships/image" Target="../media/image58.png"/><Relationship Id="rId11" Type="http://schemas.openxmlformats.org/officeDocument/2006/relationships/image" Target="../media/image57.png"/><Relationship Id="rId10" Type="http://schemas.openxmlformats.org/officeDocument/2006/relationships/image" Target="../media/image56.png"/><Relationship Id="rId1" Type="http://schemas.openxmlformats.org/officeDocument/2006/relationships/image" Target="../media/image47.png"/></Relationships>
</file>

<file path=ppt/slides/_rels/slide27.xml.rels><?xml version="1.0" encoding="UTF-8" standalone="yes"?>
<Relationships xmlns="http://schemas.openxmlformats.org/package/2006/relationships"><Relationship Id="rId9" Type="http://schemas.openxmlformats.org/officeDocument/2006/relationships/image" Target="../media/image65.png"/><Relationship Id="rId8" Type="http://schemas.openxmlformats.org/officeDocument/2006/relationships/image" Target="../media/image1.tiff"/><Relationship Id="rId7" Type="http://schemas.openxmlformats.org/officeDocument/2006/relationships/image" Target="../media/image64.png"/><Relationship Id="rId6" Type="http://schemas.openxmlformats.org/officeDocument/2006/relationships/image" Target="../media/image47.png"/><Relationship Id="rId5" Type="http://schemas.openxmlformats.org/officeDocument/2006/relationships/image" Target="../media/image26.png"/><Relationship Id="rId4" Type="http://schemas.openxmlformats.org/officeDocument/2006/relationships/image" Target="../media/image24.png"/><Relationship Id="rId3" Type="http://schemas.openxmlformats.org/officeDocument/2006/relationships/image" Target="../media/image63.png"/><Relationship Id="rId2" Type="http://schemas.openxmlformats.org/officeDocument/2006/relationships/image" Target="../media/image62.png"/><Relationship Id="rId15" Type="http://schemas.openxmlformats.org/officeDocument/2006/relationships/slideLayout" Target="../slideLayouts/slideLayout15.xml"/><Relationship Id="rId14" Type="http://schemas.openxmlformats.org/officeDocument/2006/relationships/image" Target="../media/image70.png"/><Relationship Id="rId13" Type="http://schemas.openxmlformats.org/officeDocument/2006/relationships/image" Target="../media/image69.png"/><Relationship Id="rId12" Type="http://schemas.openxmlformats.org/officeDocument/2006/relationships/image" Target="../media/image68.png"/><Relationship Id="rId11" Type="http://schemas.openxmlformats.org/officeDocument/2006/relationships/image" Target="../media/image67.png"/><Relationship Id="rId10" Type="http://schemas.openxmlformats.org/officeDocument/2006/relationships/image" Target="../media/image66.png"/><Relationship Id="rId1" Type="http://schemas.openxmlformats.org/officeDocument/2006/relationships/image" Target="../media/image6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71.png"/></Relationships>
</file>

<file path=ppt/slides/_rels/slide3.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 Id="rId3" Type="http://schemas.openxmlformats.org/officeDocument/2006/relationships/image" Target="../media/image6.png"/><Relationship Id="rId2" Type="http://schemas.openxmlformats.org/officeDocument/2006/relationships/image" Target="../media/image5.png"/><Relationship Id="rId15" Type="http://schemas.openxmlformats.org/officeDocument/2006/relationships/notesSlide" Target="../notesSlides/notesSlide3.xml"/><Relationship Id="rId14" Type="http://schemas.openxmlformats.org/officeDocument/2006/relationships/slideLayout" Target="../slideLayouts/slideLayout15.xml"/><Relationship Id="rId13" Type="http://schemas.openxmlformats.org/officeDocument/2006/relationships/image" Target="../media/image16.png"/><Relationship Id="rId12" Type="http://schemas.openxmlformats.org/officeDocument/2006/relationships/image" Target="../media/image15.png"/><Relationship Id="rId11" Type="http://schemas.microsoft.com/office/2007/relationships/hdphoto" Target="../media/image14.wdp"/><Relationship Id="rId10" Type="http://schemas.openxmlformats.org/officeDocument/2006/relationships/image" Target="../media/image13.pn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7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73.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74.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76.png"/><Relationship Id="rId1" Type="http://schemas.openxmlformats.org/officeDocument/2006/relationships/image" Target="../media/image75.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77.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78.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79.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8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5.xml"/><Relationship Id="rId3" Type="http://schemas.openxmlformats.org/officeDocument/2006/relationships/image" Target="../media/image19.GIF"/><Relationship Id="rId2" Type="http://schemas.openxmlformats.org/officeDocument/2006/relationships/image" Target="../media/image18.GIF"/><Relationship Id="rId1" Type="http://schemas.openxmlformats.org/officeDocument/2006/relationships/image" Target="../media/image17.GIF"/></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2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dirty="0">
                <a:sym typeface="Huawei Sans" panose="020C0503030203020204" pitchFamily="34" charset="0"/>
              </a:rPr>
              <a:t>昇腾</a:t>
            </a:r>
            <a:r>
              <a:rPr lang="en-US" altLang="zh-CN" dirty="0">
                <a:sym typeface="Huawei Sans" panose="020C0503030203020204" pitchFamily="34" charset="0"/>
              </a:rPr>
              <a:t>AI</a:t>
            </a:r>
            <a:r>
              <a:rPr lang="zh-CN" altLang="en-US" dirty="0">
                <a:sym typeface="Huawei Sans" panose="020C0503030203020204" pitchFamily="34" charset="0"/>
              </a:rPr>
              <a:t>处理器</a:t>
            </a:r>
            <a:r>
              <a:rPr lang="zh-CN" altLang="en-US" dirty="0" smtClean="0">
                <a:sym typeface="Huawei Sans" panose="020C0503030203020204" pitchFamily="34" charset="0"/>
              </a:rPr>
              <a:t>架构</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endParaRPr lang="zh-CN" altLang="en-US">
              <a:sym typeface="Huawei Sans" panose="020C0503030203020204"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solidFill>
                  <a:schemeClr val="bg1">
                    <a:lumMod val="50000"/>
                  </a:schemeClr>
                </a:solidFill>
                <a:sym typeface="Huawei Sans" panose="020C0503030203020204" pitchFamily="34" charset="0"/>
              </a:rPr>
              <a:t>华为</a:t>
            </a:r>
            <a:r>
              <a:rPr lang="en-US" altLang="zh-CN" dirty="0">
                <a:solidFill>
                  <a:schemeClr val="bg1">
                    <a:lumMod val="50000"/>
                  </a:schemeClr>
                </a:solidFill>
                <a:sym typeface="Huawei Sans" panose="020C0503030203020204" pitchFamily="34" charset="0"/>
              </a:rPr>
              <a:t>AI</a:t>
            </a:r>
            <a:r>
              <a:rPr lang="zh-CN" altLang="en-US" dirty="0">
                <a:solidFill>
                  <a:schemeClr val="bg1">
                    <a:lumMod val="50000"/>
                  </a:schemeClr>
                </a:solidFill>
                <a:sym typeface="Huawei Sans" panose="020C0503030203020204" pitchFamily="34" charset="0"/>
              </a:rPr>
              <a:t>全栈解决方案介绍</a:t>
            </a:r>
            <a:endParaRPr lang="zh-CN" altLang="en-US" dirty="0">
              <a:solidFill>
                <a:schemeClr val="bg1">
                  <a:lumMod val="50000"/>
                </a:schemeClr>
              </a:solidFill>
              <a:sym typeface="Huawei Sans" panose="020C0503030203020204" pitchFamily="34" charset="0"/>
            </a:endParaRPr>
          </a:p>
          <a:p>
            <a:r>
              <a:rPr lang="zh-CN" altLang="en-US" dirty="0">
                <a:sym typeface="Huawei Sans" panose="020C0503030203020204" pitchFamily="34" charset="0"/>
              </a:rPr>
              <a:t>昇腾</a:t>
            </a:r>
            <a:r>
              <a:rPr lang="en-US" altLang="zh-CN" dirty="0">
                <a:sym typeface="Huawei Sans" panose="020C0503030203020204" pitchFamily="34" charset="0"/>
              </a:rPr>
              <a:t>AI</a:t>
            </a:r>
            <a:r>
              <a:rPr lang="zh-CN" altLang="en-US" dirty="0">
                <a:sym typeface="Huawei Sans" panose="020C0503030203020204" pitchFamily="34" charset="0"/>
              </a:rPr>
              <a:t>处理器硬件架构</a:t>
            </a:r>
            <a:endParaRPr lang="zh-CN" altLang="en-US" dirty="0">
              <a:sym typeface="Huawei Sans" panose="020C0503030203020204" pitchFamily="34" charset="0"/>
            </a:endParaRPr>
          </a:p>
          <a:p>
            <a:pPr lvl="1"/>
            <a:r>
              <a:rPr lang="zh-CN" altLang="en-US" dirty="0">
                <a:solidFill>
                  <a:schemeClr val="bg1">
                    <a:lumMod val="50000"/>
                  </a:schemeClr>
                </a:solidFill>
                <a:sym typeface="Huawei Sans" panose="020C0503030203020204" pitchFamily="34" charset="0"/>
              </a:rPr>
              <a:t>概述</a:t>
            </a:r>
            <a:endParaRPr lang="zh-CN" altLang="en-US" dirty="0">
              <a:solidFill>
                <a:schemeClr val="bg1">
                  <a:lumMod val="50000"/>
                </a:schemeClr>
              </a:solidFill>
              <a:sym typeface="Huawei Sans" panose="020C0503030203020204" pitchFamily="34" charset="0"/>
            </a:endParaRPr>
          </a:p>
          <a:p>
            <a:pPr lvl="1"/>
            <a:r>
              <a:rPr lang="zh-CN" altLang="en-US" dirty="0">
                <a:sym typeface="Huawei Sans" panose="020C0503030203020204" pitchFamily="34" charset="0"/>
              </a:rPr>
              <a:t>达芬奇架构的</a:t>
            </a:r>
            <a:r>
              <a:rPr lang="en-US" altLang="zh-CN" dirty="0">
                <a:sym typeface="Huawei Sans" panose="020C0503030203020204" pitchFamily="34" charset="0"/>
              </a:rPr>
              <a:t>AI Core</a:t>
            </a:r>
            <a:endParaRPr lang="en-US" altLang="zh-CN" dirty="0">
              <a:sym typeface="Huawei Sans" panose="020C0503030203020204" pitchFamily="34" charset="0"/>
            </a:endParaRPr>
          </a:p>
          <a:p>
            <a:pPr lvl="1"/>
            <a:r>
              <a:rPr lang="zh-CN" altLang="en-US" dirty="0">
                <a:solidFill>
                  <a:schemeClr val="bg1">
                    <a:lumMod val="50000"/>
                  </a:schemeClr>
                </a:solidFill>
                <a:sym typeface="Huawei Sans" panose="020C0503030203020204" pitchFamily="34" charset="0"/>
              </a:rPr>
              <a:t>处理器硬件架构（</a:t>
            </a:r>
            <a:r>
              <a:rPr lang="en-US" altLang="zh-CN" dirty="0">
                <a:solidFill>
                  <a:schemeClr val="bg1">
                    <a:lumMod val="50000"/>
                  </a:schemeClr>
                </a:solidFill>
                <a:sym typeface="Huawei Sans" panose="020C0503030203020204" pitchFamily="34" charset="0"/>
              </a:rPr>
              <a:t>Ascend 310/Ascend 910</a:t>
            </a:r>
            <a:r>
              <a:rPr lang="zh-CN" altLang="en-US" dirty="0">
                <a:solidFill>
                  <a:schemeClr val="bg1">
                    <a:lumMod val="50000"/>
                  </a:schemeClr>
                </a:solidFill>
                <a:sym typeface="Huawei Sans" panose="020C0503030203020204" pitchFamily="34" charset="0"/>
              </a:rPr>
              <a:t>）</a:t>
            </a:r>
            <a:endParaRPr lang="zh-CN" altLang="en-US" dirty="0">
              <a:solidFill>
                <a:schemeClr val="bg1">
                  <a:lumMod val="50000"/>
                </a:schemeClr>
              </a:solidFill>
              <a:sym typeface="Huawei Sans" panose="020C0503030203020204" pitchFamily="34" charset="0"/>
            </a:endParaRPr>
          </a:p>
          <a:p>
            <a:r>
              <a:rPr lang="zh-CN" altLang="en-US" dirty="0">
                <a:solidFill>
                  <a:schemeClr val="bg1">
                    <a:lumMod val="50000"/>
                  </a:schemeClr>
                </a:solidFill>
                <a:sym typeface="Huawei Sans" panose="020C0503030203020204" pitchFamily="34" charset="0"/>
              </a:rPr>
              <a:t>昇腾</a:t>
            </a:r>
            <a:r>
              <a:rPr lang="en-US" altLang="zh-CN" dirty="0">
                <a:solidFill>
                  <a:schemeClr val="bg1">
                    <a:lumMod val="50000"/>
                  </a:schemeClr>
                </a:solidFill>
                <a:sym typeface="Huawei Sans" panose="020C0503030203020204" pitchFamily="34" charset="0"/>
              </a:rPr>
              <a:t>AI</a:t>
            </a:r>
            <a:r>
              <a:rPr lang="zh-CN" altLang="en-US" dirty="0">
                <a:solidFill>
                  <a:schemeClr val="bg1">
                    <a:lumMod val="50000"/>
                  </a:schemeClr>
                </a:solidFill>
                <a:sym typeface="Huawei Sans" panose="020C0503030203020204" pitchFamily="34" charset="0"/>
              </a:rPr>
              <a:t>处理器软件架构</a:t>
            </a:r>
            <a:endParaRPr lang="zh-CN" altLang="en-US" dirty="0">
              <a:solidFill>
                <a:schemeClr val="bg1">
                  <a:lumMod val="50000"/>
                </a:schemeClr>
              </a:solidFill>
              <a:sym typeface="Huawei Sans" panose="020C0503030203020204" pitchFamily="34" charset="0"/>
            </a:endParaRPr>
          </a:p>
          <a:p>
            <a:endParaRPr lang="zh-CN" altLang="en-US" dirty="0">
              <a:sym typeface="Huawei Sans" panose="020C0503030203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Huawei Sans" panose="020C0503030203020204" pitchFamily="34" charset="0"/>
              </a:rPr>
              <a:t>AI Core</a:t>
            </a:r>
            <a:r>
              <a:rPr lang="zh-CN" altLang="en-US" dirty="0">
                <a:sym typeface="Huawei Sans" panose="020C0503030203020204" pitchFamily="34" charset="0"/>
              </a:rPr>
              <a:t>：在昇腾处理器中的</a:t>
            </a:r>
            <a:r>
              <a:rPr lang="zh-CN" altLang="en-US" dirty="0" smtClean="0">
                <a:sym typeface="Huawei Sans" panose="020C0503030203020204" pitchFamily="34" charset="0"/>
              </a:rPr>
              <a:t>位置</a:t>
            </a:r>
            <a:endParaRPr lang="zh-CN" altLang="en-US" dirty="0">
              <a:sym typeface="Huawei Sans" panose="020C0503030203020204" pitchFamily="34" charset="0"/>
            </a:endParaRPr>
          </a:p>
        </p:txBody>
      </p:sp>
      <p:pic>
        <p:nvPicPr>
          <p:cNvPr id="3" name="Picture 2" descr="C:\Users\swx640908.CHINA\AppData\Roaming\eSpace_Desktop\UserData\swx640908\imagefiles\originalImgfiles\6F2FB2AD-F67E-4D87-B72B-B2EA9E08574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11471" y="1083035"/>
            <a:ext cx="7429556" cy="37598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11"/>
          <p:cNvSpPr>
            <a:spLocks noChangeArrowheads="1"/>
          </p:cNvSpPr>
          <p:nvPr/>
        </p:nvSpPr>
        <p:spPr bwMode="auto">
          <a:xfrm>
            <a:off x="6706843" y="333137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5" name="图片 4"/>
          <p:cNvPicPr>
            <a:picLocks noChangeAspect="1"/>
          </p:cNvPicPr>
          <p:nvPr/>
        </p:nvPicPr>
        <p:blipFill>
          <a:blip r:embed="rId2"/>
          <a:stretch>
            <a:fillRect/>
          </a:stretch>
        </p:blipFill>
        <p:spPr>
          <a:xfrm>
            <a:off x="664795" y="1191171"/>
            <a:ext cx="3933594" cy="2896658"/>
          </a:xfrm>
          <a:prstGeom prst="rect">
            <a:avLst/>
          </a:prstGeom>
          <a:ln w="15875">
            <a:solidFill>
              <a:srgbClr val="9AA9C1"/>
            </a:solidFill>
          </a:ln>
        </p:spPr>
      </p:pic>
      <p:sp>
        <p:nvSpPr>
          <p:cNvPr id="6" name="TextBox 6"/>
          <p:cNvSpPr txBox="1"/>
          <p:nvPr/>
        </p:nvSpPr>
        <p:spPr>
          <a:xfrm>
            <a:off x="1793403" y="4045663"/>
            <a:ext cx="1460338" cy="420628"/>
          </a:xfrm>
          <a:prstGeom prst="rect">
            <a:avLst/>
          </a:prstGeom>
          <a:noFill/>
        </p:spPr>
        <p:txBody>
          <a:bodyPr wrap="square" rtlCol="0">
            <a:spAutoFit/>
          </a:bodyPr>
          <a:lstStyle/>
          <a:p>
            <a:pPr algn="ctr">
              <a:lnSpc>
                <a:spcPct val="150000"/>
              </a:lnSpc>
            </a:pPr>
            <a:r>
              <a:rPr lang="zh-CN" altLang="en-US" sz="16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昇</a:t>
            </a:r>
            <a:r>
              <a:rPr lang="zh-CN" altLang="en-US" sz="16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腾处理器</a:t>
            </a:r>
            <a:endParaRPr lang="zh-CN" altLang="en-US" sz="16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圆角矩形 6"/>
          <p:cNvSpPr/>
          <p:nvPr/>
        </p:nvSpPr>
        <p:spPr>
          <a:xfrm>
            <a:off x="778436" y="2154969"/>
            <a:ext cx="2091761" cy="1011645"/>
          </a:xfrm>
          <a:prstGeom prst="roundRect">
            <a:avLst/>
          </a:prstGeom>
          <a:solidFill>
            <a:srgbClr val="EA002F">
              <a:alpha val="2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8" name="Straight Connector 7"/>
          <p:cNvCxnSpPr/>
          <p:nvPr/>
        </p:nvCxnSpPr>
        <p:spPr bwMode="auto">
          <a:xfrm flipV="1">
            <a:off x="2797302" y="1191174"/>
            <a:ext cx="2511295" cy="1023036"/>
          </a:xfrm>
          <a:prstGeom prst="line">
            <a:avLst/>
          </a:prstGeom>
          <a:solidFill>
            <a:srgbClr val="C7000A"/>
          </a:solidFill>
          <a:ln w="15875" cap="flat" cmpd="sng" algn="ctr">
            <a:solidFill>
              <a:srgbClr val="E9002F"/>
            </a:solidFill>
            <a:prstDash val="dash"/>
            <a:round/>
            <a:headEnd type="none" w="med" len="med"/>
            <a:tailEnd type="none" w="med" len="med"/>
          </a:ln>
          <a:effectLst/>
        </p:spPr>
      </p:cxnSp>
      <p:cxnSp>
        <p:nvCxnSpPr>
          <p:cNvPr id="9" name="Straight Connector 9"/>
          <p:cNvCxnSpPr/>
          <p:nvPr/>
        </p:nvCxnSpPr>
        <p:spPr bwMode="auto">
          <a:xfrm>
            <a:off x="2763406" y="3139268"/>
            <a:ext cx="2545191" cy="1221065"/>
          </a:xfrm>
          <a:prstGeom prst="line">
            <a:avLst/>
          </a:prstGeom>
          <a:solidFill>
            <a:srgbClr val="C7000A"/>
          </a:solidFill>
          <a:ln w="15875" cap="flat" cmpd="sng" algn="ctr">
            <a:solidFill>
              <a:srgbClr val="E9002F"/>
            </a:solidFill>
            <a:prstDash val="dash"/>
            <a:round/>
            <a:headEnd type="none" w="med" len="med"/>
            <a:tailEnd type="none" w="med" len="med"/>
          </a:ln>
          <a:effectLst/>
        </p:spPr>
      </p:cxnSp>
      <p:sp>
        <p:nvSpPr>
          <p:cNvPr id="10" name="TextBox 3"/>
          <p:cNvSpPr txBox="1"/>
          <p:nvPr/>
        </p:nvSpPr>
        <p:spPr>
          <a:xfrm>
            <a:off x="5321066" y="5199945"/>
            <a:ext cx="6494992" cy="1131079"/>
          </a:xfrm>
          <a:prstGeom prst="rect">
            <a:avLst/>
          </a:prstGeom>
          <a:noFill/>
        </p:spPr>
        <p:txBody>
          <a:bodyPr wrap="square" rtlCol="0">
            <a:spAutoFit/>
          </a:bodyPr>
          <a:lstStyle/>
          <a:p>
            <a:pPr>
              <a:lnSpc>
                <a:spcPct val="150000"/>
              </a:lnSpc>
            </a:pPr>
            <a:r>
              <a:rPr lang="zh-CN" altLang="en-US" sz="12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达芬奇架构主要部分：</a:t>
            </a:r>
            <a:endParaRPr lang="en-US" altLang="zh-CN" sz="12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a:lnSpc>
                <a:spcPct val="150000"/>
              </a:lnSpc>
              <a:buFont typeface="Arial" panose="020B0604020202020204" pitchFamily="34" charset="0"/>
              <a:buChar char="•"/>
            </a:pP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计算单元：</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包含三种基础计算资源（矩阵计算单元、向量计算单元、标量计算单元）</a:t>
            </a:r>
            <a:endPar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a:lnSpc>
                <a:spcPct val="150000"/>
              </a:lnSpc>
              <a:buFont typeface="Arial" panose="020B0604020202020204" pitchFamily="34" charset="0"/>
              <a:buChar char="•"/>
            </a:pP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存储系统： </a:t>
            </a:r>
            <a:r>
              <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的片上存储单元和相应的数据通路构成了存储系统。</a:t>
            </a:r>
            <a:endPar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a:lnSpc>
                <a:spcPct val="150000"/>
              </a:lnSpc>
              <a:buFont typeface="Arial" panose="020B0604020202020204" pitchFamily="34" charset="0"/>
              <a:buChar char="•"/>
            </a:pP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控制单元</a:t>
            </a: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整个计算过程提供了指令控制，相当于</a:t>
            </a:r>
            <a:r>
              <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的司令部，负责整个</a:t>
            </a:r>
            <a:r>
              <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的运行</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TextBox 6"/>
          <p:cNvSpPr txBox="1"/>
          <p:nvPr/>
        </p:nvSpPr>
        <p:spPr>
          <a:xfrm>
            <a:off x="664795" y="4448648"/>
            <a:ext cx="4265014" cy="1846659"/>
          </a:xfrm>
          <a:prstGeom prst="rect">
            <a:avLst/>
          </a:prstGeom>
          <a:noFill/>
        </p:spPr>
        <p:txBody>
          <a:bodyPr wrap="square" rtlCol="0">
            <a:spAutoFit/>
          </a:bodyPr>
          <a:lstStyle/>
          <a:p>
            <a:pPr>
              <a:lnSpc>
                <a:spcPct val="150000"/>
              </a:lnSpc>
            </a:pPr>
            <a:r>
              <a:rPr lang="en-US" altLang="zh-CN" sz="14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r>
              <a:rPr lang="zh-CN" altLang="en-US" sz="14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是昇腾</a:t>
            </a:r>
            <a:r>
              <a:rPr lang="en-US" altLang="zh-CN" sz="14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4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处理器的计算核心，采用华为自研的达芬奇架构，通常也被叫做</a:t>
            </a:r>
            <a:r>
              <a:rPr lang="en-US" altLang="zh-CN" sz="14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Da Vinci Core</a:t>
            </a:r>
            <a:r>
              <a:rPr lang="zh-CN" altLang="en-US" sz="14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4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50000"/>
              </a:lnSpc>
            </a:pPr>
            <a:endParaRPr lang="en-US" altLang="zh-CN" sz="12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50000"/>
              </a:lnSpc>
            </a:pPr>
            <a:r>
              <a:rPr lang="zh-CN" altLang="en-US" sz="12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根据不同的处理器版本，</a:t>
            </a:r>
            <a:r>
              <a:rPr lang="en-US" altLang="zh-CN" sz="12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r>
              <a:rPr lang="zh-CN" altLang="en-US" sz="12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里的计算、存储和带宽资源有不同的规格，在本课程中，主要是按照</a:t>
            </a:r>
            <a:r>
              <a:rPr lang="en-US" altLang="zh-CN" sz="12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Ascend310/910 </a:t>
            </a:r>
            <a:r>
              <a:rPr lang="zh-CN" altLang="en-US" sz="12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来介绍。</a:t>
            </a:r>
            <a:endPar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TextBox 6"/>
          <p:cNvSpPr txBox="1"/>
          <p:nvPr/>
        </p:nvSpPr>
        <p:spPr>
          <a:xfrm>
            <a:off x="7762621" y="4424743"/>
            <a:ext cx="1460338" cy="425053"/>
          </a:xfrm>
          <a:prstGeom prst="rect">
            <a:avLst/>
          </a:prstGeom>
          <a:noFill/>
        </p:spPr>
        <p:txBody>
          <a:bodyPr wrap="square" rtlCol="0">
            <a:spAutoFit/>
          </a:bodyPr>
          <a:lstStyle/>
          <a:p>
            <a:pPr algn="ctr">
              <a:lnSpc>
                <a:spcPct val="150000"/>
              </a:lnSpc>
            </a:pPr>
            <a:r>
              <a:rPr lang="en-US" altLang="zh-CN" sz="16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endParaRPr lang="zh-CN" altLang="en-US" sz="16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sym typeface="Huawei Sans" panose="020C0503030203020204" pitchFamily="34" charset="0"/>
              </a:rPr>
              <a:t>AI </a:t>
            </a:r>
            <a:r>
              <a:rPr lang="en-US" altLang="zh-CN" dirty="0">
                <a:sym typeface="Huawei Sans" panose="020C0503030203020204" pitchFamily="34" charset="0"/>
              </a:rPr>
              <a:t>Core</a:t>
            </a:r>
            <a:r>
              <a:rPr lang="zh-CN" altLang="en-US" dirty="0">
                <a:sym typeface="Huawei Sans" panose="020C0503030203020204" pitchFamily="34" charset="0"/>
              </a:rPr>
              <a:t>：计算</a:t>
            </a:r>
            <a:r>
              <a:rPr lang="zh-CN" altLang="en-US" dirty="0" smtClean="0">
                <a:sym typeface="Huawei Sans" panose="020C0503030203020204" pitchFamily="34" charset="0"/>
              </a:rPr>
              <a:t>单元</a:t>
            </a:r>
            <a:endParaRPr lang="zh-CN" altLang="en-US" dirty="0">
              <a:sym typeface="Huawei Sans" panose="020C0503030203020204" pitchFamily="34" charset="0"/>
            </a:endParaRPr>
          </a:p>
        </p:txBody>
      </p:sp>
      <p:sp>
        <p:nvSpPr>
          <p:cNvPr id="3" name="Rectangle 411"/>
          <p:cNvSpPr>
            <a:spLocks noChangeArrowheads="1"/>
          </p:cNvSpPr>
          <p:nvPr/>
        </p:nvSpPr>
        <p:spPr bwMode="auto">
          <a:xfrm>
            <a:off x="6706843" y="352257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aphicFrame>
        <p:nvGraphicFramePr>
          <p:cNvPr id="4" name="对象 3"/>
          <p:cNvGraphicFramePr>
            <a:graphicFrameLocks noChangeAspect="1"/>
          </p:cNvGraphicFramePr>
          <p:nvPr/>
        </p:nvGraphicFramePr>
        <p:xfrm>
          <a:off x="727075" y="1908251"/>
          <a:ext cx="6791326" cy="4104000"/>
        </p:xfrm>
        <a:graphic>
          <a:graphicData uri="http://schemas.openxmlformats.org/presentationml/2006/ole">
            <mc:AlternateContent xmlns:mc="http://schemas.openxmlformats.org/markup-compatibility/2006">
              <mc:Choice xmlns:v="urn:schemas-microsoft-com:vml" Requires="v">
                <p:oleObj spid="_x0000_s1027" name="" r:id="rId1" imgW="8987790" imgH="4872990" progId="Visio.Drawing.15">
                  <p:embed/>
                </p:oleObj>
              </mc:Choice>
              <mc:Fallback>
                <p:oleObj name="" r:id="rId1" imgW="8987790" imgH="4872990" progId="Visio.Drawing.15">
                  <p:embed/>
                  <p:pic>
                    <p:nvPicPr>
                      <p:cNvPr id="0" name="图片 10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075" y="1908251"/>
                        <a:ext cx="6791326" cy="4104000"/>
                      </a:xfrm>
                      <a:prstGeom prst="rect">
                        <a:avLst/>
                      </a:prstGeom>
                      <a:noFill/>
                    </p:spPr>
                  </p:pic>
                </p:oleObj>
              </mc:Fallback>
            </mc:AlternateContent>
          </a:graphicData>
        </a:graphic>
      </p:graphicFrame>
      <p:sp>
        <p:nvSpPr>
          <p:cNvPr id="5" name="TextBox 3"/>
          <p:cNvSpPr txBox="1"/>
          <p:nvPr/>
        </p:nvSpPr>
        <p:spPr>
          <a:xfrm>
            <a:off x="7627155" y="1103916"/>
            <a:ext cx="3998787" cy="5116785"/>
          </a:xfrm>
          <a:prstGeom prst="rect">
            <a:avLst/>
          </a:prstGeom>
          <a:noFill/>
        </p:spPr>
        <p:txBody>
          <a:bodyPr wrap="square" rtlCol="0">
            <a:spAutoFit/>
          </a:bodyPr>
          <a:lstStyle/>
          <a:p>
            <a:pPr marL="215900" indent="-215900">
              <a:lnSpc>
                <a:spcPct val="150000"/>
              </a:lnSpc>
              <a:spcBef>
                <a:spcPts val="600"/>
              </a:spcBef>
              <a:buFont typeface="Arial" panose="020B0604020202020204" pitchFamily="34" charset="0"/>
              <a:buChar char="•"/>
            </a:pP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矩阵计算单元（</a:t>
            </a:r>
            <a:r>
              <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Cube Unit</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5900">
              <a:lnSpc>
                <a:spcPct val="150000"/>
              </a:lnSpc>
              <a:spcBef>
                <a:spcPts val="600"/>
              </a:spcBef>
            </a:pP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矩阵计算单元和累加器主要完成矩阵相关</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运算。一拍完成一个</a:t>
            </a:r>
            <a:r>
              <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fp16</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a:t>
            </a:r>
            <a:r>
              <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16x16</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与</a:t>
            </a:r>
            <a:r>
              <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16x16</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矩阵乘（</a:t>
            </a:r>
            <a:r>
              <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4096</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如果是</a:t>
            </a:r>
            <a:r>
              <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int8</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输入，则一拍完成 </a:t>
            </a:r>
            <a:r>
              <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16*32 </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与 </a:t>
            </a:r>
            <a:r>
              <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32*16 </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矩阵乘（</a:t>
            </a:r>
            <a:r>
              <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8192</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5900" indent="-215900">
              <a:lnSpc>
                <a:spcPct val="150000"/>
              </a:lnSpc>
              <a:spcBef>
                <a:spcPts val="600"/>
              </a:spcBef>
              <a:buFont typeface="Arial" panose="020B0604020202020204" pitchFamily="34" charset="0"/>
              <a:buChar char="•"/>
            </a:pP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向量计算单元（</a:t>
            </a:r>
            <a:r>
              <a:rPr lang="en-US" altLang="zh-CN"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Vector Unit</a:t>
            </a: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5900">
              <a:lnSpc>
                <a:spcPct val="150000"/>
              </a:lnSpc>
              <a:spcBef>
                <a:spcPts val="600"/>
              </a:spcBef>
            </a:pP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实现向量和标量，或双向量之间的计算，功能覆盖各种基本的计算类型和许多定制的计算类型，主要包括</a:t>
            </a:r>
            <a:r>
              <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FP16/ FP32/Int32/Int8</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等数据类型的计算。一拍可以完成两个</a:t>
            </a:r>
            <a:r>
              <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128</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长度</a:t>
            </a:r>
            <a:r>
              <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fp16</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类型的向量相加</a:t>
            </a:r>
            <a:r>
              <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乘， 或者</a:t>
            </a:r>
            <a:r>
              <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64</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个</a:t>
            </a:r>
            <a:r>
              <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fp32/int32</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类型的向量相加</a:t>
            </a:r>
            <a:r>
              <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乘</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5900" indent="-215900">
              <a:lnSpc>
                <a:spcPct val="150000"/>
              </a:lnSpc>
              <a:spcBef>
                <a:spcPts val="600"/>
              </a:spcBef>
              <a:buFont typeface="Arial" panose="020B0604020202020204" pitchFamily="34" charset="0"/>
              <a:buChar char="•"/>
            </a:pP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标量计算单元（</a:t>
            </a:r>
            <a:r>
              <a:rPr lang="en-US" altLang="zh-CN"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Scalar Unit</a:t>
            </a: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5900">
              <a:lnSpc>
                <a:spcPct val="150000"/>
              </a:lnSpc>
              <a:spcBef>
                <a:spcPts val="600"/>
              </a:spcBef>
            </a:pP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相当于一个微型</a:t>
            </a:r>
            <a:r>
              <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CPU</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，控制整个</a:t>
            </a:r>
            <a:r>
              <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的运行，完成</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整个程序的循环控制、分支</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判断，可以为</a:t>
            </a:r>
            <a:r>
              <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Cube/Vector</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提供数据地址和相关参数的计算，以及</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基本的</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算术运算</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5900" indent="-215900">
              <a:lnSpc>
                <a:spcPct val="150000"/>
              </a:lnSpc>
              <a:spcBef>
                <a:spcPts val="600"/>
              </a:spcBef>
              <a:buFont typeface="Arial" panose="020B0604020202020204" pitchFamily="34" charset="0"/>
              <a:buChar char="•"/>
            </a:pP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累加器：</a:t>
            </a:r>
            <a:endParaRPr lang="en-US" altLang="zh-CN"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5900">
              <a:lnSpc>
                <a:spcPct val="150000"/>
              </a:lnSpc>
              <a:spcBef>
                <a:spcPts val="600"/>
              </a:spcBef>
            </a:pP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把当前矩阵乘的结果与前次计算的中间结果相加， 可以用于完成卷积中加</a:t>
            </a:r>
            <a:r>
              <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bias</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操作。</a:t>
            </a:r>
            <a:endPar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TextBox 3"/>
          <p:cNvSpPr txBox="1"/>
          <p:nvPr/>
        </p:nvSpPr>
        <p:spPr>
          <a:xfrm>
            <a:off x="727075" y="1027224"/>
            <a:ext cx="6517787" cy="706668"/>
          </a:xfrm>
          <a:prstGeom prst="rect">
            <a:avLst/>
          </a:prstGeom>
          <a:noFill/>
        </p:spPr>
        <p:txBody>
          <a:bodyPr wrap="square" rtlCol="0">
            <a:spAutoFit/>
          </a:bodyPr>
          <a:lstStyle/>
          <a:p>
            <a:pPr>
              <a:lnSpc>
                <a:spcPct val="150000"/>
              </a:lnSpc>
              <a:spcBef>
                <a:spcPts val="600"/>
              </a:spcBef>
            </a:pPr>
            <a:r>
              <a:rPr lang="zh-CN" altLang="en-US" sz="14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三</a:t>
            </a:r>
            <a:r>
              <a:rPr lang="zh-CN" altLang="en-US" sz="14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种基础计算</a:t>
            </a:r>
            <a:r>
              <a:rPr lang="zh-CN" altLang="en-US" sz="14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资源</a:t>
            </a:r>
            <a:r>
              <a:rPr lang="zh-CN" altLang="en-US" sz="14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：矩阵计算单元、向量计算单元和标量计算单元，</a:t>
            </a:r>
            <a:r>
              <a:rPr lang="zh-CN" altLang="en-US" sz="14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分别对应</a:t>
            </a:r>
            <a:r>
              <a:rPr lang="zh-CN" altLang="en-US" sz="14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矩阵</a:t>
            </a:r>
            <a:r>
              <a:rPr lang="zh-CN" altLang="en-US" sz="14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4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向量和标量三种常见的计算</a:t>
            </a:r>
            <a:r>
              <a:rPr lang="zh-CN" altLang="en-US" sz="14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模式。</a:t>
            </a:r>
            <a:endParaRPr lang="en-US" altLang="zh-CN"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Huawei Sans" panose="020C0503030203020204" pitchFamily="34" charset="0"/>
              </a:rPr>
              <a:t>AI Core</a:t>
            </a:r>
            <a:r>
              <a:rPr lang="zh-CN" altLang="en-US" dirty="0">
                <a:sym typeface="Huawei Sans" panose="020C0503030203020204" pitchFamily="34" charset="0"/>
              </a:rPr>
              <a:t>：计算单元 </a:t>
            </a:r>
            <a:r>
              <a:rPr lang="en-US" altLang="zh-CN" dirty="0">
                <a:sym typeface="Huawei Sans" panose="020C0503030203020204" pitchFamily="34" charset="0"/>
              </a:rPr>
              <a:t>—— </a:t>
            </a:r>
            <a:r>
              <a:rPr lang="zh-CN" altLang="en-US" dirty="0">
                <a:sym typeface="Huawei Sans" panose="020C0503030203020204" pitchFamily="34" charset="0"/>
              </a:rPr>
              <a:t>加速</a:t>
            </a:r>
            <a:r>
              <a:rPr lang="zh-CN" altLang="en-US" dirty="0" smtClean="0">
                <a:sym typeface="Huawei Sans" panose="020C0503030203020204" pitchFamily="34" charset="0"/>
              </a:rPr>
              <a:t>原理</a:t>
            </a:r>
            <a:endParaRPr lang="zh-CN" altLang="en-US" dirty="0">
              <a:sym typeface="Huawei Sans" panose="020C0503030203020204" pitchFamily="34" charset="0"/>
            </a:endParaRPr>
          </a:p>
        </p:txBody>
      </p:sp>
      <p:pic>
        <p:nvPicPr>
          <p:cNvPr id="3" name="Picture 2" descr="C:\Users\d00464022\AppData\Roaming\eSpace_Desktop\UserData\d00464022\imagefiles\DC2A2839-0490-4D5C-B3B1-156959CA202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7686" y="1110532"/>
            <a:ext cx="10398840" cy="48873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Huawei Sans" panose="020C0503030203020204" pitchFamily="34" charset="0"/>
              </a:rPr>
              <a:t>AI Core</a:t>
            </a:r>
            <a:r>
              <a:rPr lang="zh-CN" altLang="en-US" dirty="0">
                <a:sym typeface="Huawei Sans" panose="020C0503030203020204" pitchFamily="34" charset="0"/>
              </a:rPr>
              <a:t>：计算单元 </a:t>
            </a:r>
            <a:r>
              <a:rPr lang="en-US" altLang="zh-CN" dirty="0">
                <a:sym typeface="Huawei Sans" panose="020C0503030203020204" pitchFamily="34" charset="0"/>
              </a:rPr>
              <a:t>—— Cube </a:t>
            </a:r>
            <a:r>
              <a:rPr lang="en-US" altLang="zh-CN" dirty="0" smtClean="0">
                <a:sym typeface="Huawei Sans" panose="020C0503030203020204" pitchFamily="34" charset="0"/>
              </a:rPr>
              <a:t>Unit</a:t>
            </a:r>
            <a:endParaRPr lang="zh-CN" altLang="en-US" dirty="0">
              <a:sym typeface="Huawei Sans" panose="020C0503030203020204" pitchFamily="34" charset="0"/>
            </a:endParaRPr>
          </a:p>
        </p:txBody>
      </p:sp>
      <p:pic>
        <p:nvPicPr>
          <p:cNvPr id="3" name="图片 2"/>
          <p:cNvPicPr>
            <a:picLocks noChangeAspect="1"/>
          </p:cNvPicPr>
          <p:nvPr/>
        </p:nvPicPr>
        <p:blipFill>
          <a:blip r:embed="rId1"/>
          <a:stretch>
            <a:fillRect/>
          </a:stretch>
        </p:blipFill>
        <p:spPr>
          <a:xfrm>
            <a:off x="649441" y="991184"/>
            <a:ext cx="5954559" cy="4679713"/>
          </a:xfrm>
          <a:prstGeom prst="rect">
            <a:avLst/>
          </a:prstGeom>
        </p:spPr>
      </p:pic>
      <p:sp>
        <p:nvSpPr>
          <p:cNvPr id="4" name="Down Arrow 4"/>
          <p:cNvSpPr/>
          <p:nvPr/>
        </p:nvSpPr>
        <p:spPr bwMode="auto">
          <a:xfrm>
            <a:off x="4284132" y="2700883"/>
            <a:ext cx="158228" cy="2312895"/>
          </a:xfrm>
          <a:prstGeom prst="downArrow">
            <a:avLst/>
          </a:prstGeom>
          <a:solidFill>
            <a:srgbClr val="FFFFFF"/>
          </a:solidFill>
          <a:ln w="25400" cap="flat" cmpd="sng" algn="ctr">
            <a:solidFill>
              <a:srgbClr val="000000"/>
            </a:solidFill>
            <a:prstDash val="solid"/>
            <a:tailEnd type="stealth" w="med" len="med"/>
          </a:ln>
          <a:effectLst/>
        </p:spPr>
        <p:txBody>
          <a:bodyPr lIns="73025" tIns="36512" rIns="73025" bIns="36512" rtlCol="0" anchor="ctr"/>
          <a:lstStyle/>
          <a:p>
            <a:pPr algn="ctr" defTabSz="914400">
              <a:defRPr/>
            </a:pPr>
            <a:endParaRPr lang="zh-CN" altLang="en-US" kern="0" smtClean="0">
              <a:solidFill>
                <a:sysClr val="windowText" lastClr="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 name="Down Arrow 7"/>
          <p:cNvSpPr/>
          <p:nvPr/>
        </p:nvSpPr>
        <p:spPr bwMode="auto">
          <a:xfrm rot="10800000">
            <a:off x="6546996" y="2700881"/>
            <a:ext cx="158603" cy="2312895"/>
          </a:xfrm>
          <a:prstGeom prst="downArrow">
            <a:avLst/>
          </a:prstGeom>
          <a:solidFill>
            <a:srgbClr val="FFFFFF"/>
          </a:solidFill>
          <a:ln w="25400" cap="flat" cmpd="sng" algn="ctr">
            <a:solidFill>
              <a:srgbClr val="000000"/>
            </a:solidFill>
            <a:prstDash val="solid"/>
            <a:tailEnd type="stealth" w="med" len="med"/>
          </a:ln>
          <a:effectLst/>
        </p:spPr>
        <p:txBody>
          <a:bodyPr lIns="73025" tIns="36512" rIns="73025" bIns="36512" rtlCol="0" anchor="ctr"/>
          <a:lstStyle/>
          <a:p>
            <a:pPr algn="ctr" defTabSz="914400">
              <a:defRPr/>
            </a:pPr>
            <a:endParaRPr lang="zh-CN" altLang="en-US" kern="0" smtClean="0">
              <a:solidFill>
                <a:sysClr val="windowText" lastClr="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TextBox 8"/>
          <p:cNvSpPr txBox="1"/>
          <p:nvPr/>
        </p:nvSpPr>
        <p:spPr>
          <a:xfrm>
            <a:off x="3317181" y="3609438"/>
            <a:ext cx="1161667" cy="307777"/>
          </a:xfrm>
          <a:prstGeom prst="rect">
            <a:avLst/>
          </a:prstGeom>
          <a:noFill/>
        </p:spPr>
        <p:txBody>
          <a:bodyPr wrap="square" rtlCol="0">
            <a:spAutoFit/>
          </a:bodyPr>
          <a:lstStyle/>
          <a:p>
            <a:pPr defTabSz="914400"/>
            <a:r>
              <a:rPr lang="zh-CN" altLang="en-US" sz="1400" dirty="0" smtClean="0">
                <a:solidFill>
                  <a:srgbClr val="FF0000"/>
                </a:solidFill>
                <a:latin typeface="Huawei Sans" panose="020C0503030203020204" pitchFamily="34" charset="0"/>
                <a:ea typeface="方正兰亭黑简体" panose="02000000000000000000" pitchFamily="2" charset="-122"/>
                <a:sym typeface="Huawei Sans" panose="020C0503030203020204" pitchFamily="34" charset="0"/>
              </a:rPr>
              <a:t>算力密度高</a:t>
            </a:r>
            <a:endParaRPr lang="zh-CN" altLang="en-US" sz="1400" dirty="0">
              <a:solidFill>
                <a:srgbClr val="FF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TextBox 9"/>
          <p:cNvSpPr txBox="1"/>
          <p:nvPr/>
        </p:nvSpPr>
        <p:spPr>
          <a:xfrm>
            <a:off x="6112370" y="3601482"/>
            <a:ext cx="668207" cy="307777"/>
          </a:xfrm>
          <a:prstGeom prst="rect">
            <a:avLst/>
          </a:prstGeom>
          <a:noFill/>
        </p:spPr>
        <p:txBody>
          <a:bodyPr wrap="square" rtlCol="0">
            <a:spAutoFit/>
          </a:bodyPr>
          <a:lstStyle/>
          <a:p>
            <a:pPr defTabSz="914400"/>
            <a:r>
              <a:rPr lang="zh-CN" altLang="en-US" sz="1400" dirty="0" smtClean="0">
                <a:solidFill>
                  <a:srgbClr val="FF0000"/>
                </a:solidFill>
                <a:latin typeface="Huawei Sans" panose="020C0503030203020204" pitchFamily="34" charset="0"/>
                <a:ea typeface="方正兰亭黑简体" panose="02000000000000000000" pitchFamily="2" charset="-122"/>
                <a:sym typeface="Huawei Sans" panose="020C0503030203020204" pitchFamily="34" charset="0"/>
              </a:rPr>
              <a:t>灵活</a:t>
            </a:r>
            <a:endParaRPr lang="zh-CN" altLang="en-US" sz="1400" dirty="0">
              <a:solidFill>
                <a:srgbClr val="FF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矩形 7"/>
          <p:cNvSpPr/>
          <p:nvPr/>
        </p:nvSpPr>
        <p:spPr>
          <a:xfrm>
            <a:off x="740139" y="5515133"/>
            <a:ext cx="6137740" cy="783612"/>
          </a:xfrm>
          <a:prstGeom prst="rect">
            <a:avLst/>
          </a:prstGeom>
        </p:spPr>
        <p:txBody>
          <a:bodyPr wrap="square">
            <a:spAutoFit/>
          </a:bodyPr>
          <a:lstStyle/>
          <a:p>
            <a:pPr>
              <a:lnSpc>
                <a:spcPct val="150000"/>
              </a:lnSpc>
              <a:spcBef>
                <a:spcPts val="600"/>
              </a:spcBef>
            </a:pPr>
            <a:r>
              <a:rPr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上</a:t>
            </a:r>
            <a:r>
              <a:rPr lang="zh-CN" altLang="en-US"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图示例为</a:t>
            </a:r>
            <a:r>
              <a:rPr lang="zh-CN" altLang="zh-CN"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一</a:t>
            </a:r>
            <a:r>
              <a:rPr lang="zh-CN" altLang="zh-CN"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个</a:t>
            </a:r>
            <a:r>
              <a:rPr lang="zh-CN" altLang="zh-CN"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矩阵</a:t>
            </a:r>
            <a:r>
              <a:rPr lang="en-US" altLang="zh-CN"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a:t>
            </a:r>
            <a:r>
              <a:rPr lang="zh-CN" altLang="zh-CN"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和</a:t>
            </a:r>
            <a:r>
              <a:rPr lang="zh-CN" altLang="zh-CN"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另一个</a:t>
            </a:r>
            <a:r>
              <a:rPr lang="zh-CN" altLang="zh-CN"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矩阵</a:t>
            </a:r>
            <a:r>
              <a:rPr lang="en-US" altLang="zh-CN"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b</a:t>
            </a:r>
            <a:r>
              <a:rPr lang="zh-CN" altLang="zh-CN"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之间</a:t>
            </a:r>
            <a:r>
              <a:rPr lang="zh-CN" altLang="zh-CN"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的乘法</a:t>
            </a:r>
            <a:r>
              <a:rPr lang="zh-CN" altLang="zh-CN"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运算</a:t>
            </a:r>
            <a:r>
              <a:rPr lang="en-US" altLang="zh-CN"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c=a*b</a:t>
            </a:r>
            <a:r>
              <a:rPr lang="zh-CN" altLang="en-US"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50000"/>
              </a:lnSpc>
              <a:spcBef>
                <a:spcPts val="600"/>
              </a:spcBef>
            </a:pPr>
            <a:r>
              <a:rPr lang="zh-CN" altLang="en-US"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在不同的计算单元中实现该矩阵乘，其复杂度和运算效率差别很大。</a:t>
            </a:r>
            <a:endParaRPr lang="zh-CN" altLang="zh-CN"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9" name="图片 8"/>
          <p:cNvPicPr>
            <a:picLocks noChangeAspect="1"/>
          </p:cNvPicPr>
          <p:nvPr/>
        </p:nvPicPr>
        <p:blipFill>
          <a:blip r:embed="rId2"/>
          <a:stretch>
            <a:fillRect/>
          </a:stretch>
        </p:blipFill>
        <p:spPr>
          <a:xfrm>
            <a:off x="8211663" y="991184"/>
            <a:ext cx="2676525" cy="3324225"/>
          </a:xfrm>
          <a:prstGeom prst="rect">
            <a:avLst/>
          </a:prstGeom>
        </p:spPr>
      </p:pic>
      <p:sp>
        <p:nvSpPr>
          <p:cNvPr id="10" name="矩形 9"/>
          <p:cNvSpPr/>
          <p:nvPr/>
        </p:nvSpPr>
        <p:spPr>
          <a:xfrm>
            <a:off x="8136685" y="4218144"/>
            <a:ext cx="3279156" cy="321114"/>
          </a:xfrm>
          <a:prstGeom prst="rect">
            <a:avLst/>
          </a:prstGeom>
        </p:spPr>
        <p:txBody>
          <a:bodyPr wrap="square">
            <a:spAutoFit/>
          </a:bodyPr>
          <a:lstStyle/>
          <a:p>
            <a:pPr>
              <a:lnSpc>
                <a:spcPct val="150000"/>
              </a:lnSpc>
            </a:pPr>
            <a:r>
              <a:rPr lang="en-US" altLang="zh-CN" sz="1100" dirty="0" err="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AlexNet</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模型每层每秒浮点运算次数及参数数量</a:t>
            </a:r>
            <a:endParaRPr lang="zh-CN" altLang="zh-CN"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aphicFrame>
        <p:nvGraphicFramePr>
          <p:cNvPr id="11" name="Table 16"/>
          <p:cNvGraphicFramePr>
            <a:graphicFrameLocks noGrp="1"/>
          </p:cNvGraphicFramePr>
          <p:nvPr/>
        </p:nvGraphicFramePr>
        <p:xfrm>
          <a:off x="7561618" y="4659071"/>
          <a:ext cx="4310021" cy="1075805"/>
        </p:xfrm>
        <a:graphic>
          <a:graphicData uri="http://schemas.openxmlformats.org/drawingml/2006/table">
            <a:tbl>
              <a:tblPr/>
              <a:tblGrid>
                <a:gridCol w="1567280"/>
                <a:gridCol w="783640"/>
                <a:gridCol w="710174"/>
                <a:gridCol w="1248927"/>
              </a:tblGrid>
              <a:tr h="215161">
                <a:tc gridSpan="4">
                  <a:txBody>
                    <a:bodyPr/>
                    <a:lstStyle>
                      <a:lvl1pPr marL="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1pPr>
                      <a:lvl2pPr marL="59372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2pPr>
                      <a:lvl3pPr marL="118808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3pPr>
                      <a:lvl4pPr marL="178181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4pPr>
                      <a:lvl5pPr marL="237553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5pPr>
                      <a:lvl6pPr marL="296926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6pPr>
                      <a:lvl7pPr marL="356362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7pPr>
                      <a:lvl8pPr marL="415734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8pPr>
                      <a:lvl9pPr marL="475107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9pPr>
                    </a:lstStyle>
                    <a:p>
                      <a:pPr algn="ctr" fontAlgn="ctr"/>
                      <a:r>
                        <a:rPr lang="en-US" altLang="zh-CN" sz="1200" u="none" strike="noStrike" dirty="0">
                          <a:effectLst/>
                          <a:latin typeface="Huawei Sans" panose="020C0503030203020204" pitchFamily="34" charset="0"/>
                          <a:ea typeface="方正兰亭黑简体" panose="02000000000000000000" pitchFamily="2" charset="-122"/>
                          <a:sym typeface="Huawei Sans" panose="020C0503030203020204" pitchFamily="34" charset="0"/>
                        </a:rPr>
                        <a:t>CNN</a:t>
                      </a:r>
                      <a:r>
                        <a:rPr lang="zh-CN" altLang="en-US" sz="1200" u="none" strike="noStrike" dirty="0">
                          <a:effectLst/>
                          <a:latin typeface="Huawei Sans" panose="020C0503030203020204" pitchFamily="34" charset="0"/>
                          <a:ea typeface="方正兰亭黑简体" panose="02000000000000000000" pitchFamily="2" charset="-122"/>
                          <a:sym typeface="Huawei Sans" panose="020C0503030203020204" pitchFamily="34" charset="0"/>
                        </a:rPr>
                        <a:t>经典模型的内存，计算量和参数数量对比</a:t>
                      </a:r>
                      <a:endParaRPr lang="zh-CN" altLang="en-US" sz="1200" b="1" i="0" u="none" strike="noStrike" dirty="0">
                        <a:solidFill>
                          <a:srgbClr val="444444"/>
                        </a:solidFill>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c hMerge="1">
                  <a:tcPr/>
                </a:tc>
                <a:tc hMerge="1">
                  <a:tcPr/>
                </a:tc>
                <a:tc hMerge="1">
                  <a:tcPr/>
                </a:tc>
              </a:tr>
              <a:tr h="215161">
                <a:tc>
                  <a:txBody>
                    <a:bodyPr/>
                    <a:lstStyle>
                      <a:lvl1pPr marL="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1pPr>
                      <a:lvl2pPr marL="59372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2pPr>
                      <a:lvl3pPr marL="118808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3pPr>
                      <a:lvl4pPr marL="178181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4pPr>
                      <a:lvl5pPr marL="237553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5pPr>
                      <a:lvl6pPr marL="296926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6pPr>
                      <a:lvl7pPr marL="356362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7pPr>
                      <a:lvl8pPr marL="415734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8pPr>
                      <a:lvl9pPr marL="475107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9pPr>
                    </a:lstStyle>
                    <a:p>
                      <a:pPr algn="ctr" fontAlgn="ctr"/>
                      <a:r>
                        <a:rPr lang="zh-CN" altLang="en-US" sz="1200" u="none" strike="noStrike">
                          <a:effectLst/>
                          <a:latin typeface="Huawei Sans" panose="020C0503030203020204" pitchFamily="34" charset="0"/>
                          <a:ea typeface="方正兰亭黑简体" panose="02000000000000000000" pitchFamily="2" charset="-122"/>
                          <a:sym typeface="Huawei Sans" panose="020C0503030203020204" pitchFamily="34" charset="0"/>
                        </a:rPr>
                        <a:t>　</a:t>
                      </a:r>
                      <a:endParaRPr lang="zh-CN" altLang="en-US" sz="1200" b="0" i="0" u="none" strike="noStrike">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c>
                  <a:txBody>
                    <a:bodyPr/>
                    <a:lstStyle>
                      <a:lvl1pPr marL="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1pPr>
                      <a:lvl2pPr marL="59372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2pPr>
                      <a:lvl3pPr marL="118808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3pPr>
                      <a:lvl4pPr marL="178181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4pPr>
                      <a:lvl5pPr marL="237553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5pPr>
                      <a:lvl6pPr marL="296926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6pPr>
                      <a:lvl7pPr marL="356362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7pPr>
                      <a:lvl8pPr marL="415734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8pPr>
                      <a:lvl9pPr marL="475107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9pPr>
                    </a:lstStyle>
                    <a:p>
                      <a:pPr algn="ctr" fontAlgn="ctr"/>
                      <a:r>
                        <a:rPr lang="en-US" sz="1200" u="none" strike="noStrike" dirty="0" err="1">
                          <a:effectLst/>
                          <a:latin typeface="Huawei Sans" panose="020C0503030203020204" pitchFamily="34" charset="0"/>
                          <a:ea typeface="方正兰亭黑简体" panose="02000000000000000000" pitchFamily="2" charset="-122"/>
                          <a:sym typeface="Huawei Sans" panose="020C0503030203020204" pitchFamily="34" charset="0"/>
                        </a:rPr>
                        <a:t>AlexNet</a:t>
                      </a:r>
                      <a:endParaRPr lang="en-US" sz="1200" b="0" i="0" u="none" strike="noStrike" dirty="0">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c>
                  <a:txBody>
                    <a:bodyPr/>
                    <a:lstStyle>
                      <a:lvl1pPr marL="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1pPr>
                      <a:lvl2pPr marL="59372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2pPr>
                      <a:lvl3pPr marL="118808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3pPr>
                      <a:lvl4pPr marL="178181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4pPr>
                      <a:lvl5pPr marL="237553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5pPr>
                      <a:lvl6pPr marL="296926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6pPr>
                      <a:lvl7pPr marL="356362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7pPr>
                      <a:lvl8pPr marL="415734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8pPr>
                      <a:lvl9pPr marL="475107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9pPr>
                    </a:lstStyle>
                    <a:p>
                      <a:pPr algn="ctr" fontAlgn="ctr"/>
                      <a:r>
                        <a:rPr lang="en-US" sz="1200" u="none" strike="noStrike">
                          <a:effectLst/>
                          <a:latin typeface="Huawei Sans" panose="020C0503030203020204" pitchFamily="34" charset="0"/>
                          <a:ea typeface="方正兰亭黑简体" panose="02000000000000000000" pitchFamily="2" charset="-122"/>
                          <a:sym typeface="Huawei Sans" panose="020C0503030203020204" pitchFamily="34" charset="0"/>
                        </a:rPr>
                        <a:t>VGG16</a:t>
                      </a:r>
                      <a:endParaRPr lang="en-US" sz="1200" b="0" i="0" u="none" strike="noStrike">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c>
                  <a:txBody>
                    <a:bodyPr/>
                    <a:lstStyle>
                      <a:lvl1pPr marL="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1pPr>
                      <a:lvl2pPr marL="59372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2pPr>
                      <a:lvl3pPr marL="118808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3pPr>
                      <a:lvl4pPr marL="178181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4pPr>
                      <a:lvl5pPr marL="237553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5pPr>
                      <a:lvl6pPr marL="296926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6pPr>
                      <a:lvl7pPr marL="356362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7pPr>
                      <a:lvl8pPr marL="415734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8pPr>
                      <a:lvl9pPr marL="475107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9pPr>
                    </a:lstStyle>
                    <a:p>
                      <a:pPr algn="ctr" fontAlgn="ctr"/>
                      <a:r>
                        <a:rPr lang="en-US" sz="1200" u="none" strike="noStrike">
                          <a:effectLst/>
                          <a:latin typeface="Huawei Sans" panose="020C0503030203020204" pitchFamily="34" charset="0"/>
                          <a:ea typeface="方正兰亭黑简体" panose="02000000000000000000" pitchFamily="2" charset="-122"/>
                          <a:sym typeface="Huawei Sans" panose="020C0503030203020204" pitchFamily="34" charset="0"/>
                        </a:rPr>
                        <a:t>Inception-v3</a:t>
                      </a:r>
                      <a:endParaRPr lang="en-US" sz="1200" b="0" i="0" u="none" strike="noStrike">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r>
              <a:tr h="215161">
                <a:tc>
                  <a:txBody>
                    <a:bodyPr/>
                    <a:lstStyle>
                      <a:lvl1pPr marL="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1pPr>
                      <a:lvl2pPr marL="59372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2pPr>
                      <a:lvl3pPr marL="118808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3pPr>
                      <a:lvl4pPr marL="178181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4pPr>
                      <a:lvl5pPr marL="237553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5pPr>
                      <a:lvl6pPr marL="296926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6pPr>
                      <a:lvl7pPr marL="356362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7pPr>
                      <a:lvl8pPr marL="415734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8pPr>
                      <a:lvl9pPr marL="475107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9pPr>
                    </a:lstStyle>
                    <a:p>
                      <a:pPr algn="ctr" fontAlgn="ctr"/>
                      <a:r>
                        <a:rPr lang="zh-CN" altLang="en-US" sz="1200" u="none" strike="noStrike">
                          <a:effectLst/>
                          <a:latin typeface="Huawei Sans" panose="020C0503030203020204" pitchFamily="34" charset="0"/>
                          <a:ea typeface="方正兰亭黑简体" panose="02000000000000000000" pitchFamily="2" charset="-122"/>
                          <a:sym typeface="Huawei Sans" panose="020C0503030203020204" pitchFamily="34" charset="0"/>
                        </a:rPr>
                        <a:t>模型内存</a:t>
                      </a:r>
                      <a:r>
                        <a:rPr lang="en-US" altLang="zh-CN" sz="1200" u="none" strike="noStrike">
                          <a:effectLst/>
                          <a:latin typeface="Huawei Sans" panose="020C0503030203020204" pitchFamily="34" charset="0"/>
                          <a:ea typeface="方正兰亭黑简体" panose="02000000000000000000" pitchFamily="2" charset="-122"/>
                          <a:sym typeface="Huawei Sans" panose="020C0503030203020204" pitchFamily="34" charset="0"/>
                        </a:rPr>
                        <a:t>(</a:t>
                      </a:r>
                      <a:r>
                        <a:rPr lang="en-US" sz="1200" u="none" strike="noStrike">
                          <a:effectLst/>
                          <a:latin typeface="Huawei Sans" panose="020C0503030203020204" pitchFamily="34" charset="0"/>
                          <a:ea typeface="方正兰亭黑简体" panose="02000000000000000000" pitchFamily="2" charset="-122"/>
                          <a:sym typeface="Huawei Sans" panose="020C0503030203020204" pitchFamily="34" charset="0"/>
                        </a:rPr>
                        <a:t>MB)</a:t>
                      </a:r>
                      <a:endParaRPr lang="en-US" sz="1200" b="0" i="0" u="none" strike="noStrike">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c>
                  <a:txBody>
                    <a:bodyPr/>
                    <a:lstStyle>
                      <a:lvl1pPr marL="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1pPr>
                      <a:lvl2pPr marL="59372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2pPr>
                      <a:lvl3pPr marL="118808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3pPr>
                      <a:lvl4pPr marL="178181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4pPr>
                      <a:lvl5pPr marL="237553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5pPr>
                      <a:lvl6pPr marL="296926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6pPr>
                      <a:lvl7pPr marL="356362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7pPr>
                      <a:lvl8pPr marL="415734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8pPr>
                      <a:lvl9pPr marL="475107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9pPr>
                    </a:lstStyle>
                    <a:p>
                      <a:pPr algn="ctr" fontAlgn="ctr"/>
                      <a:r>
                        <a:rPr lang="zh-CN" altLang="en-US" sz="1200" u="none" strike="noStrike">
                          <a:effectLst/>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200" u="none" strike="noStrike">
                          <a:effectLst/>
                          <a:latin typeface="Huawei Sans" panose="020C0503030203020204" pitchFamily="34" charset="0"/>
                          <a:ea typeface="方正兰亭黑简体" panose="02000000000000000000" pitchFamily="2" charset="-122"/>
                          <a:sym typeface="Huawei Sans" panose="020C0503030203020204" pitchFamily="34" charset="0"/>
                        </a:rPr>
                        <a:t>200</a:t>
                      </a:r>
                      <a:endParaRPr lang="en-US" altLang="zh-CN" sz="1200" b="0" i="0" u="none" strike="noStrike">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c>
                  <a:txBody>
                    <a:bodyPr/>
                    <a:lstStyle>
                      <a:lvl1pPr marL="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1pPr>
                      <a:lvl2pPr marL="59372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2pPr>
                      <a:lvl3pPr marL="118808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3pPr>
                      <a:lvl4pPr marL="178181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4pPr>
                      <a:lvl5pPr marL="237553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5pPr>
                      <a:lvl6pPr marL="296926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6pPr>
                      <a:lvl7pPr marL="356362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7pPr>
                      <a:lvl8pPr marL="415734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8pPr>
                      <a:lvl9pPr marL="475107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9pPr>
                    </a:lstStyle>
                    <a:p>
                      <a:pPr algn="ctr" fontAlgn="ctr"/>
                      <a:r>
                        <a:rPr lang="zh-CN" altLang="en-US" sz="1200" u="none" strike="noStrike">
                          <a:effectLst/>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200" u="none" strike="noStrike">
                          <a:effectLst/>
                          <a:latin typeface="Huawei Sans" panose="020C0503030203020204" pitchFamily="34" charset="0"/>
                          <a:ea typeface="方正兰亭黑简体" panose="02000000000000000000" pitchFamily="2" charset="-122"/>
                          <a:sym typeface="Huawei Sans" panose="020C0503030203020204" pitchFamily="34" charset="0"/>
                        </a:rPr>
                        <a:t>500</a:t>
                      </a:r>
                      <a:endParaRPr lang="en-US" altLang="zh-CN" sz="1200" b="0" i="0" u="none" strike="noStrike">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c>
                  <a:txBody>
                    <a:bodyPr/>
                    <a:lstStyle>
                      <a:lvl1pPr marL="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1pPr>
                      <a:lvl2pPr marL="59372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2pPr>
                      <a:lvl3pPr marL="118808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3pPr>
                      <a:lvl4pPr marL="178181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4pPr>
                      <a:lvl5pPr marL="237553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5pPr>
                      <a:lvl6pPr marL="296926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6pPr>
                      <a:lvl7pPr marL="356362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7pPr>
                      <a:lvl8pPr marL="415734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8pPr>
                      <a:lvl9pPr marL="475107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9pPr>
                    </a:lstStyle>
                    <a:p>
                      <a:pPr algn="ctr" fontAlgn="ctr"/>
                      <a:r>
                        <a:rPr lang="en-US" altLang="zh-CN" sz="1200" u="none" strike="noStrike">
                          <a:effectLst/>
                          <a:latin typeface="Huawei Sans" panose="020C0503030203020204" pitchFamily="34" charset="0"/>
                          <a:ea typeface="方正兰亭黑简体" panose="02000000000000000000" pitchFamily="2" charset="-122"/>
                          <a:sym typeface="Huawei Sans" panose="020C0503030203020204" pitchFamily="34" charset="0"/>
                        </a:rPr>
                        <a:t>90-100</a:t>
                      </a:r>
                      <a:endParaRPr lang="en-US" altLang="zh-CN" sz="1200" b="0" i="0" u="none" strike="noStrike">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r>
              <a:tr h="215161">
                <a:tc>
                  <a:txBody>
                    <a:bodyPr/>
                    <a:lstStyle>
                      <a:lvl1pPr marL="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1pPr>
                      <a:lvl2pPr marL="59372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2pPr>
                      <a:lvl3pPr marL="118808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3pPr>
                      <a:lvl4pPr marL="178181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4pPr>
                      <a:lvl5pPr marL="237553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5pPr>
                      <a:lvl6pPr marL="296926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6pPr>
                      <a:lvl7pPr marL="356362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7pPr>
                      <a:lvl8pPr marL="415734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8pPr>
                      <a:lvl9pPr marL="475107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9pPr>
                    </a:lstStyle>
                    <a:p>
                      <a:pPr algn="ctr" fontAlgn="ctr"/>
                      <a:r>
                        <a:rPr lang="zh-CN" altLang="en-US" sz="1200" u="none" strike="noStrike">
                          <a:effectLst/>
                          <a:latin typeface="Huawei Sans" panose="020C0503030203020204" pitchFamily="34" charset="0"/>
                          <a:ea typeface="方正兰亭黑简体" panose="02000000000000000000" pitchFamily="2" charset="-122"/>
                          <a:sym typeface="Huawei Sans" panose="020C0503030203020204" pitchFamily="34" charset="0"/>
                        </a:rPr>
                        <a:t>参数（百万）</a:t>
                      </a:r>
                      <a:endParaRPr lang="zh-CN" altLang="en-US" sz="1200" b="0" i="0" u="none" strike="noStrike">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c>
                  <a:txBody>
                    <a:bodyPr/>
                    <a:lstStyle>
                      <a:lvl1pPr marL="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1pPr>
                      <a:lvl2pPr marL="59372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2pPr>
                      <a:lvl3pPr marL="118808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3pPr>
                      <a:lvl4pPr marL="178181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4pPr>
                      <a:lvl5pPr marL="237553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5pPr>
                      <a:lvl6pPr marL="296926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6pPr>
                      <a:lvl7pPr marL="356362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7pPr>
                      <a:lvl8pPr marL="415734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8pPr>
                      <a:lvl9pPr marL="475107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9pPr>
                    </a:lstStyle>
                    <a:p>
                      <a:pPr algn="ctr" fontAlgn="ctr"/>
                      <a:r>
                        <a:rPr lang="en-US" altLang="zh-CN" sz="1200" u="none" strike="noStrike">
                          <a:effectLst/>
                          <a:latin typeface="Huawei Sans" panose="020C0503030203020204" pitchFamily="34" charset="0"/>
                          <a:ea typeface="方正兰亭黑简体" panose="02000000000000000000" pitchFamily="2" charset="-122"/>
                          <a:sym typeface="Huawei Sans" panose="020C0503030203020204" pitchFamily="34" charset="0"/>
                        </a:rPr>
                        <a:t>60</a:t>
                      </a:r>
                      <a:endParaRPr lang="en-US" altLang="zh-CN" sz="1200" b="0" i="0" u="none" strike="noStrike">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c>
                  <a:txBody>
                    <a:bodyPr/>
                    <a:lstStyle>
                      <a:lvl1pPr marL="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1pPr>
                      <a:lvl2pPr marL="59372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2pPr>
                      <a:lvl3pPr marL="118808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3pPr>
                      <a:lvl4pPr marL="178181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4pPr>
                      <a:lvl5pPr marL="237553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5pPr>
                      <a:lvl6pPr marL="296926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6pPr>
                      <a:lvl7pPr marL="356362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7pPr>
                      <a:lvl8pPr marL="415734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8pPr>
                      <a:lvl9pPr marL="475107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9pPr>
                    </a:lstStyle>
                    <a:p>
                      <a:pPr algn="ctr" fontAlgn="ctr"/>
                      <a:r>
                        <a:rPr lang="en-US" altLang="zh-CN" sz="1200" u="none" strike="noStrike">
                          <a:effectLst/>
                          <a:latin typeface="Huawei Sans" panose="020C0503030203020204" pitchFamily="34" charset="0"/>
                          <a:ea typeface="方正兰亭黑简体" panose="02000000000000000000" pitchFamily="2" charset="-122"/>
                          <a:sym typeface="Huawei Sans" panose="020C0503030203020204" pitchFamily="34" charset="0"/>
                        </a:rPr>
                        <a:t>138</a:t>
                      </a:r>
                      <a:endParaRPr lang="en-US" altLang="zh-CN" sz="1200" b="0" i="0" u="none" strike="noStrike">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c>
                  <a:txBody>
                    <a:bodyPr/>
                    <a:lstStyle>
                      <a:lvl1pPr marL="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1pPr>
                      <a:lvl2pPr marL="59372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2pPr>
                      <a:lvl3pPr marL="118808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3pPr>
                      <a:lvl4pPr marL="178181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4pPr>
                      <a:lvl5pPr marL="237553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5pPr>
                      <a:lvl6pPr marL="296926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6pPr>
                      <a:lvl7pPr marL="356362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7pPr>
                      <a:lvl8pPr marL="415734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8pPr>
                      <a:lvl9pPr marL="475107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9pPr>
                    </a:lstStyle>
                    <a:p>
                      <a:pPr algn="ctr" fontAlgn="ctr"/>
                      <a:r>
                        <a:rPr lang="en-US" altLang="zh-CN" sz="1200" u="none" strike="noStrike">
                          <a:effectLst/>
                          <a:latin typeface="Huawei Sans" panose="020C0503030203020204" pitchFamily="34" charset="0"/>
                          <a:ea typeface="方正兰亭黑简体" panose="02000000000000000000" pitchFamily="2" charset="-122"/>
                          <a:sym typeface="Huawei Sans" panose="020C0503030203020204" pitchFamily="34" charset="0"/>
                        </a:rPr>
                        <a:t>23.2</a:t>
                      </a:r>
                      <a:endParaRPr lang="en-US" altLang="zh-CN" sz="1200" b="0" i="0" u="none" strike="noStrike">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r>
              <a:tr h="215161">
                <a:tc>
                  <a:txBody>
                    <a:bodyPr/>
                    <a:lstStyle>
                      <a:lvl1pPr marL="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1pPr>
                      <a:lvl2pPr marL="59372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2pPr>
                      <a:lvl3pPr marL="118808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3pPr>
                      <a:lvl4pPr marL="178181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4pPr>
                      <a:lvl5pPr marL="237553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5pPr>
                      <a:lvl6pPr marL="296926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6pPr>
                      <a:lvl7pPr marL="356362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7pPr>
                      <a:lvl8pPr marL="415734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8pPr>
                      <a:lvl9pPr marL="475107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9pPr>
                    </a:lstStyle>
                    <a:p>
                      <a:pPr algn="ctr" fontAlgn="ctr"/>
                      <a:r>
                        <a:rPr lang="zh-CN" altLang="en-US" sz="1200" u="none" strike="noStrike">
                          <a:effectLst/>
                          <a:latin typeface="Huawei Sans" panose="020C0503030203020204" pitchFamily="34" charset="0"/>
                          <a:ea typeface="方正兰亭黑简体" panose="02000000000000000000" pitchFamily="2" charset="-122"/>
                          <a:sym typeface="Huawei Sans" panose="020C0503030203020204" pitchFamily="34" charset="0"/>
                        </a:rPr>
                        <a:t>计算量（百万）</a:t>
                      </a:r>
                      <a:endParaRPr lang="zh-CN" altLang="en-US" sz="1200" b="0" i="0" u="none" strike="noStrike">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c>
                  <a:txBody>
                    <a:bodyPr/>
                    <a:lstStyle>
                      <a:lvl1pPr marL="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1pPr>
                      <a:lvl2pPr marL="59372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2pPr>
                      <a:lvl3pPr marL="118808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3pPr>
                      <a:lvl4pPr marL="178181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4pPr>
                      <a:lvl5pPr marL="237553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5pPr>
                      <a:lvl6pPr marL="296926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6pPr>
                      <a:lvl7pPr marL="356362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7pPr>
                      <a:lvl8pPr marL="415734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8pPr>
                      <a:lvl9pPr marL="475107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9pPr>
                    </a:lstStyle>
                    <a:p>
                      <a:pPr algn="ctr" fontAlgn="ctr"/>
                      <a:r>
                        <a:rPr lang="en-US" altLang="zh-CN" sz="1200" u="none" strike="noStrike">
                          <a:effectLst/>
                          <a:latin typeface="Huawei Sans" panose="020C0503030203020204" pitchFamily="34" charset="0"/>
                          <a:ea typeface="方正兰亭黑简体" panose="02000000000000000000" pitchFamily="2" charset="-122"/>
                          <a:sym typeface="Huawei Sans" panose="020C0503030203020204" pitchFamily="34" charset="0"/>
                        </a:rPr>
                        <a:t>720</a:t>
                      </a:r>
                      <a:endParaRPr lang="en-US" altLang="zh-CN" sz="1200" b="0" i="0" u="none" strike="noStrike">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c>
                  <a:txBody>
                    <a:bodyPr/>
                    <a:lstStyle>
                      <a:lvl1pPr marL="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1pPr>
                      <a:lvl2pPr marL="59372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2pPr>
                      <a:lvl3pPr marL="118808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3pPr>
                      <a:lvl4pPr marL="178181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4pPr>
                      <a:lvl5pPr marL="237553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5pPr>
                      <a:lvl6pPr marL="296926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6pPr>
                      <a:lvl7pPr marL="356362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7pPr>
                      <a:lvl8pPr marL="415734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8pPr>
                      <a:lvl9pPr marL="475107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9pPr>
                    </a:lstStyle>
                    <a:p>
                      <a:pPr algn="ctr" fontAlgn="ctr"/>
                      <a:r>
                        <a:rPr lang="en-US" altLang="zh-CN" sz="1200" u="none" strike="noStrike" dirty="0">
                          <a:effectLst/>
                          <a:latin typeface="Huawei Sans" panose="020C0503030203020204" pitchFamily="34" charset="0"/>
                          <a:ea typeface="方正兰亭黑简体" panose="02000000000000000000" pitchFamily="2" charset="-122"/>
                          <a:sym typeface="Huawei Sans" panose="020C0503030203020204" pitchFamily="34" charset="0"/>
                        </a:rPr>
                        <a:t>15300</a:t>
                      </a:r>
                      <a:endParaRPr lang="en-US" altLang="zh-CN" sz="1200" b="0" i="0" u="none" strike="noStrike" dirty="0">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c>
                  <a:txBody>
                    <a:bodyPr/>
                    <a:lstStyle>
                      <a:lvl1pPr marL="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1pPr>
                      <a:lvl2pPr marL="59372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2pPr>
                      <a:lvl3pPr marL="118808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3pPr>
                      <a:lvl4pPr marL="178181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4pPr>
                      <a:lvl5pPr marL="237553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5pPr>
                      <a:lvl6pPr marL="296926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6pPr>
                      <a:lvl7pPr marL="356362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7pPr>
                      <a:lvl8pPr marL="4157345"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8pPr>
                      <a:lvl9pPr marL="4751070" algn="l" defTabSz="1188085" rtl="0" eaLnBrk="1" latinLnBrk="0" hangingPunct="1">
                        <a:defRPr sz="2340" kern="1200">
                          <a:solidFill>
                            <a:schemeClr val="dk1"/>
                          </a:solidFill>
                          <a:latin typeface="微软雅黑" panose="020B0503020204020204" pitchFamily="34" charset="-122"/>
                          <a:ea typeface="微软雅黑" panose="020B0503020204020204" pitchFamily="34" charset="-122"/>
                        </a:defRPr>
                      </a:lvl9pPr>
                    </a:lstStyle>
                    <a:p>
                      <a:pPr algn="ctr" fontAlgn="ctr"/>
                      <a:r>
                        <a:rPr lang="en-US" altLang="zh-CN" sz="1200" u="none" strike="noStrike" dirty="0">
                          <a:effectLst/>
                          <a:latin typeface="Huawei Sans" panose="020C0503030203020204" pitchFamily="34" charset="0"/>
                          <a:ea typeface="方正兰亭黑简体" panose="02000000000000000000" pitchFamily="2" charset="-122"/>
                          <a:sym typeface="Huawei Sans" panose="020C0503030203020204" pitchFamily="34" charset="0"/>
                        </a:rPr>
                        <a:t>5000 </a:t>
                      </a:r>
                      <a:endParaRPr lang="en-US" altLang="zh-CN" sz="1200" b="0" i="0" u="none" strike="noStrike" dirty="0">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CCCC">
                        <a:tint val="20000"/>
                      </a:srgbClr>
                    </a:solidFill>
                  </a:tcPr>
                </a:tc>
              </a:tr>
            </a:tbl>
          </a:graphicData>
        </a:graphic>
      </p:graphicFrame>
      <p:sp>
        <p:nvSpPr>
          <p:cNvPr id="12" name="TextBox 13"/>
          <p:cNvSpPr txBox="1"/>
          <p:nvPr/>
        </p:nvSpPr>
        <p:spPr>
          <a:xfrm>
            <a:off x="7805276" y="5851143"/>
            <a:ext cx="3822702" cy="307777"/>
          </a:xfrm>
          <a:prstGeom prst="rect">
            <a:avLst/>
          </a:prstGeom>
          <a:noFill/>
        </p:spPr>
        <p:txBody>
          <a:bodyPr wrap="square" rtlCol="0">
            <a:spAutoFit/>
          </a:bodyPr>
          <a:lstStyle/>
          <a:p>
            <a:pPr algn="ctr"/>
            <a:r>
              <a:rPr lang="zh-CN" altLang="en-US" sz="1400" dirty="0" smtClean="0">
                <a:solidFill>
                  <a:srgbClr val="FF0000"/>
                </a:solidFill>
                <a:latin typeface="Huawei Sans" panose="020C0503030203020204" pitchFamily="34" charset="0"/>
                <a:ea typeface="方正兰亭黑简体" panose="02000000000000000000" pitchFamily="2" charset="-122"/>
                <a:sym typeface="Huawei Sans" panose="020C0503030203020204" pitchFamily="34" charset="0"/>
              </a:rPr>
              <a:t>从计算量角度，</a:t>
            </a:r>
            <a:r>
              <a:rPr lang="en-US" altLang="zh-CN" sz="1400" dirty="0" smtClean="0">
                <a:solidFill>
                  <a:srgbClr val="FF0000"/>
                </a:solidFill>
                <a:latin typeface="Huawei Sans" panose="020C0503030203020204" pitchFamily="34" charset="0"/>
                <a:ea typeface="方正兰亭黑简体" panose="02000000000000000000" pitchFamily="2" charset="-122"/>
                <a:sym typeface="Huawei Sans" panose="020C0503030203020204" pitchFamily="34" charset="0"/>
              </a:rPr>
              <a:t>99%</a:t>
            </a:r>
            <a:r>
              <a:rPr lang="zh-CN" altLang="en-US" sz="1400" dirty="0" smtClean="0">
                <a:solidFill>
                  <a:srgbClr val="FF0000"/>
                </a:solidFill>
                <a:latin typeface="Huawei Sans" panose="020C0503030203020204" pitchFamily="34" charset="0"/>
                <a:ea typeface="方正兰亭黑简体" panose="02000000000000000000" pitchFamily="2" charset="-122"/>
                <a:sym typeface="Huawei Sans" panose="020C0503030203020204" pitchFamily="34" charset="0"/>
              </a:rPr>
              <a:t>以上计算都是矩阵乘</a:t>
            </a:r>
            <a:endParaRPr lang="zh-CN" altLang="en-US" sz="1400" dirty="0">
              <a:solidFill>
                <a:srgbClr val="FF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Rectangle 17"/>
          <p:cNvSpPr/>
          <p:nvPr/>
        </p:nvSpPr>
        <p:spPr bwMode="auto">
          <a:xfrm>
            <a:off x="7561617" y="5515133"/>
            <a:ext cx="4310021" cy="219743"/>
          </a:xfrm>
          <a:prstGeom prst="rect">
            <a:avLst/>
          </a:prstGeom>
          <a:noFill/>
          <a:ln w="25400">
            <a:solidFill>
              <a:srgbClr val="FF0000"/>
            </a:solidFill>
            <a:round/>
            <a:tailEnd type="stealth" w="med" len="med"/>
          </a:ln>
          <a:effectLst/>
        </p:spPr>
        <p:txBody>
          <a:bodyPr lIns="73025" tIns="36512" rIns="73025" bIns="36512" rtlCol="0" anchor="ctr"/>
          <a:lstStyle/>
          <a:p>
            <a:pPr algn="ctr"/>
            <a:endParaRPr lang="zh-CN" altLang="en-US" kern="0">
              <a:solidFill>
                <a:sysClr val="windowText" lastClr="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Huawei Sans" panose="020C0503030203020204" pitchFamily="34" charset="0"/>
              </a:rPr>
              <a:t>AI Core</a:t>
            </a:r>
            <a:r>
              <a:rPr lang="zh-CN" altLang="en-US" dirty="0">
                <a:sym typeface="Huawei Sans" panose="020C0503030203020204" pitchFamily="34" charset="0"/>
              </a:rPr>
              <a:t>：计算单元 </a:t>
            </a:r>
            <a:r>
              <a:rPr lang="en-US" altLang="zh-CN" dirty="0">
                <a:sym typeface="Huawei Sans" panose="020C0503030203020204" pitchFamily="34" charset="0"/>
              </a:rPr>
              <a:t>—— Cube Unit</a:t>
            </a:r>
            <a:r>
              <a:rPr lang="zh-CN" altLang="en-US" dirty="0">
                <a:sym typeface="Huawei Sans" panose="020C0503030203020204" pitchFamily="34" charset="0"/>
              </a:rPr>
              <a:t>（矩阵分块计算</a:t>
            </a:r>
            <a:r>
              <a:rPr lang="zh-CN" altLang="en-US" dirty="0" smtClean="0">
                <a:sym typeface="Huawei Sans" panose="020C0503030203020204" pitchFamily="34" charset="0"/>
              </a:rPr>
              <a:t>）</a:t>
            </a:r>
            <a:endParaRPr lang="zh-CN" altLang="en-US" dirty="0">
              <a:sym typeface="Huawei Sans" panose="020C0503030203020204" pitchFamily="34" charset="0"/>
            </a:endParaRPr>
          </a:p>
        </p:txBody>
      </p:sp>
      <p:sp>
        <p:nvSpPr>
          <p:cNvPr id="3" name="矩形 2"/>
          <p:cNvSpPr/>
          <p:nvPr/>
        </p:nvSpPr>
        <p:spPr>
          <a:xfrm>
            <a:off x="787400" y="3559016"/>
            <a:ext cx="10811933" cy="2585323"/>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zh-CN"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一般</a:t>
            </a:r>
            <a:r>
              <a:rPr lang="zh-CN"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在矩阵较大时，由于芯片上计算和存储资源有限，往往需要对矩阵进行分块平铺处理（</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Tiling</a:t>
            </a:r>
            <a:r>
              <a:rPr lang="zh-CN" altLang="zh-CN"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受限于片上缓存的容量，当一次难以装下整个矩阵</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B</a:t>
            </a:r>
            <a:r>
              <a:rPr lang="zh-CN"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时，可以将矩阵</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B</a:t>
            </a:r>
            <a:r>
              <a:rPr lang="zh-CN"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划分成为</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B0</a:t>
            </a:r>
            <a:r>
              <a:rPr lang="zh-CN"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B1</a:t>
            </a:r>
            <a:r>
              <a:rPr lang="zh-CN"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B2</a:t>
            </a:r>
            <a:r>
              <a:rPr lang="zh-CN"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和</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B3</a:t>
            </a:r>
            <a:r>
              <a:rPr lang="zh-CN"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等多个子矩阵。而每一个子矩阵的大小都可以适合一次性存储到芯片上的缓存中并与矩阵</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a:t>
            </a:r>
            <a:r>
              <a:rPr lang="zh-CN"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进行计算从而得到结果子矩阵。这样做的目的是充分利用数据的局部性原理，尽可能的把缓存中的子矩阵数据重复使用完毕并得到所有相关的子矩阵结果后再读入新的子矩阵开始新的周期。如此往复可以依次将所有的子矩阵都一一搬运到缓存中，并完成整个矩阵计算的全过程，最终得到结果矩阵</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a:t>
            </a:r>
            <a:r>
              <a:rPr lang="zh-CN" altLang="zh-CN"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zh-CN"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 name="Rectangle 5"/>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aphicFrame>
        <p:nvGraphicFramePr>
          <p:cNvPr id="5" name="对象 4"/>
          <p:cNvGraphicFramePr>
            <a:graphicFrameLocks noChangeAspect="1"/>
          </p:cNvGraphicFramePr>
          <p:nvPr/>
        </p:nvGraphicFramePr>
        <p:xfrm>
          <a:off x="1878899" y="790959"/>
          <a:ext cx="7903779" cy="2675125"/>
        </p:xfrm>
        <a:graphic>
          <a:graphicData uri="http://schemas.openxmlformats.org/presentationml/2006/ole">
            <mc:AlternateContent xmlns:mc="http://schemas.openxmlformats.org/markup-compatibility/2006">
              <mc:Choice xmlns:v="urn:schemas-microsoft-com:vml" Requires="v">
                <p:oleObj spid="_x0000_s2051" name="" r:id="rId1" imgW="3657600" imgH="1251585" progId="Visio.Drawing.15">
                  <p:embed/>
                </p:oleObj>
              </mc:Choice>
              <mc:Fallback>
                <p:oleObj name="" r:id="rId1" imgW="3657600" imgH="1251585" progId="Visio.Drawing.15">
                  <p:embed/>
                  <p:pic>
                    <p:nvPicPr>
                      <p:cNvPr id="0" name="图片 20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8899" y="790959"/>
                        <a:ext cx="7903779" cy="2675125"/>
                      </a:xfrm>
                      <a:prstGeom prst="rect">
                        <a:avLst/>
                      </a:prstGeom>
                      <a:noFill/>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Huawei Sans" panose="020C0503030203020204" pitchFamily="34" charset="0"/>
              </a:rPr>
              <a:t>AI Core</a:t>
            </a:r>
            <a:r>
              <a:rPr lang="zh-CN" altLang="en-US" dirty="0">
                <a:sym typeface="Huawei Sans" panose="020C0503030203020204" pitchFamily="34" charset="0"/>
              </a:rPr>
              <a:t>：计算单元 </a:t>
            </a:r>
            <a:r>
              <a:rPr lang="en-US" altLang="zh-CN" dirty="0">
                <a:sym typeface="Huawei Sans" panose="020C0503030203020204" pitchFamily="34" charset="0"/>
              </a:rPr>
              <a:t>—— Vector Unit</a:t>
            </a:r>
            <a:endParaRPr lang="zh-CN" altLang="en-US" dirty="0">
              <a:sym typeface="Huawei Sans" panose="020C0503030203020204" pitchFamily="34" charset="0"/>
            </a:endParaRPr>
          </a:p>
        </p:txBody>
      </p:sp>
      <p:sp>
        <p:nvSpPr>
          <p:cNvPr id="3" name="矩形 2"/>
          <p:cNvSpPr/>
          <p:nvPr/>
        </p:nvSpPr>
        <p:spPr>
          <a:xfrm>
            <a:off x="649441" y="3833001"/>
            <a:ext cx="11034559" cy="2169825"/>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Core</a:t>
            </a:r>
            <a:r>
              <a:rPr lang="zh-CN"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中的向量计算单元主要负责完成和向量相关的运算，能够实现向量和标量，或双向量之间的计算，功能覆盖各种基本和多种定制的计算类型，主要包括</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FP32</a:t>
            </a:r>
            <a:r>
              <a:rPr lang="zh-CN"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FP16</a:t>
            </a:r>
            <a:r>
              <a:rPr lang="zh-CN"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INT32</a:t>
            </a:r>
            <a:r>
              <a:rPr lang="zh-CN"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和</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INT8</a:t>
            </a:r>
            <a:r>
              <a:rPr lang="zh-CN"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等数据类型的计算</a:t>
            </a:r>
            <a:r>
              <a:rPr lang="zh-CN" altLang="zh-CN"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a:lnSpc>
                <a:spcPct val="150000"/>
              </a:lnSpc>
              <a:buFont typeface="Arial" panose="020B0604020202020204" pitchFamily="34" charset="0"/>
              <a:buChar char="•"/>
            </a:pPr>
            <a:r>
              <a:rPr lang="zh-CN" altLang="en-US"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如上</a:t>
            </a:r>
            <a:r>
              <a:rPr lang="zh-CN" altLang="en-US"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图所示，</a:t>
            </a:r>
            <a:r>
              <a:rPr lang="zh-CN" altLang="zh-CN"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向量</a:t>
            </a:r>
            <a:r>
              <a:rPr lang="zh-CN"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计算单元可以快速完成两个</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FP16</a:t>
            </a:r>
            <a:r>
              <a:rPr lang="zh-CN"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类型的向量相加或者相乘</a:t>
            </a:r>
            <a:r>
              <a:rPr lang="zh-CN" altLang="zh-CN"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。向量</a:t>
            </a:r>
            <a:r>
              <a:rPr lang="zh-CN"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计算单元的源操作数和目的操作数通常都保存在输出缓冲器中。对向量计算单元而言，输入的数据可以不连续，这取决于输入数据的寻址模式。</a:t>
            </a:r>
            <a:endParaRPr lang="zh-CN"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 name="Rectangle 5"/>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aphicFrame>
        <p:nvGraphicFramePr>
          <p:cNvPr id="5" name="对象 4"/>
          <p:cNvGraphicFramePr>
            <a:graphicFrameLocks noChangeAspect="1"/>
          </p:cNvGraphicFramePr>
          <p:nvPr/>
        </p:nvGraphicFramePr>
        <p:xfrm>
          <a:off x="2288080" y="1044289"/>
          <a:ext cx="7591644" cy="2678471"/>
        </p:xfrm>
        <a:graphic>
          <a:graphicData uri="http://schemas.openxmlformats.org/presentationml/2006/ole">
            <mc:AlternateContent xmlns:mc="http://schemas.openxmlformats.org/markup-compatibility/2006">
              <mc:Choice xmlns:v="urn:schemas-microsoft-com:vml" Requires="v">
                <p:oleObj spid="_x0000_s3075" name="" r:id="rId1" imgW="3850005" imgH="1371600" progId="Visio.Drawing.15">
                  <p:embed/>
                </p:oleObj>
              </mc:Choice>
              <mc:Fallback>
                <p:oleObj name="" r:id="rId1" imgW="3850005" imgH="1371600" progId="Visio.Drawing.15">
                  <p:embed/>
                  <p:pic>
                    <p:nvPicPr>
                      <p:cNvPr id="0" name="图片 30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8080" y="1044289"/>
                        <a:ext cx="7591644" cy="2678471"/>
                      </a:xfrm>
                      <a:prstGeom prst="rect">
                        <a:avLst/>
                      </a:prstGeom>
                      <a:noFill/>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dirty="0">
                <a:sym typeface="Huawei Sans" panose="020C0503030203020204" pitchFamily="34" charset="0"/>
              </a:rPr>
              <a:t>AI Core</a:t>
            </a:r>
            <a:r>
              <a:rPr lang="zh-CN" altLang="en-US" dirty="0">
                <a:sym typeface="Huawei Sans" panose="020C0503030203020204" pitchFamily="34" charset="0"/>
              </a:rPr>
              <a:t>：计算单元 </a:t>
            </a:r>
            <a:r>
              <a:rPr lang="en-US" altLang="zh-CN" dirty="0">
                <a:sym typeface="Huawei Sans" panose="020C0503030203020204" pitchFamily="34" charset="0"/>
              </a:rPr>
              <a:t>—— Scalar </a:t>
            </a:r>
            <a:r>
              <a:rPr lang="en-US" altLang="zh-CN" dirty="0" smtClean="0">
                <a:sym typeface="Huawei Sans" panose="020C0503030203020204" pitchFamily="34" charset="0"/>
              </a:rPr>
              <a:t>Unit</a:t>
            </a:r>
            <a:endParaRPr lang="zh-CN" altLang="en-US" dirty="0">
              <a:sym typeface="Huawei Sans" panose="020C0503030203020204" pitchFamily="34" charset="0"/>
            </a:endParaRPr>
          </a:p>
        </p:txBody>
      </p:sp>
      <p:sp>
        <p:nvSpPr>
          <p:cNvPr id="4" name="文本占位符 3"/>
          <p:cNvSpPr>
            <a:spLocks noGrp="1"/>
          </p:cNvSpPr>
          <p:nvPr>
            <p:ph type="body" sz="quarter" idx="10"/>
          </p:nvPr>
        </p:nvSpPr>
        <p:spPr/>
        <p:txBody>
          <a:bodyPr/>
          <a:lstStyle/>
          <a:p>
            <a:r>
              <a:rPr lang="zh-CN" altLang="en-US" sz="2000" dirty="0">
                <a:sym typeface="Huawei Sans" panose="020C0503030203020204" pitchFamily="34" charset="0"/>
              </a:rPr>
              <a:t>标量计算单元负责完成</a:t>
            </a:r>
            <a:r>
              <a:rPr lang="en-US" altLang="zh-CN" sz="2000" dirty="0">
                <a:sym typeface="Huawei Sans" panose="020C0503030203020204" pitchFamily="34" charset="0"/>
              </a:rPr>
              <a:t>AI Core</a:t>
            </a:r>
            <a:r>
              <a:rPr lang="zh-CN" altLang="en-US" sz="2000" dirty="0">
                <a:sym typeface="Huawei Sans" panose="020C0503030203020204" pitchFamily="34" charset="0"/>
              </a:rPr>
              <a:t>中与标量相关的运算。它相当于一个微型</a:t>
            </a:r>
            <a:r>
              <a:rPr lang="en-US" altLang="zh-CN" sz="2000" dirty="0">
                <a:sym typeface="Huawei Sans" panose="020C0503030203020204" pitchFamily="34" charset="0"/>
              </a:rPr>
              <a:t>CPU</a:t>
            </a:r>
            <a:r>
              <a:rPr lang="zh-CN" altLang="en-US" sz="2000" dirty="0">
                <a:sym typeface="Huawei Sans" panose="020C0503030203020204" pitchFamily="34" charset="0"/>
              </a:rPr>
              <a:t>，控制整个</a:t>
            </a:r>
            <a:r>
              <a:rPr lang="en-US" altLang="zh-CN" sz="2000" dirty="0">
                <a:sym typeface="Huawei Sans" panose="020C0503030203020204" pitchFamily="34" charset="0"/>
              </a:rPr>
              <a:t>AI Core</a:t>
            </a:r>
            <a:r>
              <a:rPr lang="zh-CN" altLang="en-US" sz="2000" dirty="0">
                <a:sym typeface="Huawei Sans" panose="020C0503030203020204" pitchFamily="34" charset="0"/>
              </a:rPr>
              <a:t>的运行。标量计算单元可以对程序中的循环进行控制，可以实现分支判断，其结果可以通过在事件同步模块中插入同步符的方式来控制</a:t>
            </a:r>
            <a:r>
              <a:rPr lang="en-US" altLang="zh-CN" sz="2000" dirty="0">
                <a:sym typeface="Huawei Sans" panose="020C0503030203020204" pitchFamily="34" charset="0"/>
              </a:rPr>
              <a:t>AI Core</a:t>
            </a:r>
            <a:r>
              <a:rPr lang="zh-CN" altLang="en-US" sz="2000" dirty="0">
                <a:sym typeface="Huawei Sans" panose="020C0503030203020204" pitchFamily="34" charset="0"/>
              </a:rPr>
              <a:t>中其它功能性单元的执行流水。它还为矩阵计算单元或向量计算单元提供数据地址和相关参数的计算，并且能够实现基本的算术运算。其它复杂度较高的标量运算则由专门的</a:t>
            </a:r>
            <a:r>
              <a:rPr lang="en-US" altLang="zh-CN" sz="2000" dirty="0">
                <a:sym typeface="Huawei Sans" panose="020C0503030203020204" pitchFamily="34" charset="0"/>
              </a:rPr>
              <a:t>AI CPU</a:t>
            </a:r>
            <a:r>
              <a:rPr lang="zh-CN" altLang="en-US" sz="2000" dirty="0">
                <a:sym typeface="Huawei Sans" panose="020C0503030203020204" pitchFamily="34" charset="0"/>
              </a:rPr>
              <a:t>通过算子完成。</a:t>
            </a:r>
            <a:endParaRPr lang="zh-CN" altLang="en-US" sz="2000" dirty="0">
              <a:sym typeface="Huawei Sans" panose="020C0503030203020204" pitchFamily="34" charset="0"/>
            </a:endParaRPr>
          </a:p>
          <a:p>
            <a:endParaRPr lang="zh-CN" altLang="en-US" sz="2000" dirty="0">
              <a:sym typeface="Huawei Sans" panose="020C0503030203020204" pitchFamily="34" charset="0"/>
            </a:endParaRPr>
          </a:p>
          <a:p>
            <a:r>
              <a:rPr lang="zh-CN" altLang="en-US" sz="2000" dirty="0">
                <a:sym typeface="Huawei Sans" panose="020C0503030203020204" pitchFamily="34" charset="0"/>
              </a:rPr>
              <a:t>在标量计算单元周围配备了多个通用寄存器（</a:t>
            </a:r>
            <a:r>
              <a:rPr lang="en-US" altLang="zh-CN" sz="2000" dirty="0">
                <a:sym typeface="Huawei Sans" panose="020C0503030203020204" pitchFamily="34" charset="0"/>
              </a:rPr>
              <a:t>General Purpose Register</a:t>
            </a:r>
            <a:r>
              <a:rPr lang="zh-CN" altLang="en-US" sz="2000" dirty="0">
                <a:sym typeface="Huawei Sans" panose="020C0503030203020204" pitchFamily="34" charset="0"/>
              </a:rPr>
              <a:t>，</a:t>
            </a:r>
            <a:r>
              <a:rPr lang="en-US" altLang="zh-CN" sz="2000" dirty="0">
                <a:sym typeface="Huawei Sans" panose="020C0503030203020204" pitchFamily="34" charset="0"/>
              </a:rPr>
              <a:t>GPR</a:t>
            </a:r>
            <a:r>
              <a:rPr lang="zh-CN" altLang="en-US" sz="2000" dirty="0">
                <a:sym typeface="Huawei Sans" panose="020C0503030203020204" pitchFamily="34" charset="0"/>
              </a:rPr>
              <a:t>）和专用寄存器（</a:t>
            </a:r>
            <a:r>
              <a:rPr lang="en-US" altLang="zh-CN" sz="2000" dirty="0">
                <a:sym typeface="Huawei Sans" panose="020C0503030203020204" pitchFamily="34" charset="0"/>
              </a:rPr>
              <a:t>Special Purpose Register</a:t>
            </a:r>
            <a:r>
              <a:rPr lang="zh-CN" altLang="en-US" sz="2000" dirty="0">
                <a:sym typeface="Huawei Sans" panose="020C0503030203020204" pitchFamily="34" charset="0"/>
              </a:rPr>
              <a:t>，</a:t>
            </a:r>
            <a:r>
              <a:rPr lang="en-US" altLang="zh-CN" sz="2000" dirty="0">
                <a:sym typeface="Huawei Sans" panose="020C0503030203020204" pitchFamily="34" charset="0"/>
              </a:rPr>
              <a:t>SPR</a:t>
            </a:r>
            <a:r>
              <a:rPr lang="zh-CN" altLang="en-US" sz="2000" dirty="0">
                <a:sym typeface="Huawei Sans" panose="020C0503030203020204" pitchFamily="34" charset="0"/>
              </a:rPr>
              <a:t>）。这些通用寄存器可以用于变量或地址的寄存，为算术逻辑运算提供源操作数和存储中间计算结果。专用寄存器的设计是为了支持指令集中一些指令的特殊功能，一般不可以直接访问，只有部分可以通过指令读写</a:t>
            </a:r>
            <a:r>
              <a:rPr lang="zh-CN" altLang="en-US" sz="2000" dirty="0" smtClean="0">
                <a:sym typeface="Huawei Sans" panose="020C0503030203020204" pitchFamily="34" charset="0"/>
              </a:rPr>
              <a:t>。</a:t>
            </a:r>
            <a:endParaRPr lang="zh-CN" altLang="en-US" sz="2000" dirty="0">
              <a:sym typeface="Huawei Sans" panose="020C0503030203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Huawei Sans" panose="020C0503030203020204" pitchFamily="34" charset="0"/>
              </a:rPr>
              <a:t>AI Core</a:t>
            </a:r>
            <a:r>
              <a:rPr lang="zh-CN" altLang="en-US" dirty="0">
                <a:sym typeface="Huawei Sans" panose="020C0503030203020204" pitchFamily="34" charset="0"/>
              </a:rPr>
              <a:t>：存储系统</a:t>
            </a:r>
            <a:endParaRPr lang="zh-CN" altLang="en-US" dirty="0">
              <a:sym typeface="Huawei Sans" panose="020C0503030203020204" pitchFamily="34" charset="0"/>
            </a:endParaRPr>
          </a:p>
        </p:txBody>
      </p:sp>
      <p:sp>
        <p:nvSpPr>
          <p:cNvPr id="3" name="Rectangle 411"/>
          <p:cNvSpPr>
            <a:spLocks noChangeArrowheads="1"/>
          </p:cNvSpPr>
          <p:nvPr/>
        </p:nvSpPr>
        <p:spPr bwMode="auto">
          <a:xfrm>
            <a:off x="6706843" y="354751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aphicFrame>
        <p:nvGraphicFramePr>
          <p:cNvPr id="4" name="对象 3"/>
          <p:cNvGraphicFramePr>
            <a:graphicFrameLocks noChangeAspect="1"/>
          </p:cNvGraphicFramePr>
          <p:nvPr/>
        </p:nvGraphicFramePr>
        <p:xfrm>
          <a:off x="727075" y="1898121"/>
          <a:ext cx="6748546" cy="3536529"/>
        </p:xfrm>
        <a:graphic>
          <a:graphicData uri="http://schemas.openxmlformats.org/presentationml/2006/ole">
            <mc:AlternateContent xmlns:mc="http://schemas.openxmlformats.org/markup-compatibility/2006">
              <mc:Choice xmlns:v="urn:schemas-microsoft-com:vml" Requires="v">
                <p:oleObj spid="_x0000_s4099" name="" r:id="rId1" imgW="8987790" imgH="4872990" progId="Visio.Drawing.15">
                  <p:embed/>
                </p:oleObj>
              </mc:Choice>
              <mc:Fallback>
                <p:oleObj name="" r:id="rId1" imgW="8987790" imgH="4872990" progId="Visio.Drawing.15">
                  <p:embed/>
                  <p:pic>
                    <p:nvPicPr>
                      <p:cNvPr id="0" name="图片 409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075" y="1898121"/>
                        <a:ext cx="6748546" cy="3536529"/>
                      </a:xfrm>
                      <a:prstGeom prst="rect">
                        <a:avLst/>
                      </a:prstGeom>
                      <a:noFill/>
                    </p:spPr>
                  </p:pic>
                </p:oleObj>
              </mc:Fallback>
            </mc:AlternateContent>
          </a:graphicData>
        </a:graphic>
      </p:graphicFrame>
      <p:sp>
        <p:nvSpPr>
          <p:cNvPr id="5" name="TextBox 3"/>
          <p:cNvSpPr txBox="1"/>
          <p:nvPr/>
        </p:nvSpPr>
        <p:spPr>
          <a:xfrm>
            <a:off x="7654412" y="1046035"/>
            <a:ext cx="3815276" cy="4682051"/>
          </a:xfrm>
          <a:prstGeom prst="rect">
            <a:avLst/>
          </a:prstGeom>
          <a:noFill/>
        </p:spPr>
        <p:txBody>
          <a:bodyPr wrap="square" rtlCol="0">
            <a:spAutoFit/>
          </a:bodyPr>
          <a:lstStyle/>
          <a:p>
            <a:pPr>
              <a:lnSpc>
                <a:spcPct val="150000"/>
              </a:lnSpc>
              <a:spcBef>
                <a:spcPts val="600"/>
              </a:spcBef>
            </a:pP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存储单元由存储控制单元、缓冲区和寄存器组成。</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5900" indent="-215900">
              <a:lnSpc>
                <a:spcPct val="150000"/>
              </a:lnSpc>
              <a:spcBef>
                <a:spcPts val="600"/>
              </a:spcBef>
              <a:buFont typeface="Arial" panose="020B0604020202020204" pitchFamily="34" charset="0"/>
              <a:buChar char="•"/>
            </a:pP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存储</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控制单元：</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5900">
              <a:lnSpc>
                <a:spcPct val="150000"/>
              </a:lnSpc>
            </a:pP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通过</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总线</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接口直接</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访问</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之外的更低层级的缓存</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，也</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可以直通到</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DDR</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或</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HBM</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直接</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访问</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内存。其中还设置了</a:t>
            </a:r>
            <a:r>
              <a:rPr lang="zh-CN" altLang="en-US"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存储转换单元，</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作为</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内部数据通路的传输控制器，负责</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内部数据在不同缓冲区之间的读写管理，以及完成一系列的格式转换操作，如补零，</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Img2Col</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，转置、解压缩等；</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5900" indent="-215900">
              <a:lnSpc>
                <a:spcPct val="150000"/>
              </a:lnSpc>
              <a:spcBef>
                <a:spcPts val="600"/>
              </a:spcBef>
              <a:buFont typeface="Arial" panose="020B0604020202020204" pitchFamily="34" charset="0"/>
              <a:buChar char="•"/>
            </a:pP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输入缓冲区：</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5900">
              <a:lnSpc>
                <a:spcPct val="150000"/>
              </a:lnSpc>
            </a:pP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用来</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暂时保留需要频繁重复使用的数据</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，不</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需要</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每次都通过</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总线接口到</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的外部读取，从而在减少总线上数据访问频次的同时也降低了总线上产生拥堵的</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风险，达到</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节省功耗、提高性能的</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效果；</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5900" indent="-215900">
              <a:lnSpc>
                <a:spcPct val="150000"/>
              </a:lnSpc>
              <a:spcBef>
                <a:spcPts val="600"/>
              </a:spcBef>
              <a:buFont typeface="Arial" panose="020B0604020202020204" pitchFamily="34" charset="0"/>
              <a:buChar char="•"/>
            </a:pP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输出缓冲区：</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5900">
              <a:lnSpc>
                <a:spcPct val="150000"/>
              </a:lnSpc>
            </a:pP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用来存放神经网络中每层计算的中间结果，从而在进入下一层计算</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时</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方便的获取数据。相比较通过总线读取数据的带宽低，延迟大，通过输出缓冲区可以大大提升计算效率；</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5900" indent="-215900">
              <a:lnSpc>
                <a:spcPct val="150000"/>
              </a:lnSpc>
              <a:spcBef>
                <a:spcPts val="600"/>
              </a:spcBef>
              <a:buFont typeface="Arial" panose="020B0604020202020204" pitchFamily="34" charset="0"/>
              <a:buChar char="•"/>
            </a:pP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寄存器：</a:t>
            </a:r>
            <a:r>
              <a:rPr lang="en-US" altLang="zh-CN"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5900">
              <a:lnSpc>
                <a:spcPct val="150000"/>
              </a:lnSpc>
            </a:pPr>
            <a:r>
              <a:rPr lang="en-US" altLang="zh-CN" sz="105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a:t>
            </a:r>
            <a:r>
              <a:rPr lang="en-US" altLang="zh-CN" sz="105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Core</a:t>
            </a:r>
            <a:r>
              <a:rPr lang="zh-CN" altLang="en-US" sz="105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中的各</a:t>
            </a:r>
            <a:r>
              <a:rPr lang="zh-CN" altLang="en-US" sz="105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类寄存器资源</a:t>
            </a:r>
            <a:r>
              <a:rPr lang="zh-CN" altLang="en-US" sz="105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主要是标量计算单元在</a:t>
            </a:r>
            <a:r>
              <a:rPr lang="zh-CN" altLang="en-US" sz="105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使用。</a:t>
            </a:r>
            <a:endPar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TextBox 3"/>
          <p:cNvSpPr txBox="1"/>
          <p:nvPr/>
        </p:nvSpPr>
        <p:spPr>
          <a:xfrm>
            <a:off x="727075" y="5323007"/>
            <a:ext cx="6927337" cy="1038746"/>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数据</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通路：是指</a:t>
            </a:r>
            <a:r>
              <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在完成一次计算任务时，数据在</a:t>
            </a:r>
            <a:r>
              <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中的流通路径。</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5900">
              <a:lnSpc>
                <a:spcPct val="150000"/>
              </a:lnSpc>
            </a:pP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达芬奇架构数据通路的特点是</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多进单出</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主要是考虑到神经网络在计算过程中，输入的数据种类繁多并且数量巨大，可以通过并行输入的方式来提高数据流入的效率。与此相反，将多种输入数据处理完成后往往只生成输出特征矩阵，数据种类相对单一，单输出的数据通路，可以节约芯片硬件资源。</a:t>
            </a:r>
            <a:endPar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TextBox 3"/>
          <p:cNvSpPr txBox="1"/>
          <p:nvPr/>
        </p:nvSpPr>
        <p:spPr>
          <a:xfrm>
            <a:off x="727076" y="949550"/>
            <a:ext cx="6596592" cy="923330"/>
          </a:xfrm>
          <a:prstGeom prst="rect">
            <a:avLst/>
          </a:prstGeom>
          <a:noFill/>
        </p:spPr>
        <p:txBody>
          <a:bodyPr wrap="square" rtlCol="0">
            <a:spAutoFit/>
          </a:bodyPr>
          <a:lstStyle/>
          <a:p>
            <a:pPr>
              <a:lnSpc>
                <a:spcPct val="150000"/>
              </a:lnSpc>
              <a:spcBef>
                <a:spcPts val="600"/>
              </a:spcBef>
            </a:pPr>
            <a:r>
              <a:rPr lang="en-US" altLang="zh-CN" sz="12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r>
              <a:rPr lang="zh-CN" altLang="en-US" sz="12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采用了大容量的片上缓冲区设计，通过增大的片上缓存数据量来减少数据从片外存储系统搬运到</a:t>
            </a:r>
            <a:r>
              <a:rPr lang="en-US" altLang="zh-CN" sz="12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r>
              <a:rPr lang="zh-CN" altLang="en-US" sz="12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中的频次，从而可以降低数据搬运过程中所产生的功耗，有效控制了整体计算的能耗。</a:t>
            </a:r>
            <a:endParaRPr lang="en-US" altLang="zh-CN" sz="12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TextBox 3"/>
          <p:cNvSpPr txBox="1"/>
          <p:nvPr/>
        </p:nvSpPr>
        <p:spPr>
          <a:xfrm>
            <a:off x="1454937" y="1548550"/>
            <a:ext cx="4498601" cy="261610"/>
          </a:xfrm>
          <a:prstGeom prst="rect">
            <a:avLst/>
          </a:prstGeom>
          <a:solidFill>
            <a:srgbClr val="666666">
              <a:lumMod val="60000"/>
              <a:lumOff val="40000"/>
            </a:srgbClr>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1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存储单元和相应的数据通路，构成了</a:t>
            </a:r>
            <a:r>
              <a:rPr kumimoji="0" lang="en-US" altLang="zh-CN" sz="11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 Core</a:t>
            </a:r>
            <a:r>
              <a:rPr kumimoji="0" lang="zh-CN" altLang="en-US" sz="11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的存储系统。</a:t>
            </a:r>
            <a:endParaRPr kumimoji="0" lang="en-US" altLang="zh-CN" sz="11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Huawei Sans" panose="020C0503030203020204" pitchFamily="34" charset="0"/>
              </a:rPr>
              <a:t>AI Core</a:t>
            </a:r>
            <a:r>
              <a:rPr lang="zh-CN" altLang="en-US" dirty="0">
                <a:sym typeface="Huawei Sans" panose="020C0503030203020204" pitchFamily="34" charset="0"/>
              </a:rPr>
              <a:t>：控制单元</a:t>
            </a:r>
            <a:endParaRPr lang="zh-CN" altLang="en-US" dirty="0">
              <a:sym typeface="Huawei Sans" panose="020C0503030203020204" pitchFamily="34" charset="0"/>
            </a:endParaRPr>
          </a:p>
        </p:txBody>
      </p:sp>
      <p:sp>
        <p:nvSpPr>
          <p:cNvPr id="3" name="Rectangle 411"/>
          <p:cNvSpPr>
            <a:spLocks noChangeArrowheads="1"/>
          </p:cNvSpPr>
          <p:nvPr/>
        </p:nvSpPr>
        <p:spPr bwMode="auto">
          <a:xfrm>
            <a:off x="6706843" y="355582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aphicFrame>
        <p:nvGraphicFramePr>
          <p:cNvPr id="4" name="对象 3"/>
          <p:cNvGraphicFramePr>
            <a:graphicFrameLocks noChangeAspect="1"/>
          </p:cNvGraphicFramePr>
          <p:nvPr/>
        </p:nvGraphicFramePr>
        <p:xfrm>
          <a:off x="727075" y="2106715"/>
          <a:ext cx="6614862" cy="3830935"/>
        </p:xfrm>
        <a:graphic>
          <a:graphicData uri="http://schemas.openxmlformats.org/presentationml/2006/ole">
            <mc:AlternateContent xmlns:mc="http://schemas.openxmlformats.org/markup-compatibility/2006">
              <mc:Choice xmlns:v="urn:schemas-microsoft-com:vml" Requires="v">
                <p:oleObj spid="_x0000_s5123" name="" r:id="rId1" imgW="8987790" imgH="4872990" progId="Visio.Drawing.15">
                  <p:embed/>
                </p:oleObj>
              </mc:Choice>
              <mc:Fallback>
                <p:oleObj name="" r:id="rId1" imgW="8987790" imgH="4872990" progId="Visio.Drawing.15">
                  <p:embed/>
                  <p:pic>
                    <p:nvPicPr>
                      <p:cNvPr id="0" name="图片 51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075" y="2106715"/>
                        <a:ext cx="6614862" cy="3830935"/>
                      </a:xfrm>
                      <a:prstGeom prst="rect">
                        <a:avLst/>
                      </a:prstGeom>
                      <a:noFill/>
                    </p:spPr>
                  </p:pic>
                </p:oleObj>
              </mc:Fallback>
            </mc:AlternateContent>
          </a:graphicData>
        </a:graphic>
      </p:graphicFrame>
      <p:sp>
        <p:nvSpPr>
          <p:cNvPr id="5" name="TextBox 3"/>
          <p:cNvSpPr txBox="1"/>
          <p:nvPr/>
        </p:nvSpPr>
        <p:spPr>
          <a:xfrm>
            <a:off x="727076" y="1050993"/>
            <a:ext cx="6614862" cy="706668"/>
          </a:xfrm>
          <a:prstGeom prst="rect">
            <a:avLst/>
          </a:prstGeom>
          <a:noFill/>
        </p:spPr>
        <p:txBody>
          <a:bodyPr wrap="square" rtlCol="0">
            <a:spAutoFit/>
          </a:bodyPr>
          <a:lstStyle/>
          <a:p>
            <a:pPr>
              <a:lnSpc>
                <a:spcPct val="150000"/>
              </a:lnSpc>
              <a:spcBef>
                <a:spcPts val="600"/>
              </a:spcBef>
            </a:pPr>
            <a:r>
              <a:rPr lang="zh-CN" altLang="en-US" sz="14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控制单元主要组成部分为系统控制模块、指令缓存、标量指令处理队列、指令发射模块、矩阵运算队列、向量运算队列、存储转换队列和事件同步模块。</a:t>
            </a:r>
            <a:endParaRPr lang="en-US" altLang="zh-CN"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TextBox 3"/>
          <p:cNvSpPr txBox="1"/>
          <p:nvPr/>
        </p:nvSpPr>
        <p:spPr>
          <a:xfrm>
            <a:off x="7473726" y="1027311"/>
            <a:ext cx="4147466" cy="5232202"/>
          </a:xfrm>
          <a:prstGeom prst="rect">
            <a:avLst/>
          </a:prstGeom>
          <a:noFill/>
        </p:spPr>
        <p:txBody>
          <a:bodyPr wrap="square" rtlCol="0">
            <a:spAutoFit/>
          </a:bodyPr>
          <a:lstStyle/>
          <a:p>
            <a:pPr marL="215900" indent="-215900">
              <a:lnSpc>
                <a:spcPct val="150000"/>
              </a:lnSpc>
              <a:spcBef>
                <a:spcPts val="600"/>
              </a:spcBef>
              <a:buFont typeface="Arial" panose="020B0604020202020204" pitchFamily="34" charset="0"/>
              <a:buChar char="•"/>
            </a:pP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系统控制模块：</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5900">
              <a:lnSpc>
                <a:spcPct val="150000"/>
              </a:lnSpc>
            </a:pP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控制任务块（</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最小任计算务粒度</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）的执行进程，在任务块执行完成后，系统控制模块会进行中断处理和状态</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申报。如果执行过程</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出错，会把执行的错误状态报告给任务调度</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器；</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5900" indent="-215900">
              <a:lnSpc>
                <a:spcPct val="150000"/>
              </a:lnSpc>
              <a:spcBef>
                <a:spcPts val="600"/>
              </a:spcBef>
              <a:buFont typeface="Arial" panose="020B0604020202020204" pitchFamily="34" charset="0"/>
              <a:buChar char="•"/>
            </a:pP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指令</a:t>
            </a: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缓存</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5900">
              <a:lnSpc>
                <a:spcPct val="150000"/>
              </a:lnSpc>
            </a:pP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在</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指令执行过程中，可以提前预取后续指令，并一次读入多条指令进入缓存，提升指令执行</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效率</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05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5900" indent="-215900">
              <a:lnSpc>
                <a:spcPct val="150000"/>
              </a:lnSpc>
              <a:spcBef>
                <a:spcPts val="600"/>
              </a:spcBef>
              <a:buFont typeface="Arial" panose="020B0604020202020204" pitchFamily="34" charset="0"/>
              <a:buChar char="•"/>
            </a:pP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标量指令处理</a:t>
            </a: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队列</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5900">
              <a:lnSpc>
                <a:spcPct val="150000"/>
              </a:lnSpc>
            </a:pP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指令被解码后便会被导入标量队列中，实现地址解码与运算控制，这些指令包括矩阵计算指令、向量计算指令以及存储转换指令等；</a:t>
            </a:r>
            <a:endPar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5900" indent="-215900">
              <a:lnSpc>
                <a:spcPct val="150000"/>
              </a:lnSpc>
              <a:spcBef>
                <a:spcPts val="600"/>
              </a:spcBef>
              <a:buFont typeface="Arial" panose="020B0604020202020204" pitchFamily="34" charset="0"/>
              <a:buChar char="•"/>
            </a:pP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指令发射</a:t>
            </a: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模块</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5900">
              <a:lnSpc>
                <a:spcPct val="150000"/>
              </a:lnSpc>
            </a:pP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读取标量指令队列中配置好的指令地址和参数解码，然后根据指令类型分别发送到对应的指令执行队列中，而标量指令会驻留在标量指令处理队列中进行后续执行；</a:t>
            </a:r>
            <a:endPar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5900" indent="-215900">
              <a:lnSpc>
                <a:spcPct val="150000"/>
              </a:lnSpc>
              <a:spcBef>
                <a:spcPts val="600"/>
              </a:spcBef>
              <a:buFont typeface="Arial" panose="020B0604020202020204" pitchFamily="34" charset="0"/>
              <a:buChar char="•"/>
            </a:pP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指令执行</a:t>
            </a: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队列</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5900">
              <a:lnSpc>
                <a:spcPct val="150000"/>
              </a:lnSpc>
            </a:pP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指令</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执行队列由矩阵运算队列、向量运算队列和存储转换队列</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组成，不同的指令进入相应的运算队列，队列中的指令按进入顺序执行；</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5900" indent="-215900">
              <a:lnSpc>
                <a:spcPct val="150000"/>
              </a:lnSpc>
              <a:spcBef>
                <a:spcPts val="600"/>
              </a:spcBef>
              <a:buFont typeface="Arial" panose="020B0604020202020204" pitchFamily="34" charset="0"/>
              <a:buChar char="•"/>
            </a:pP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事件同步</a:t>
            </a: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模块</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15900">
              <a:lnSpc>
                <a:spcPct val="150000"/>
              </a:lnSpc>
            </a:pP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时刻</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控制每</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条指令流水线</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的执行状态，并分析不同流水线</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的依赖</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关系，从而</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解决指令流水线之间的数据依赖</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和同步的</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问题。</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smtClean="0">
                <a:sym typeface="Huawei Sans" panose="020C0503030203020204" pitchFamily="34" charset="0"/>
              </a:rPr>
              <a:t>华</a:t>
            </a:r>
            <a:r>
              <a:rPr lang="zh-CN" altLang="en-US" dirty="0">
                <a:sym typeface="Huawei Sans" panose="020C0503030203020204" pitchFamily="34" charset="0"/>
              </a:rPr>
              <a:t>为</a:t>
            </a:r>
            <a:r>
              <a:rPr lang="en-US" altLang="zh-CN" dirty="0">
                <a:sym typeface="Huawei Sans" panose="020C0503030203020204" pitchFamily="34" charset="0"/>
              </a:rPr>
              <a:t>AI</a:t>
            </a:r>
            <a:r>
              <a:rPr lang="zh-CN" altLang="en-US" dirty="0">
                <a:sym typeface="Huawei Sans" panose="020C0503030203020204" pitchFamily="34" charset="0"/>
              </a:rPr>
              <a:t>全栈解决方案介绍</a:t>
            </a:r>
            <a:endParaRPr lang="zh-CN" altLang="en-US" dirty="0">
              <a:sym typeface="Huawei Sans" panose="020C0503030203020204" pitchFamily="34" charset="0"/>
            </a:endParaRPr>
          </a:p>
          <a:p>
            <a:r>
              <a:rPr lang="zh-CN" altLang="en-US" dirty="0" smtClean="0">
                <a:solidFill>
                  <a:schemeClr val="bg1">
                    <a:lumMod val="50000"/>
                  </a:schemeClr>
                </a:solidFill>
                <a:sym typeface="Huawei Sans" panose="020C0503030203020204" pitchFamily="34" charset="0"/>
              </a:rPr>
              <a:t>昇</a:t>
            </a:r>
            <a:r>
              <a:rPr lang="zh-CN" altLang="en-US" dirty="0">
                <a:solidFill>
                  <a:schemeClr val="bg1">
                    <a:lumMod val="50000"/>
                  </a:schemeClr>
                </a:solidFill>
                <a:sym typeface="Huawei Sans" panose="020C0503030203020204" pitchFamily="34" charset="0"/>
              </a:rPr>
              <a:t>腾</a:t>
            </a:r>
            <a:r>
              <a:rPr lang="en-US" altLang="zh-CN" dirty="0">
                <a:solidFill>
                  <a:schemeClr val="bg1">
                    <a:lumMod val="50000"/>
                  </a:schemeClr>
                </a:solidFill>
                <a:sym typeface="Huawei Sans" panose="020C0503030203020204" pitchFamily="34" charset="0"/>
              </a:rPr>
              <a:t>AI</a:t>
            </a:r>
            <a:r>
              <a:rPr lang="zh-CN" altLang="en-US" dirty="0">
                <a:solidFill>
                  <a:schemeClr val="bg1">
                    <a:lumMod val="50000"/>
                  </a:schemeClr>
                </a:solidFill>
                <a:sym typeface="Huawei Sans" panose="020C0503030203020204" pitchFamily="34" charset="0"/>
              </a:rPr>
              <a:t>处理器硬件架构</a:t>
            </a:r>
            <a:endParaRPr lang="zh-CN" altLang="en-US" dirty="0">
              <a:solidFill>
                <a:schemeClr val="bg1">
                  <a:lumMod val="50000"/>
                </a:schemeClr>
              </a:solidFill>
              <a:sym typeface="Huawei Sans" panose="020C0503030203020204" pitchFamily="34" charset="0"/>
            </a:endParaRPr>
          </a:p>
          <a:p>
            <a:r>
              <a:rPr lang="zh-CN" altLang="en-US" dirty="0" smtClean="0">
                <a:solidFill>
                  <a:schemeClr val="bg1">
                    <a:lumMod val="50000"/>
                  </a:schemeClr>
                </a:solidFill>
                <a:sym typeface="Huawei Sans" panose="020C0503030203020204" pitchFamily="34" charset="0"/>
              </a:rPr>
              <a:t>昇</a:t>
            </a:r>
            <a:r>
              <a:rPr lang="zh-CN" altLang="en-US" dirty="0">
                <a:solidFill>
                  <a:schemeClr val="bg1">
                    <a:lumMod val="50000"/>
                  </a:schemeClr>
                </a:solidFill>
                <a:sym typeface="Huawei Sans" panose="020C0503030203020204" pitchFamily="34" charset="0"/>
              </a:rPr>
              <a:t>腾</a:t>
            </a:r>
            <a:r>
              <a:rPr lang="en-US" altLang="zh-CN" dirty="0">
                <a:solidFill>
                  <a:schemeClr val="bg1">
                    <a:lumMod val="50000"/>
                  </a:schemeClr>
                </a:solidFill>
                <a:sym typeface="Huawei Sans" panose="020C0503030203020204" pitchFamily="34" charset="0"/>
              </a:rPr>
              <a:t>AI</a:t>
            </a:r>
            <a:r>
              <a:rPr lang="zh-CN" altLang="en-US" dirty="0">
                <a:solidFill>
                  <a:schemeClr val="bg1">
                    <a:lumMod val="50000"/>
                  </a:schemeClr>
                </a:solidFill>
                <a:sym typeface="Huawei Sans" panose="020C0503030203020204" pitchFamily="34" charset="0"/>
              </a:rPr>
              <a:t>处理器软件架构</a:t>
            </a:r>
            <a:endParaRPr lang="zh-CN" altLang="en-US" dirty="0">
              <a:solidFill>
                <a:schemeClr val="bg1">
                  <a:lumMod val="50000"/>
                </a:schemeClr>
              </a:solidFill>
              <a:sym typeface="Huawei Sans" panose="020C0503030203020204" pitchFamily="34" charset="0"/>
            </a:endParaRPr>
          </a:p>
          <a:p>
            <a:endParaRPr lang="zh-CN" altLang="en-US" dirty="0">
              <a:sym typeface="Huawei Sans" panose="020C0503030203020204"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smtClean="0">
                <a:solidFill>
                  <a:schemeClr val="bg1">
                    <a:lumMod val="50000"/>
                  </a:schemeClr>
                </a:solidFill>
                <a:sym typeface="Huawei Sans" panose="020C0503030203020204" pitchFamily="34" charset="0"/>
              </a:rPr>
              <a:t>华</a:t>
            </a:r>
            <a:r>
              <a:rPr lang="zh-CN" altLang="en-US" dirty="0">
                <a:solidFill>
                  <a:schemeClr val="bg1">
                    <a:lumMod val="50000"/>
                  </a:schemeClr>
                </a:solidFill>
                <a:sym typeface="Huawei Sans" panose="020C0503030203020204" pitchFamily="34" charset="0"/>
              </a:rPr>
              <a:t>为</a:t>
            </a:r>
            <a:r>
              <a:rPr lang="en-US" altLang="zh-CN" dirty="0">
                <a:solidFill>
                  <a:schemeClr val="bg1">
                    <a:lumMod val="50000"/>
                  </a:schemeClr>
                </a:solidFill>
                <a:sym typeface="Huawei Sans" panose="020C0503030203020204" pitchFamily="34" charset="0"/>
              </a:rPr>
              <a:t>AI</a:t>
            </a:r>
            <a:r>
              <a:rPr lang="zh-CN" altLang="en-US" dirty="0">
                <a:solidFill>
                  <a:schemeClr val="bg1">
                    <a:lumMod val="50000"/>
                  </a:schemeClr>
                </a:solidFill>
                <a:sym typeface="Huawei Sans" panose="020C0503030203020204" pitchFamily="34" charset="0"/>
              </a:rPr>
              <a:t>全栈解决方案介绍</a:t>
            </a:r>
            <a:endParaRPr lang="zh-CN" altLang="en-US" dirty="0">
              <a:solidFill>
                <a:schemeClr val="bg1">
                  <a:lumMod val="50000"/>
                </a:schemeClr>
              </a:solidFill>
              <a:sym typeface="Huawei Sans" panose="020C0503030203020204" pitchFamily="34" charset="0"/>
            </a:endParaRPr>
          </a:p>
          <a:p>
            <a:r>
              <a:rPr lang="zh-CN" altLang="en-US" dirty="0" smtClean="0">
                <a:sym typeface="Huawei Sans" panose="020C0503030203020204" pitchFamily="34" charset="0"/>
              </a:rPr>
              <a:t>昇</a:t>
            </a:r>
            <a:r>
              <a:rPr lang="zh-CN" altLang="en-US" dirty="0">
                <a:sym typeface="Huawei Sans" panose="020C0503030203020204" pitchFamily="34" charset="0"/>
              </a:rPr>
              <a:t>腾</a:t>
            </a:r>
            <a:r>
              <a:rPr lang="en-US" altLang="zh-CN" dirty="0">
                <a:sym typeface="Huawei Sans" panose="020C0503030203020204" pitchFamily="34" charset="0"/>
              </a:rPr>
              <a:t>AI</a:t>
            </a:r>
            <a:r>
              <a:rPr lang="zh-CN" altLang="en-US" dirty="0">
                <a:sym typeface="Huawei Sans" panose="020C0503030203020204" pitchFamily="34" charset="0"/>
              </a:rPr>
              <a:t>处理器硬件架构</a:t>
            </a:r>
            <a:endParaRPr lang="zh-CN" altLang="en-US" dirty="0">
              <a:sym typeface="Huawei Sans" panose="020C0503030203020204" pitchFamily="34" charset="0"/>
            </a:endParaRPr>
          </a:p>
          <a:p>
            <a:pPr lvl="1"/>
            <a:r>
              <a:rPr lang="zh-CN" altLang="en-US" dirty="0">
                <a:solidFill>
                  <a:schemeClr val="bg1">
                    <a:lumMod val="50000"/>
                  </a:schemeClr>
                </a:solidFill>
                <a:sym typeface="Huawei Sans" panose="020C0503030203020204" pitchFamily="34" charset="0"/>
              </a:rPr>
              <a:t>概述</a:t>
            </a:r>
            <a:endParaRPr lang="zh-CN" altLang="en-US" dirty="0">
              <a:solidFill>
                <a:schemeClr val="bg1">
                  <a:lumMod val="50000"/>
                </a:schemeClr>
              </a:solidFill>
              <a:sym typeface="Huawei Sans" panose="020C0503030203020204" pitchFamily="34" charset="0"/>
            </a:endParaRPr>
          </a:p>
          <a:p>
            <a:pPr lvl="1"/>
            <a:r>
              <a:rPr lang="zh-CN" altLang="en-US" dirty="0">
                <a:solidFill>
                  <a:schemeClr val="bg1">
                    <a:lumMod val="50000"/>
                  </a:schemeClr>
                </a:solidFill>
                <a:sym typeface="Huawei Sans" panose="020C0503030203020204" pitchFamily="34" charset="0"/>
              </a:rPr>
              <a:t>达芬奇架构的</a:t>
            </a:r>
            <a:r>
              <a:rPr lang="en-US" altLang="zh-CN" dirty="0">
                <a:solidFill>
                  <a:schemeClr val="bg1">
                    <a:lumMod val="50000"/>
                  </a:schemeClr>
                </a:solidFill>
                <a:sym typeface="Huawei Sans" panose="020C0503030203020204" pitchFamily="34" charset="0"/>
              </a:rPr>
              <a:t>AI Core</a:t>
            </a:r>
            <a:endParaRPr lang="en-US" altLang="zh-CN" dirty="0">
              <a:solidFill>
                <a:schemeClr val="bg1">
                  <a:lumMod val="50000"/>
                </a:schemeClr>
              </a:solidFill>
              <a:sym typeface="Huawei Sans" panose="020C0503030203020204" pitchFamily="34" charset="0"/>
            </a:endParaRPr>
          </a:p>
          <a:p>
            <a:pPr lvl="1"/>
            <a:r>
              <a:rPr lang="zh-CN" altLang="en-US" dirty="0">
                <a:sym typeface="Huawei Sans" panose="020C0503030203020204" pitchFamily="34" charset="0"/>
              </a:rPr>
              <a:t>处理器硬件架构（</a:t>
            </a:r>
            <a:r>
              <a:rPr lang="en-US" altLang="zh-CN" dirty="0">
                <a:sym typeface="Huawei Sans" panose="020C0503030203020204" pitchFamily="34" charset="0"/>
              </a:rPr>
              <a:t>Ascend 310/Ascend 910</a:t>
            </a:r>
            <a:r>
              <a:rPr lang="zh-CN" altLang="en-US" dirty="0">
                <a:sym typeface="Huawei Sans" panose="020C0503030203020204" pitchFamily="34" charset="0"/>
              </a:rPr>
              <a:t>）</a:t>
            </a:r>
            <a:endParaRPr lang="zh-CN" altLang="en-US" dirty="0">
              <a:sym typeface="Huawei Sans" panose="020C0503030203020204" pitchFamily="34" charset="0"/>
            </a:endParaRPr>
          </a:p>
          <a:p>
            <a:r>
              <a:rPr lang="zh-CN" altLang="en-US" dirty="0" smtClean="0">
                <a:solidFill>
                  <a:schemeClr val="bg1">
                    <a:lumMod val="50000"/>
                  </a:schemeClr>
                </a:solidFill>
                <a:sym typeface="Huawei Sans" panose="020C0503030203020204" pitchFamily="34" charset="0"/>
              </a:rPr>
              <a:t>昇</a:t>
            </a:r>
            <a:r>
              <a:rPr lang="zh-CN" altLang="en-US" dirty="0">
                <a:solidFill>
                  <a:schemeClr val="bg1">
                    <a:lumMod val="50000"/>
                  </a:schemeClr>
                </a:solidFill>
                <a:sym typeface="Huawei Sans" panose="020C0503030203020204" pitchFamily="34" charset="0"/>
              </a:rPr>
              <a:t>腾</a:t>
            </a:r>
            <a:r>
              <a:rPr lang="en-US" altLang="zh-CN" dirty="0">
                <a:solidFill>
                  <a:schemeClr val="bg1">
                    <a:lumMod val="50000"/>
                  </a:schemeClr>
                </a:solidFill>
                <a:sym typeface="Huawei Sans" panose="020C0503030203020204" pitchFamily="34" charset="0"/>
              </a:rPr>
              <a:t>AI</a:t>
            </a:r>
            <a:r>
              <a:rPr lang="zh-CN" altLang="en-US" dirty="0">
                <a:solidFill>
                  <a:schemeClr val="bg1">
                    <a:lumMod val="50000"/>
                  </a:schemeClr>
                </a:solidFill>
                <a:sym typeface="Huawei Sans" panose="020C0503030203020204" pitchFamily="34" charset="0"/>
              </a:rPr>
              <a:t>处理器软件架构</a:t>
            </a:r>
            <a:endParaRPr lang="zh-CN" altLang="en-US" dirty="0">
              <a:solidFill>
                <a:schemeClr val="bg1">
                  <a:lumMod val="50000"/>
                </a:schemeClr>
              </a:solidFill>
              <a:sym typeface="Huawei Sans" panose="020C0503030203020204" pitchFamily="34" charset="0"/>
            </a:endParaRPr>
          </a:p>
          <a:p>
            <a:endParaRPr lang="zh-CN" altLang="en-US" dirty="0">
              <a:sym typeface="Huawei Sans" panose="020C0503030203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Huawei Sans" panose="020C0503030203020204" pitchFamily="34" charset="0"/>
              </a:rPr>
              <a:t>Ascend 310</a:t>
            </a:r>
            <a:r>
              <a:rPr lang="zh-CN" altLang="en-US" dirty="0">
                <a:sym typeface="Huawei Sans" panose="020C0503030203020204" pitchFamily="34" charset="0"/>
              </a:rPr>
              <a:t>处理器逻辑架构</a:t>
            </a:r>
            <a:r>
              <a:rPr lang="en-US" altLang="zh-CN" dirty="0">
                <a:sym typeface="Huawei Sans" panose="020C0503030203020204" pitchFamily="34" charset="0"/>
              </a:rPr>
              <a:t>(AI Inference </a:t>
            </a:r>
            <a:r>
              <a:rPr lang="en-US" altLang="zh-CN" dirty="0" err="1">
                <a:sym typeface="Huawei Sans" panose="020C0503030203020204" pitchFamily="34" charset="0"/>
              </a:rPr>
              <a:t>SoC</a:t>
            </a:r>
            <a:r>
              <a:rPr lang="en-US" altLang="zh-CN" dirty="0" smtClean="0">
                <a:sym typeface="Huawei Sans" panose="020C0503030203020204" pitchFamily="34" charset="0"/>
              </a:rPr>
              <a:t>)</a:t>
            </a:r>
            <a:endParaRPr lang="zh-CN" altLang="en-US" dirty="0">
              <a:sym typeface="Huawei Sans" panose="020C0503030203020204" pitchFamily="34" charset="0"/>
            </a:endParaRPr>
          </a:p>
        </p:txBody>
      </p:sp>
      <p:sp>
        <p:nvSpPr>
          <p:cNvPr id="3" name="矩形 2"/>
          <p:cNvSpPr/>
          <p:nvPr/>
        </p:nvSpPr>
        <p:spPr>
          <a:xfrm>
            <a:off x="727073" y="1027691"/>
            <a:ext cx="5503334" cy="1361911"/>
          </a:xfrm>
          <a:prstGeom prst="rect">
            <a:avLst/>
          </a:prstGeom>
        </p:spPr>
        <p:txBody>
          <a:bodyPr wrap="square">
            <a:spAutoFit/>
          </a:bodyPr>
          <a:lstStyle/>
          <a:p>
            <a:pPr>
              <a:lnSpc>
                <a:spcPct val="150000"/>
              </a:lnSpc>
            </a:pPr>
            <a:r>
              <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Ascend 310</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处理器的主要架构组成：</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a:lnSpc>
                <a:spcPct val="150000"/>
              </a:lnSpc>
              <a:buFont typeface="Arial" panose="020B0604020202020204" pitchFamily="34" charset="0"/>
              <a:buChar char="•"/>
            </a:pPr>
            <a:r>
              <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计算引擎（包括</a:t>
            </a:r>
            <a:r>
              <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和</a:t>
            </a:r>
            <a:r>
              <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CPU</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a:lnSpc>
                <a:spcPct val="150000"/>
              </a:lnSpc>
              <a:buFont typeface="Arial" panose="020B0604020202020204" pitchFamily="34" charset="0"/>
              <a:buChar char="•"/>
            </a:pP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芯片</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系统控制</a:t>
            </a:r>
            <a:r>
              <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CPU</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Control CPU</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a:lnSpc>
                <a:spcPct val="150000"/>
              </a:lnSpc>
              <a:buFont typeface="Arial" panose="020B0604020202020204" pitchFamily="34" charset="0"/>
              <a:buChar char="•"/>
            </a:pP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多</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层级的片上系统缓存（</a:t>
            </a:r>
            <a:r>
              <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Cache</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）或缓冲区（</a:t>
            </a:r>
            <a:r>
              <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Buffer</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a:lnSpc>
                <a:spcPct val="150000"/>
              </a:lnSpc>
              <a:buFont typeface="Arial" panose="020B0604020202020204" pitchFamily="34" charset="0"/>
              <a:buChar char="•"/>
            </a:pP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数字</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视觉预处理模块（</a:t>
            </a:r>
            <a:r>
              <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Digital Vision Pre-Processing</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DVPP</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等</a:t>
            </a:r>
            <a:endPar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aphicFrame>
        <p:nvGraphicFramePr>
          <p:cNvPr id="4" name="对象 3"/>
          <p:cNvGraphicFramePr>
            <a:graphicFrameLocks noChangeAspect="1"/>
          </p:cNvGraphicFramePr>
          <p:nvPr/>
        </p:nvGraphicFramePr>
        <p:xfrm>
          <a:off x="2044929" y="2305789"/>
          <a:ext cx="9152753" cy="3963304"/>
        </p:xfrm>
        <a:graphic>
          <a:graphicData uri="http://schemas.openxmlformats.org/presentationml/2006/ole">
            <mc:AlternateContent xmlns:mc="http://schemas.openxmlformats.org/markup-compatibility/2006">
              <mc:Choice xmlns:v="urn:schemas-microsoft-com:vml" Requires="v">
                <p:oleObj spid="_x0000_s6147" name="" r:id="rId1" imgW="9492615" imgH="3958590" progId="Visio.Drawing.15">
                  <p:embed/>
                </p:oleObj>
              </mc:Choice>
              <mc:Fallback>
                <p:oleObj name="" r:id="rId1" imgW="9492615" imgH="3958590" progId="Visio.Drawing.15">
                  <p:embed/>
                  <p:pic>
                    <p:nvPicPr>
                      <p:cNvPr id="0" name="图片 61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4929" y="2305789"/>
                        <a:ext cx="9152753" cy="3963304"/>
                      </a:xfrm>
                      <a:prstGeom prst="rect">
                        <a:avLst/>
                      </a:prstGeom>
                      <a:noFill/>
                    </p:spPr>
                  </p:pic>
                </p:oleObj>
              </mc:Fallback>
            </mc:AlternateContent>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Huawei Sans" panose="020C0503030203020204" pitchFamily="34" charset="0"/>
              </a:rPr>
              <a:t>Ascend 310</a:t>
            </a:r>
            <a:r>
              <a:rPr lang="zh-CN" altLang="en-US" dirty="0">
                <a:sym typeface="Huawei Sans" panose="020C0503030203020204" pitchFamily="34" charset="0"/>
              </a:rPr>
              <a:t>处理器逻辑架构</a:t>
            </a:r>
            <a:r>
              <a:rPr lang="en-US" altLang="zh-CN" dirty="0">
                <a:sym typeface="Huawei Sans" panose="020C0503030203020204" pitchFamily="34" charset="0"/>
              </a:rPr>
              <a:t>(AI Inference </a:t>
            </a:r>
            <a:r>
              <a:rPr lang="en-US" altLang="zh-CN" dirty="0" err="1">
                <a:sym typeface="Huawei Sans" panose="020C0503030203020204" pitchFamily="34" charset="0"/>
              </a:rPr>
              <a:t>SoC</a:t>
            </a:r>
            <a:r>
              <a:rPr lang="en-US" altLang="zh-CN" dirty="0" smtClean="0">
                <a:sym typeface="Huawei Sans" panose="020C0503030203020204" pitchFamily="34" charset="0"/>
              </a:rPr>
              <a:t>)</a:t>
            </a:r>
            <a:endParaRPr lang="zh-CN" altLang="en-US" dirty="0">
              <a:sym typeface="Huawei Sans" panose="020C0503030203020204" pitchFamily="34" charset="0"/>
            </a:endParaRPr>
          </a:p>
        </p:txBody>
      </p:sp>
      <p:graphicFrame>
        <p:nvGraphicFramePr>
          <p:cNvPr id="3" name="对象 2"/>
          <p:cNvGraphicFramePr>
            <a:graphicFrameLocks noChangeAspect="1"/>
          </p:cNvGraphicFramePr>
          <p:nvPr/>
        </p:nvGraphicFramePr>
        <p:xfrm>
          <a:off x="2295486" y="2094359"/>
          <a:ext cx="6737203" cy="2917328"/>
        </p:xfrm>
        <a:graphic>
          <a:graphicData uri="http://schemas.openxmlformats.org/presentationml/2006/ole">
            <mc:AlternateContent xmlns:mc="http://schemas.openxmlformats.org/markup-compatibility/2006">
              <mc:Choice xmlns:v="urn:schemas-microsoft-com:vml" Requires="v">
                <p:oleObj spid="_x0000_s7171" name="" r:id="rId1" imgW="9492615" imgH="3958590" progId="Visio.Drawing.15">
                  <p:embed/>
                </p:oleObj>
              </mc:Choice>
              <mc:Fallback>
                <p:oleObj name="" r:id="rId1" imgW="9492615" imgH="3958590" progId="Visio.Drawing.15">
                  <p:embed/>
                  <p:pic>
                    <p:nvPicPr>
                      <p:cNvPr id="0" name="图片 717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5486" y="2094359"/>
                        <a:ext cx="6737203" cy="2917328"/>
                      </a:xfrm>
                      <a:prstGeom prst="rect">
                        <a:avLst/>
                      </a:prstGeom>
                      <a:noFill/>
                    </p:spPr>
                  </p:pic>
                </p:oleObj>
              </mc:Fallback>
            </mc:AlternateContent>
          </a:graphicData>
        </a:graphic>
      </p:graphicFrame>
      <p:sp>
        <p:nvSpPr>
          <p:cNvPr id="4" name="圆角矩形 3"/>
          <p:cNvSpPr/>
          <p:nvPr/>
        </p:nvSpPr>
        <p:spPr>
          <a:xfrm>
            <a:off x="2859242" y="2738616"/>
            <a:ext cx="804333" cy="761420"/>
          </a:xfrm>
          <a:prstGeom prst="roundRect">
            <a:avLst/>
          </a:prstGeom>
          <a:solidFill>
            <a:srgbClr val="EA002F">
              <a:alpha val="20000"/>
            </a:srgbClr>
          </a:solidFill>
          <a:ln w="25400" cap="flat" cmpd="sng" algn="ctr">
            <a:solidFill>
              <a:srgbClr val="F47089"/>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 name="圆角矩形 4"/>
          <p:cNvSpPr/>
          <p:nvPr/>
        </p:nvSpPr>
        <p:spPr>
          <a:xfrm>
            <a:off x="3723727" y="2738616"/>
            <a:ext cx="2253739" cy="761420"/>
          </a:xfrm>
          <a:prstGeom prst="roundRect">
            <a:avLst/>
          </a:prstGeom>
          <a:solidFill>
            <a:srgbClr val="FFFF00">
              <a:lumMod val="50000"/>
              <a:alpha val="20000"/>
            </a:srgbClr>
          </a:solidFill>
          <a:ln w="25400" cap="flat" cmpd="sng" algn="ctr">
            <a:solidFill>
              <a:srgbClr val="C6C58D"/>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圆角矩形 5"/>
          <p:cNvSpPr/>
          <p:nvPr/>
        </p:nvSpPr>
        <p:spPr>
          <a:xfrm>
            <a:off x="2447016" y="3966460"/>
            <a:ext cx="804333" cy="578803"/>
          </a:xfrm>
          <a:prstGeom prst="roundRect">
            <a:avLst/>
          </a:prstGeom>
          <a:solidFill>
            <a:srgbClr val="0070C0">
              <a:alpha val="20000"/>
            </a:srgbClr>
          </a:solidFill>
          <a:ln w="25400" cap="flat" cmpd="sng" algn="ctr">
            <a:solidFill>
              <a:srgbClr val="81B7DF"/>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圆角矩形 6"/>
          <p:cNvSpPr/>
          <p:nvPr/>
        </p:nvSpPr>
        <p:spPr>
          <a:xfrm>
            <a:off x="3815992" y="3912870"/>
            <a:ext cx="1924408" cy="578803"/>
          </a:xfrm>
          <a:prstGeom prst="roundRect">
            <a:avLst/>
          </a:prstGeom>
          <a:solidFill>
            <a:srgbClr val="7030A0">
              <a:alpha val="20000"/>
            </a:srgbClr>
          </a:solidFill>
          <a:ln w="25400" cap="flat" cmpd="sng" algn="ctr">
            <a:solidFill>
              <a:srgbClr val="C0A6D6"/>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任意多边形 7"/>
          <p:cNvSpPr/>
          <p:nvPr/>
        </p:nvSpPr>
        <p:spPr>
          <a:xfrm>
            <a:off x="5866964" y="2205317"/>
            <a:ext cx="2052918" cy="2384612"/>
          </a:xfrm>
          <a:custGeom>
            <a:avLst/>
            <a:gdLst>
              <a:gd name="connsiteX0" fmla="*/ 107577 w 2052918"/>
              <a:gd name="connsiteY0" fmla="*/ 134470 h 2384612"/>
              <a:gd name="connsiteX1" fmla="*/ 0 w 2052918"/>
              <a:gd name="connsiteY1" fmla="*/ 358588 h 2384612"/>
              <a:gd name="connsiteX2" fmla="*/ 502024 w 2052918"/>
              <a:gd name="connsiteY2" fmla="*/ 1156447 h 2384612"/>
              <a:gd name="connsiteX3" fmla="*/ 1075765 w 2052918"/>
              <a:gd name="connsiteY3" fmla="*/ 2115670 h 2384612"/>
              <a:gd name="connsiteX4" fmla="*/ 1290918 w 2052918"/>
              <a:gd name="connsiteY4" fmla="*/ 2384612 h 2384612"/>
              <a:gd name="connsiteX5" fmla="*/ 1981200 w 2052918"/>
              <a:gd name="connsiteY5" fmla="*/ 2339788 h 2384612"/>
              <a:gd name="connsiteX6" fmla="*/ 2052918 w 2052918"/>
              <a:gd name="connsiteY6" fmla="*/ 1586753 h 2384612"/>
              <a:gd name="connsiteX7" fmla="*/ 1622612 w 2052918"/>
              <a:gd name="connsiteY7" fmla="*/ 564776 h 2384612"/>
              <a:gd name="connsiteX8" fmla="*/ 1335741 w 2052918"/>
              <a:gd name="connsiteY8" fmla="*/ 134470 h 2384612"/>
              <a:gd name="connsiteX9" fmla="*/ 448235 w 2052918"/>
              <a:gd name="connsiteY9" fmla="*/ 0 h 2384612"/>
              <a:gd name="connsiteX10" fmla="*/ 107577 w 2052918"/>
              <a:gd name="connsiteY10" fmla="*/ 134470 h 238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918" h="2384612">
                <a:moveTo>
                  <a:pt x="107577" y="134470"/>
                </a:moveTo>
                <a:lnTo>
                  <a:pt x="0" y="358588"/>
                </a:lnTo>
                <a:lnTo>
                  <a:pt x="502024" y="1156447"/>
                </a:lnTo>
                <a:lnTo>
                  <a:pt x="1075765" y="2115670"/>
                </a:lnTo>
                <a:lnTo>
                  <a:pt x="1290918" y="2384612"/>
                </a:lnTo>
                <a:lnTo>
                  <a:pt x="1981200" y="2339788"/>
                </a:lnTo>
                <a:lnTo>
                  <a:pt x="2052918" y="1586753"/>
                </a:lnTo>
                <a:lnTo>
                  <a:pt x="1622612" y="564776"/>
                </a:lnTo>
                <a:lnTo>
                  <a:pt x="1335741" y="134470"/>
                </a:lnTo>
                <a:lnTo>
                  <a:pt x="448235" y="0"/>
                </a:lnTo>
                <a:lnTo>
                  <a:pt x="107577" y="134470"/>
                </a:lnTo>
                <a:close/>
              </a:path>
            </a:pathLst>
          </a:custGeom>
          <a:solidFill>
            <a:srgbClr val="00B050">
              <a:alpha val="20000"/>
            </a:srgbClr>
          </a:solidFill>
          <a:ln w="25400" cap="flat" cmpd="sng" algn="ctr">
            <a:solidFill>
              <a:srgbClr val="9CE0BB"/>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线形标注 2(带强调线) 8"/>
          <p:cNvSpPr/>
          <p:nvPr/>
        </p:nvSpPr>
        <p:spPr>
          <a:xfrm>
            <a:off x="327998" y="1250987"/>
            <a:ext cx="2028209" cy="843371"/>
          </a:xfrm>
          <a:prstGeom prst="accentCallout2">
            <a:avLst>
              <a:gd name="adj1" fmla="val 36309"/>
              <a:gd name="adj2" fmla="val 100490"/>
              <a:gd name="adj3" fmla="val 46791"/>
              <a:gd name="adj4" fmla="val 113136"/>
              <a:gd name="adj5" fmla="val 172749"/>
              <a:gd name="adj6" fmla="val 140631"/>
            </a:avLst>
          </a:prstGeom>
          <a:solidFill>
            <a:srgbClr val="FFFFFF"/>
          </a:solidFill>
          <a:ln w="22225" cap="flat" cmpd="sng" algn="ctr">
            <a:solidFill>
              <a:srgbClr val="F47089"/>
            </a:solidFill>
            <a:prstDash val="sysDash"/>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defRPr/>
            </a:pPr>
            <a:r>
              <a:rPr kumimoji="0" lang="en-US" altLang="zh-CN" sz="1000" b="1"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 Core</a:t>
            </a:r>
            <a:endParaRPr kumimoji="0" lang="en-US" altLang="zh-CN" sz="1000" b="1"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defTabSz="914400" eaLnBrk="1" fontAlgn="auto" latinLnBrk="0" hangingPunct="1">
              <a:lnSpc>
                <a:spcPct val="150000"/>
              </a:lnSpc>
              <a:spcBef>
                <a:spcPts val="0"/>
              </a:spcBef>
              <a:spcAft>
                <a:spcPts val="0"/>
              </a:spcAft>
              <a:buClrTx/>
              <a:buSzTx/>
              <a:buFontTx/>
              <a:buNone/>
              <a:defRPr/>
            </a:pP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昇腾</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芯片的计算核心，</a:t>
            </a:r>
            <a:r>
              <a:rPr kumimoji="0" lang="zh-CN"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负责执行矩阵、向量</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、标量</a:t>
            </a:r>
            <a:r>
              <a:rPr kumimoji="0" lang="zh-CN"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计算密集的算子任务</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，采用达芬奇架构。</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Ascend 310</a:t>
            </a:r>
            <a:r>
              <a:rPr kumimoji="0" lang="zh-CN"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集成</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了</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2</a:t>
            </a:r>
            <a:r>
              <a:rPr kumimoji="0" lang="zh-CN"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个</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 Core</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endPar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线形标注 2(带强调线) 9"/>
          <p:cNvSpPr/>
          <p:nvPr/>
        </p:nvSpPr>
        <p:spPr>
          <a:xfrm>
            <a:off x="4916173" y="5070593"/>
            <a:ext cx="4854933" cy="856073"/>
          </a:xfrm>
          <a:prstGeom prst="accentCallout2">
            <a:avLst>
              <a:gd name="adj1" fmla="val 47151"/>
              <a:gd name="adj2" fmla="val -728"/>
              <a:gd name="adj3" fmla="val 26174"/>
              <a:gd name="adj4" fmla="val -5989"/>
              <a:gd name="adj5" fmla="val -72021"/>
              <a:gd name="adj6" fmla="val -9672"/>
            </a:avLst>
          </a:prstGeom>
          <a:solidFill>
            <a:srgbClr val="FFFFFF"/>
          </a:solidFill>
          <a:ln w="22225" cap="flat" cmpd="sng" algn="ctr">
            <a:solidFill>
              <a:srgbClr val="C0A6D6"/>
            </a:solidFill>
            <a:prstDash val="sysDash"/>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defRPr/>
            </a:pPr>
            <a:r>
              <a:rPr kumimoji="0" lang="en-US" altLang="zh-CN" sz="10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Cache &amp; Buffer</a:t>
            </a:r>
            <a:endParaRPr kumimoji="0" lang="en-US" altLang="zh-CN" sz="10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defTabSz="914400" eaLnBrk="1" fontAlgn="auto" latinLnBrk="0" hangingPunct="1">
              <a:lnSpc>
                <a:spcPct val="150000"/>
              </a:lnSpc>
              <a:spcBef>
                <a:spcPts val="0"/>
              </a:spcBef>
              <a:spcAft>
                <a:spcPts val="0"/>
              </a:spcAft>
              <a:buClrTx/>
              <a:buSzTx/>
              <a:buFontTx/>
              <a:buNone/>
              <a:defRPr/>
            </a:pP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SOC</a:t>
            </a:r>
            <a:r>
              <a:rPr kumimoji="0" lang="zh-CN"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片内有层次化的</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memory</a:t>
            </a:r>
            <a:r>
              <a:rPr kumimoji="0" lang="zh-CN"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结构，</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 core</a:t>
            </a:r>
            <a:r>
              <a:rPr kumimoji="0" lang="zh-CN"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内部有两级</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memory buffer</a:t>
            </a:r>
            <a:r>
              <a:rPr kumimoji="0" lang="zh-CN"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SOC</a:t>
            </a:r>
            <a:r>
              <a:rPr kumimoji="0" lang="zh-CN"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片上还有</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8MB L2 buffer</a:t>
            </a:r>
            <a:r>
              <a:rPr kumimoji="0" lang="zh-CN"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，专用于</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 Core</a:t>
            </a:r>
            <a:r>
              <a:rPr kumimoji="0" lang="zh-CN"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 CPU</a:t>
            </a:r>
            <a:r>
              <a:rPr kumimoji="0" lang="zh-CN"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，提供高带宽、低延迟的</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memory</a:t>
            </a:r>
            <a:r>
              <a:rPr kumimoji="0" lang="zh-CN"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访问。芯片还集成了</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LPDDR4x</a:t>
            </a:r>
            <a:r>
              <a:rPr kumimoji="0" lang="zh-CN"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控制器，为芯片提供更大容量的</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DDR</a:t>
            </a:r>
            <a:r>
              <a:rPr kumimoji="0" lang="zh-CN"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内存</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endPar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线形标注 2(带强调线) 10"/>
          <p:cNvSpPr/>
          <p:nvPr/>
        </p:nvSpPr>
        <p:spPr>
          <a:xfrm>
            <a:off x="143691" y="5028804"/>
            <a:ext cx="2523556" cy="826254"/>
          </a:xfrm>
          <a:prstGeom prst="accentCallout2">
            <a:avLst>
              <a:gd name="adj1" fmla="val 36309"/>
              <a:gd name="adj2" fmla="val 100490"/>
              <a:gd name="adj3" fmla="val 32382"/>
              <a:gd name="adj4" fmla="val 108247"/>
              <a:gd name="adj5" fmla="val -56463"/>
              <a:gd name="adj6" fmla="val 118319"/>
            </a:avLst>
          </a:prstGeom>
          <a:solidFill>
            <a:srgbClr val="FFFFFF"/>
          </a:solidFill>
          <a:ln w="22225" cap="flat" cmpd="sng" algn="ctr">
            <a:solidFill>
              <a:srgbClr val="81B7DF"/>
            </a:solidFill>
            <a:prstDash val="sysDash"/>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defRPr/>
            </a:pPr>
            <a:r>
              <a:rPr kumimoji="0" lang="en-US" altLang="zh-CN" sz="10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DVPP</a:t>
            </a:r>
            <a:endParaRPr kumimoji="0" lang="en-US" altLang="zh-CN" sz="10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defTabSz="914400" eaLnBrk="1" fontAlgn="auto" latinLnBrk="0" hangingPunct="1">
              <a:lnSpc>
                <a:spcPct val="150000"/>
              </a:lnSpc>
              <a:spcBef>
                <a:spcPts val="0"/>
              </a:spcBef>
              <a:spcAft>
                <a:spcPts val="0"/>
              </a:spcAft>
              <a:buClrTx/>
              <a:buSzTx/>
              <a:buFontTx/>
              <a:buNone/>
              <a:defRPr/>
            </a:pP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数字视觉预处理子系统，完成图像视频的编解码。用于将从网络或终端设备获得的视觉数据，进行预处理以实现格式和精度转换等要求，之后提供给</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计算引擎。</a:t>
            </a:r>
            <a:endPar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线形标注 2(带强调线) 11"/>
          <p:cNvSpPr/>
          <p:nvPr/>
        </p:nvSpPr>
        <p:spPr>
          <a:xfrm>
            <a:off x="9331732" y="2686890"/>
            <a:ext cx="1994017" cy="800273"/>
          </a:xfrm>
          <a:prstGeom prst="accentCallout2">
            <a:avLst>
              <a:gd name="adj1" fmla="val 47151"/>
              <a:gd name="adj2" fmla="val -728"/>
              <a:gd name="adj3" fmla="val 41185"/>
              <a:gd name="adj4" fmla="val -15430"/>
              <a:gd name="adj5" fmla="val 88716"/>
              <a:gd name="adj6" fmla="val -78907"/>
            </a:avLst>
          </a:prstGeom>
          <a:solidFill>
            <a:srgbClr val="FFFFFF"/>
          </a:solidFill>
          <a:ln w="22225" cap="flat" cmpd="sng" algn="ctr">
            <a:solidFill>
              <a:srgbClr val="9CE0BB"/>
            </a:solidFill>
            <a:prstDash val="sysDash"/>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defRPr/>
            </a:pPr>
            <a:r>
              <a:rPr kumimoji="0" lang="zh-CN" altLang="en-US" sz="10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对外接口</a:t>
            </a:r>
            <a:endParaRPr kumimoji="0" lang="en-US" altLang="zh-CN" sz="10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defTabSz="914400" eaLnBrk="1" fontAlgn="auto" latinLnBrk="0" hangingPunct="1">
              <a:lnSpc>
                <a:spcPct val="150000"/>
              </a:lnSpc>
              <a:spcBef>
                <a:spcPts val="0"/>
              </a:spcBef>
              <a:spcAft>
                <a:spcPts val="0"/>
              </a:spcAft>
              <a:buClrTx/>
              <a:buSzTx/>
              <a:buFontTx/>
              <a:buNone/>
              <a:defRPr/>
            </a:pPr>
            <a:r>
              <a:rPr kumimoji="0" lang="zh-CN"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支持</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PCIE3.0</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RGMII</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USB3.0</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等高速</a:t>
            </a:r>
            <a:r>
              <a:rPr kumimoji="0" lang="zh-CN"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接口</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、以及</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GPIO</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UART</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I2C</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SPI</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等低速接口。</a:t>
            </a:r>
            <a:endPar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线形标注 2(带强调线) 12"/>
          <p:cNvSpPr/>
          <p:nvPr/>
        </p:nvSpPr>
        <p:spPr>
          <a:xfrm>
            <a:off x="4916173" y="1163682"/>
            <a:ext cx="6872466" cy="850276"/>
          </a:xfrm>
          <a:prstGeom prst="accentCallout2">
            <a:avLst>
              <a:gd name="adj1" fmla="val 47151"/>
              <a:gd name="adj2" fmla="val -728"/>
              <a:gd name="adj3" fmla="val 53695"/>
              <a:gd name="adj4" fmla="val -3397"/>
              <a:gd name="adj5" fmla="val 185600"/>
              <a:gd name="adj6" fmla="val -7381"/>
            </a:avLst>
          </a:prstGeom>
          <a:solidFill>
            <a:srgbClr val="FFFFFF"/>
          </a:solidFill>
          <a:ln w="22225" cap="flat" cmpd="sng" algn="ctr">
            <a:solidFill>
              <a:srgbClr val="C6C58D"/>
            </a:solidFill>
            <a:prstDash val="sysDash"/>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defRPr/>
            </a:pPr>
            <a:r>
              <a:rPr kumimoji="0" lang="en-US" altLang="zh-CN" sz="10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ARM CPU</a:t>
            </a:r>
            <a:r>
              <a:rPr kumimoji="0" lang="zh-CN" altLang="en-US" sz="10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核心</a:t>
            </a:r>
            <a:endParaRPr kumimoji="0" lang="en-US" altLang="zh-CN" sz="10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defTabSz="914400" eaLnBrk="1" fontAlgn="auto" latinLnBrk="0" hangingPunct="1">
              <a:lnSpc>
                <a:spcPct val="150000"/>
              </a:lnSpc>
              <a:spcBef>
                <a:spcPts val="0"/>
              </a:spcBef>
              <a:spcAft>
                <a:spcPts val="0"/>
              </a:spcAft>
              <a:buClrTx/>
              <a:buSzTx/>
              <a:buFontTx/>
              <a:buNone/>
              <a:defRPr/>
            </a:pP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集成了</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8</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个</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ARM A55</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。其中一部分部署为</a:t>
            </a:r>
            <a:r>
              <a:rPr kumimoji="0" lang="en-US" altLang="zh-CN" sz="10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 CPU</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，负责执行不适合跑在</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 Core</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上的算子（承担非矩阵类复杂计算）；一部分部署为专用于控制芯片整体运行的</a:t>
            </a:r>
            <a:r>
              <a:rPr kumimoji="0" lang="zh-CN" altLang="en-US" sz="10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控制</a:t>
            </a:r>
            <a:r>
              <a:rPr kumimoji="0" lang="en-US" altLang="zh-CN" sz="10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CPU</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。两类任务占用的</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CPU</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核数可由软件根据系统实际运行情况动态分配。此外，还部署了一个专用</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CPU</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作为任务调度器（</a:t>
            </a:r>
            <a:r>
              <a:rPr kumimoji="0" lang="en-US" altLang="zh-CN" sz="10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Task Scheduler</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TS</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），以实现计算任务在</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 Core</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上的高效分配和调度；该</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CPU</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专门服务于</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 Core</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和</a:t>
            </a:r>
            <a:r>
              <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 CPU</a:t>
            </a:r>
            <a:r>
              <a:rPr kumimoji="0" lang="zh-CN" altLang="en-US"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，不承担任何其他的事务和工作。</a:t>
            </a:r>
            <a:endPar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0-#ppt_h/2"/>
                                          </p:val>
                                        </p:tav>
                                        <p:tav tm="100000">
                                          <p:val>
                                            <p:strVal val="#ppt_y"/>
                                          </p:val>
                                        </p:tav>
                                      </p:tavLst>
                                    </p:anim>
                                  </p:childTnLst>
                                </p:cTn>
                              </p:par>
                              <p:par>
                                <p:cTn id="19" presetID="2" presetClass="entr" presetSubtype="1"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ppt_x"/>
                                          </p:val>
                                        </p:tav>
                                        <p:tav tm="100000">
                                          <p:val>
                                            <p:strVal val="#ppt_x"/>
                                          </p:val>
                                        </p:tav>
                                      </p:tavLst>
                                    </p:anim>
                                    <p:anim calcmode="lin" valueType="num">
                                      <p:cBhvr additive="base">
                                        <p:cTn id="4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1+#ppt_w/2"/>
                                          </p:val>
                                        </p:tav>
                                        <p:tav tm="100000">
                                          <p:val>
                                            <p:strVal val="#ppt_x"/>
                                          </p:val>
                                        </p:tav>
                                      </p:tavLst>
                                    </p:anim>
                                    <p:anim calcmode="lin" valueType="num">
                                      <p:cBhvr additive="base">
                                        <p:cTn id="48" dur="500" fill="hold"/>
                                        <p:tgtEl>
                                          <p:spTgt spid="12"/>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additive="base">
                                        <p:cTn id="51" dur="500" fill="hold"/>
                                        <p:tgtEl>
                                          <p:spTgt spid="8"/>
                                        </p:tgtEl>
                                        <p:attrNameLst>
                                          <p:attrName>ppt_x</p:attrName>
                                        </p:attrNameLst>
                                      </p:cBhvr>
                                      <p:tavLst>
                                        <p:tav tm="0">
                                          <p:val>
                                            <p:strVal val="1+#ppt_w/2"/>
                                          </p:val>
                                        </p:tav>
                                        <p:tav tm="100000">
                                          <p:val>
                                            <p:strVal val="#ppt_x"/>
                                          </p:val>
                                        </p:tav>
                                      </p:tavLst>
                                    </p:anim>
                                    <p:anim calcmode="lin" valueType="num">
                                      <p:cBhvr additive="base">
                                        <p:cTn id="5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Huawei Sans" panose="020C0503030203020204" pitchFamily="34" charset="0"/>
              </a:rPr>
              <a:t>数据流图参考 </a:t>
            </a:r>
            <a:r>
              <a:rPr lang="en-US" altLang="zh-CN" dirty="0">
                <a:sym typeface="Huawei Sans" panose="020C0503030203020204" pitchFamily="34" charset="0"/>
              </a:rPr>
              <a:t>—— </a:t>
            </a:r>
            <a:r>
              <a:rPr lang="zh-CN" altLang="en-US" dirty="0">
                <a:sym typeface="Huawei Sans" panose="020C0503030203020204" pitchFamily="34" charset="0"/>
              </a:rPr>
              <a:t>以人脸识别推理应用为</a:t>
            </a:r>
            <a:r>
              <a:rPr lang="zh-CN" altLang="en-US" dirty="0" smtClean="0">
                <a:sym typeface="Huawei Sans" panose="020C0503030203020204" pitchFamily="34" charset="0"/>
              </a:rPr>
              <a:t>例</a:t>
            </a:r>
            <a:endParaRPr lang="zh-CN" altLang="en-US" dirty="0">
              <a:sym typeface="Huawei Sans" panose="020C0503030203020204" pitchFamily="34" charset="0"/>
            </a:endParaRPr>
          </a:p>
        </p:txBody>
      </p:sp>
      <p:sp>
        <p:nvSpPr>
          <p:cNvPr id="3" name="矩形 2"/>
          <p:cNvSpPr/>
          <p:nvPr/>
        </p:nvSpPr>
        <p:spPr>
          <a:xfrm>
            <a:off x="7362848" y="1242746"/>
            <a:ext cx="4320962" cy="1164293"/>
          </a:xfrm>
          <a:prstGeom prst="rect">
            <a:avLst/>
          </a:prstGeom>
        </p:spPr>
        <p:txBody>
          <a:bodyPr wrap="square">
            <a:spAutoFit/>
          </a:bodyPr>
          <a:lstStyle/>
          <a:p>
            <a:pPr>
              <a:lnSpc>
                <a:spcPct val="125000"/>
              </a:lnSpc>
            </a:pPr>
            <a:r>
              <a:rPr lang="en-US" altLang="zh-CN" sz="1400" b="1" dirty="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1</a:t>
            </a:r>
            <a:r>
              <a:rPr lang="zh-CN" altLang="en-US" sz="1400" b="1" dirty="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400" b="1" dirty="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Camera</a:t>
            </a:r>
            <a:r>
              <a:rPr lang="zh-CN" altLang="en-US" sz="1400" b="1" dirty="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数据采集和处理</a:t>
            </a:r>
            <a:endParaRPr lang="en-US" altLang="zh-CN" sz="1400" b="1" dirty="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endParaRPr>
          </a:p>
          <a:p>
            <a:pPr marL="342900" indent="-342900">
              <a:lnSpc>
                <a:spcPct val="150000"/>
              </a:lnSpc>
              <a:buFont typeface="+mj-ea"/>
              <a:buAutoNum type="circleNumDbPlain"/>
            </a:pP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从摄像头传入压缩视频流</a:t>
            </a:r>
            <a:r>
              <a:rPr lang="en-US" altLang="zh-CN"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，通过</a:t>
            </a:r>
            <a:r>
              <a:rPr lang="en-US" altLang="zh-CN"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PCIE</a:t>
            </a: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存储</a:t>
            </a:r>
            <a:r>
              <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至</a:t>
            </a:r>
            <a:r>
              <a:rPr lang="en-US" altLang="zh-CN"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DDR</a:t>
            </a: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内存中。</a:t>
            </a:r>
            <a:endParaRPr lang="en-US" altLang="zh-CN"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342900" indent="-342900">
              <a:lnSpc>
                <a:spcPct val="150000"/>
              </a:lnSpc>
              <a:buFont typeface="+mj-ea"/>
              <a:buAutoNum type="circleNumDbPlain"/>
            </a:pPr>
            <a:r>
              <a:rPr lang="en-US" altLang="zh-CN"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DVPP</a:t>
            </a: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将压缩视频流读入缓存。</a:t>
            </a:r>
            <a:endParaRPr lang="en-US" altLang="zh-CN"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342900" indent="-342900">
              <a:lnSpc>
                <a:spcPct val="150000"/>
              </a:lnSpc>
              <a:buFont typeface="+mj-ea"/>
              <a:buAutoNum type="circleNumDbPlain"/>
            </a:pPr>
            <a:r>
              <a:rPr lang="en-US" altLang="zh-CN"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DVPP</a:t>
            </a: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经过</a:t>
            </a:r>
            <a:r>
              <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预处理，将解压缩的帧写入</a:t>
            </a:r>
            <a:r>
              <a:rPr lang="en-US" altLang="zh-CN"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DDR</a:t>
            </a: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内存。</a:t>
            </a:r>
            <a:endParaRPr lang="en-US" altLang="zh-CN"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nvGrpSpPr>
          <p:cNvPr id="4" name="组合 3"/>
          <p:cNvGrpSpPr/>
          <p:nvPr/>
        </p:nvGrpSpPr>
        <p:grpSpPr>
          <a:xfrm>
            <a:off x="360085" y="1687109"/>
            <a:ext cx="6761162" cy="3937549"/>
            <a:chOff x="815603" y="894878"/>
            <a:chExt cx="7716837" cy="4419600"/>
          </a:xfrm>
        </p:grpSpPr>
        <p:grpSp>
          <p:nvGrpSpPr>
            <p:cNvPr id="5" name="Group 205"/>
            <p:cNvGrpSpPr/>
            <p:nvPr/>
          </p:nvGrpSpPr>
          <p:grpSpPr bwMode="auto">
            <a:xfrm>
              <a:off x="815603" y="894878"/>
              <a:ext cx="7716837" cy="4419600"/>
              <a:chOff x="443" y="892"/>
              <a:chExt cx="4861" cy="2784"/>
            </a:xfrm>
          </p:grpSpPr>
          <p:pic>
            <p:nvPicPr>
              <p:cNvPr id="25"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3" y="1259"/>
                <a:ext cx="4861" cy="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7"/>
              <p:cNvSpPr>
                <a:spLocks noChangeArrowheads="1"/>
              </p:cNvSpPr>
              <p:nvPr/>
            </p:nvSpPr>
            <p:spPr bwMode="auto">
              <a:xfrm>
                <a:off x="448" y="1250"/>
                <a:ext cx="4843" cy="2117"/>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 name="Rectangle 8"/>
              <p:cNvSpPr>
                <a:spLocks noChangeArrowheads="1"/>
              </p:cNvSpPr>
              <p:nvPr/>
            </p:nvSpPr>
            <p:spPr bwMode="auto">
              <a:xfrm>
                <a:off x="448" y="1250"/>
                <a:ext cx="4843" cy="2117"/>
              </a:xfrm>
              <a:prstGeom prst="rect">
                <a:avLst/>
              </a:prstGeom>
              <a:noFill/>
              <a:ln w="12700" cap="sq">
                <a:solidFill>
                  <a:srgbClr val="00000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 name="Freeform 11"/>
              <p:cNvSpPr/>
              <p:nvPr/>
            </p:nvSpPr>
            <p:spPr bwMode="auto">
              <a:xfrm>
                <a:off x="2339" y="1351"/>
                <a:ext cx="791" cy="857"/>
              </a:xfrm>
              <a:custGeom>
                <a:avLst/>
                <a:gdLst>
                  <a:gd name="T0" fmla="*/ 151 w 3212"/>
                  <a:gd name="T1" fmla="*/ 3213 h 3213"/>
                  <a:gd name="T2" fmla="*/ 3061 w 3212"/>
                  <a:gd name="T3" fmla="*/ 3213 h 3213"/>
                  <a:gd name="T4" fmla="*/ 3212 w 3212"/>
                  <a:gd name="T5" fmla="*/ 3062 h 3213"/>
                  <a:gd name="T6" fmla="*/ 3212 w 3212"/>
                  <a:gd name="T7" fmla="*/ 151 h 3213"/>
                  <a:gd name="T8" fmla="*/ 3061 w 3212"/>
                  <a:gd name="T9" fmla="*/ 0 h 3213"/>
                  <a:gd name="T10" fmla="*/ 151 w 3212"/>
                  <a:gd name="T11" fmla="*/ 0 h 3213"/>
                  <a:gd name="T12" fmla="*/ 0 w 3212"/>
                  <a:gd name="T13" fmla="*/ 151 h 3213"/>
                  <a:gd name="T14" fmla="*/ 0 w 3212"/>
                  <a:gd name="T15" fmla="*/ 3062 h 3213"/>
                  <a:gd name="T16" fmla="*/ 151 w 3212"/>
                  <a:gd name="T17" fmla="*/ 3213 h 3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2" h="3213">
                    <a:moveTo>
                      <a:pt x="151" y="3213"/>
                    </a:moveTo>
                    <a:lnTo>
                      <a:pt x="3061" y="3213"/>
                    </a:lnTo>
                    <a:cubicBezTo>
                      <a:pt x="3145" y="3213"/>
                      <a:pt x="3212" y="3145"/>
                      <a:pt x="3212" y="3062"/>
                    </a:cubicBezTo>
                    <a:lnTo>
                      <a:pt x="3212" y="151"/>
                    </a:lnTo>
                    <a:cubicBezTo>
                      <a:pt x="3212" y="68"/>
                      <a:pt x="3145" y="0"/>
                      <a:pt x="3061" y="0"/>
                    </a:cubicBezTo>
                    <a:lnTo>
                      <a:pt x="151" y="0"/>
                    </a:lnTo>
                    <a:cubicBezTo>
                      <a:pt x="67" y="0"/>
                      <a:pt x="0" y="68"/>
                      <a:pt x="0" y="151"/>
                    </a:cubicBezTo>
                    <a:lnTo>
                      <a:pt x="0" y="3062"/>
                    </a:lnTo>
                    <a:cubicBezTo>
                      <a:pt x="0" y="3145"/>
                      <a:pt x="67" y="3213"/>
                      <a:pt x="151" y="3213"/>
                    </a:cubicBezTo>
                    <a:close/>
                  </a:path>
                </a:pathLst>
              </a:custGeom>
              <a:solidFill>
                <a:srgbClr val="A9CBE9"/>
              </a:solidFill>
              <a:ln w="0">
                <a:solidFill>
                  <a:srgbClr val="000000"/>
                </a:solidFill>
                <a:prstDash val="solid"/>
                <a:round/>
              </a:ln>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 name="Freeform 12"/>
              <p:cNvSpPr/>
              <p:nvPr/>
            </p:nvSpPr>
            <p:spPr bwMode="auto">
              <a:xfrm>
                <a:off x="2339" y="1351"/>
                <a:ext cx="791" cy="857"/>
              </a:xfrm>
              <a:custGeom>
                <a:avLst/>
                <a:gdLst>
                  <a:gd name="T0" fmla="*/ 151 w 3212"/>
                  <a:gd name="T1" fmla="*/ 3213 h 3213"/>
                  <a:gd name="T2" fmla="*/ 3061 w 3212"/>
                  <a:gd name="T3" fmla="*/ 3213 h 3213"/>
                  <a:gd name="T4" fmla="*/ 3212 w 3212"/>
                  <a:gd name="T5" fmla="*/ 3062 h 3213"/>
                  <a:gd name="T6" fmla="*/ 3212 w 3212"/>
                  <a:gd name="T7" fmla="*/ 151 h 3213"/>
                  <a:gd name="T8" fmla="*/ 3061 w 3212"/>
                  <a:gd name="T9" fmla="*/ 0 h 3213"/>
                  <a:gd name="T10" fmla="*/ 151 w 3212"/>
                  <a:gd name="T11" fmla="*/ 0 h 3213"/>
                  <a:gd name="T12" fmla="*/ 0 w 3212"/>
                  <a:gd name="T13" fmla="*/ 151 h 3213"/>
                  <a:gd name="T14" fmla="*/ 0 w 3212"/>
                  <a:gd name="T15" fmla="*/ 3062 h 3213"/>
                  <a:gd name="T16" fmla="*/ 151 w 3212"/>
                  <a:gd name="T17" fmla="*/ 3213 h 3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2" h="3213">
                    <a:moveTo>
                      <a:pt x="151" y="3213"/>
                    </a:moveTo>
                    <a:lnTo>
                      <a:pt x="3061" y="3213"/>
                    </a:lnTo>
                    <a:cubicBezTo>
                      <a:pt x="3145" y="3213"/>
                      <a:pt x="3212" y="3145"/>
                      <a:pt x="3212" y="3062"/>
                    </a:cubicBezTo>
                    <a:lnTo>
                      <a:pt x="3212" y="151"/>
                    </a:lnTo>
                    <a:cubicBezTo>
                      <a:pt x="3212" y="68"/>
                      <a:pt x="3145" y="0"/>
                      <a:pt x="3061" y="0"/>
                    </a:cubicBezTo>
                    <a:lnTo>
                      <a:pt x="151" y="0"/>
                    </a:lnTo>
                    <a:cubicBezTo>
                      <a:pt x="67" y="0"/>
                      <a:pt x="0" y="68"/>
                      <a:pt x="0" y="151"/>
                    </a:cubicBezTo>
                    <a:lnTo>
                      <a:pt x="0" y="3062"/>
                    </a:lnTo>
                    <a:cubicBezTo>
                      <a:pt x="0" y="3145"/>
                      <a:pt x="67" y="3213"/>
                      <a:pt x="151" y="3213"/>
                    </a:cubicBezTo>
                    <a:close/>
                  </a:path>
                </a:pathLst>
              </a:custGeom>
              <a:noFill/>
              <a:ln w="6350" cap="sq">
                <a:solidFill>
                  <a:srgbClr val="C8C8C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 name="Rectangle 13"/>
              <p:cNvSpPr>
                <a:spLocks noChangeArrowheads="1"/>
              </p:cNvSpPr>
              <p:nvPr/>
            </p:nvSpPr>
            <p:spPr bwMode="auto">
              <a:xfrm>
                <a:off x="2552" y="1376"/>
                <a:ext cx="60"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 name="Rectangle 14"/>
              <p:cNvSpPr>
                <a:spLocks noChangeArrowheads="1"/>
              </p:cNvSpPr>
              <p:nvPr/>
            </p:nvSpPr>
            <p:spPr bwMode="auto">
              <a:xfrm>
                <a:off x="2597" y="1376"/>
                <a:ext cx="133"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55 </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 name="Rectangle 15"/>
              <p:cNvSpPr>
                <a:spLocks noChangeArrowheads="1"/>
              </p:cNvSpPr>
              <p:nvPr/>
            </p:nvSpPr>
            <p:spPr bwMode="auto">
              <a:xfrm>
                <a:off x="2695" y="1376"/>
                <a:ext cx="292"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Cluster</a:t>
                </a:r>
                <a:endPar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 name="Freeform 18"/>
              <p:cNvSpPr/>
              <p:nvPr/>
            </p:nvSpPr>
            <p:spPr bwMode="auto">
              <a:xfrm>
                <a:off x="2757" y="1502"/>
                <a:ext cx="280" cy="454"/>
              </a:xfrm>
              <a:custGeom>
                <a:avLst/>
                <a:gdLst>
                  <a:gd name="T0" fmla="*/ 908 w 1134"/>
                  <a:gd name="T1" fmla="*/ 1701 h 1701"/>
                  <a:gd name="T2" fmla="*/ 227 w 1134"/>
                  <a:gd name="T3" fmla="*/ 1701 h 1701"/>
                  <a:gd name="T4" fmla="*/ 0 w 1134"/>
                  <a:gd name="T5" fmla="*/ 1474 h 1701"/>
                  <a:gd name="T6" fmla="*/ 0 w 1134"/>
                  <a:gd name="T7" fmla="*/ 227 h 1701"/>
                  <a:gd name="T8" fmla="*/ 227 w 1134"/>
                  <a:gd name="T9" fmla="*/ 0 h 1701"/>
                  <a:gd name="T10" fmla="*/ 908 w 1134"/>
                  <a:gd name="T11" fmla="*/ 0 h 1701"/>
                  <a:gd name="T12" fmla="*/ 1134 w 1134"/>
                  <a:gd name="T13" fmla="*/ 227 h 1701"/>
                  <a:gd name="T14" fmla="*/ 1134 w 1134"/>
                  <a:gd name="T15" fmla="*/ 1474 h 1701"/>
                  <a:gd name="T16" fmla="*/ 908 w 1134"/>
                  <a:gd name="T17" fmla="*/ 1701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4" h="1701">
                    <a:moveTo>
                      <a:pt x="908" y="1701"/>
                    </a:moveTo>
                    <a:lnTo>
                      <a:pt x="227" y="1701"/>
                    </a:lnTo>
                    <a:cubicBezTo>
                      <a:pt x="102" y="1701"/>
                      <a:pt x="0" y="1599"/>
                      <a:pt x="0" y="1474"/>
                    </a:cubicBezTo>
                    <a:lnTo>
                      <a:pt x="0" y="227"/>
                    </a:lnTo>
                    <a:cubicBezTo>
                      <a:pt x="0" y="102"/>
                      <a:pt x="102" y="0"/>
                      <a:pt x="227" y="0"/>
                    </a:cubicBezTo>
                    <a:lnTo>
                      <a:pt x="908" y="0"/>
                    </a:lnTo>
                    <a:cubicBezTo>
                      <a:pt x="1033" y="0"/>
                      <a:pt x="1134" y="102"/>
                      <a:pt x="1134" y="227"/>
                    </a:cubicBezTo>
                    <a:lnTo>
                      <a:pt x="1134" y="1474"/>
                    </a:lnTo>
                    <a:cubicBezTo>
                      <a:pt x="1134" y="1599"/>
                      <a:pt x="1033" y="1701"/>
                      <a:pt x="908" y="1701"/>
                    </a:cubicBezTo>
                    <a:close/>
                  </a:path>
                </a:pathLst>
              </a:custGeom>
              <a:solidFill>
                <a:srgbClr val="A9CBE9"/>
              </a:solidFill>
              <a:ln w="0">
                <a:solidFill>
                  <a:srgbClr val="000000"/>
                </a:solidFill>
                <a:prstDash val="solid"/>
                <a:round/>
              </a:ln>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 name="Freeform 19"/>
              <p:cNvSpPr/>
              <p:nvPr/>
            </p:nvSpPr>
            <p:spPr bwMode="auto">
              <a:xfrm>
                <a:off x="2757" y="1502"/>
                <a:ext cx="280" cy="454"/>
              </a:xfrm>
              <a:custGeom>
                <a:avLst/>
                <a:gdLst>
                  <a:gd name="T0" fmla="*/ 908 w 1134"/>
                  <a:gd name="T1" fmla="*/ 1701 h 1701"/>
                  <a:gd name="T2" fmla="*/ 227 w 1134"/>
                  <a:gd name="T3" fmla="*/ 1701 h 1701"/>
                  <a:gd name="T4" fmla="*/ 0 w 1134"/>
                  <a:gd name="T5" fmla="*/ 1474 h 1701"/>
                  <a:gd name="T6" fmla="*/ 0 w 1134"/>
                  <a:gd name="T7" fmla="*/ 227 h 1701"/>
                  <a:gd name="T8" fmla="*/ 227 w 1134"/>
                  <a:gd name="T9" fmla="*/ 0 h 1701"/>
                  <a:gd name="T10" fmla="*/ 908 w 1134"/>
                  <a:gd name="T11" fmla="*/ 0 h 1701"/>
                  <a:gd name="T12" fmla="*/ 1134 w 1134"/>
                  <a:gd name="T13" fmla="*/ 227 h 1701"/>
                  <a:gd name="T14" fmla="*/ 1134 w 1134"/>
                  <a:gd name="T15" fmla="*/ 1474 h 1701"/>
                  <a:gd name="T16" fmla="*/ 908 w 1134"/>
                  <a:gd name="T17" fmla="*/ 1701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4" h="1701">
                    <a:moveTo>
                      <a:pt x="908" y="1701"/>
                    </a:moveTo>
                    <a:lnTo>
                      <a:pt x="227" y="1701"/>
                    </a:lnTo>
                    <a:cubicBezTo>
                      <a:pt x="102" y="1701"/>
                      <a:pt x="0" y="1599"/>
                      <a:pt x="0" y="1474"/>
                    </a:cubicBezTo>
                    <a:lnTo>
                      <a:pt x="0" y="227"/>
                    </a:lnTo>
                    <a:cubicBezTo>
                      <a:pt x="0" y="102"/>
                      <a:pt x="102" y="0"/>
                      <a:pt x="227" y="0"/>
                    </a:cubicBezTo>
                    <a:lnTo>
                      <a:pt x="908" y="0"/>
                    </a:lnTo>
                    <a:cubicBezTo>
                      <a:pt x="1033" y="0"/>
                      <a:pt x="1134" y="102"/>
                      <a:pt x="1134" y="227"/>
                    </a:cubicBezTo>
                    <a:lnTo>
                      <a:pt x="1134" y="1474"/>
                    </a:lnTo>
                    <a:cubicBezTo>
                      <a:pt x="1134" y="1599"/>
                      <a:pt x="1033" y="1701"/>
                      <a:pt x="908" y="1701"/>
                    </a:cubicBezTo>
                    <a:close/>
                  </a:path>
                </a:pathLst>
              </a:custGeom>
              <a:noFill/>
              <a:ln w="6350" cap="sq">
                <a:solidFill>
                  <a:srgbClr val="7F7F7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 name="Rectangle 20"/>
              <p:cNvSpPr>
                <a:spLocks noChangeArrowheads="1"/>
              </p:cNvSpPr>
              <p:nvPr/>
            </p:nvSpPr>
            <p:spPr bwMode="auto">
              <a:xfrm>
                <a:off x="2832" y="1676"/>
                <a:ext cx="175"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CPU</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 name="Freeform 23"/>
              <p:cNvSpPr/>
              <p:nvPr/>
            </p:nvSpPr>
            <p:spPr bwMode="auto">
              <a:xfrm>
                <a:off x="2711" y="1502"/>
                <a:ext cx="279" cy="454"/>
              </a:xfrm>
              <a:custGeom>
                <a:avLst/>
                <a:gdLst>
                  <a:gd name="T0" fmla="*/ 908 w 1134"/>
                  <a:gd name="T1" fmla="*/ 1701 h 1701"/>
                  <a:gd name="T2" fmla="*/ 227 w 1134"/>
                  <a:gd name="T3" fmla="*/ 1701 h 1701"/>
                  <a:gd name="T4" fmla="*/ 0 w 1134"/>
                  <a:gd name="T5" fmla="*/ 1474 h 1701"/>
                  <a:gd name="T6" fmla="*/ 0 w 1134"/>
                  <a:gd name="T7" fmla="*/ 227 h 1701"/>
                  <a:gd name="T8" fmla="*/ 227 w 1134"/>
                  <a:gd name="T9" fmla="*/ 0 h 1701"/>
                  <a:gd name="T10" fmla="*/ 908 w 1134"/>
                  <a:gd name="T11" fmla="*/ 0 h 1701"/>
                  <a:gd name="T12" fmla="*/ 1134 w 1134"/>
                  <a:gd name="T13" fmla="*/ 227 h 1701"/>
                  <a:gd name="T14" fmla="*/ 1134 w 1134"/>
                  <a:gd name="T15" fmla="*/ 1474 h 1701"/>
                  <a:gd name="T16" fmla="*/ 908 w 1134"/>
                  <a:gd name="T17" fmla="*/ 1701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4" h="1701">
                    <a:moveTo>
                      <a:pt x="908" y="1701"/>
                    </a:moveTo>
                    <a:lnTo>
                      <a:pt x="227" y="1701"/>
                    </a:lnTo>
                    <a:cubicBezTo>
                      <a:pt x="102" y="1701"/>
                      <a:pt x="0" y="1599"/>
                      <a:pt x="0" y="1474"/>
                    </a:cubicBezTo>
                    <a:lnTo>
                      <a:pt x="0" y="227"/>
                    </a:lnTo>
                    <a:cubicBezTo>
                      <a:pt x="0" y="102"/>
                      <a:pt x="102" y="0"/>
                      <a:pt x="227" y="0"/>
                    </a:cubicBezTo>
                    <a:lnTo>
                      <a:pt x="908" y="0"/>
                    </a:lnTo>
                    <a:cubicBezTo>
                      <a:pt x="1033" y="0"/>
                      <a:pt x="1134" y="102"/>
                      <a:pt x="1134" y="227"/>
                    </a:cubicBezTo>
                    <a:lnTo>
                      <a:pt x="1134" y="1474"/>
                    </a:lnTo>
                    <a:cubicBezTo>
                      <a:pt x="1134" y="1599"/>
                      <a:pt x="1033" y="1701"/>
                      <a:pt x="908" y="1701"/>
                    </a:cubicBezTo>
                    <a:close/>
                  </a:path>
                </a:pathLst>
              </a:custGeom>
              <a:solidFill>
                <a:srgbClr val="A9CBE9"/>
              </a:solidFill>
              <a:ln w="0">
                <a:solidFill>
                  <a:srgbClr val="000000"/>
                </a:solidFill>
                <a:prstDash val="solid"/>
                <a:round/>
              </a:ln>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 name="Freeform 24"/>
              <p:cNvSpPr/>
              <p:nvPr/>
            </p:nvSpPr>
            <p:spPr bwMode="auto">
              <a:xfrm>
                <a:off x="2711" y="1502"/>
                <a:ext cx="279" cy="454"/>
              </a:xfrm>
              <a:custGeom>
                <a:avLst/>
                <a:gdLst>
                  <a:gd name="T0" fmla="*/ 908 w 1134"/>
                  <a:gd name="T1" fmla="*/ 1701 h 1701"/>
                  <a:gd name="T2" fmla="*/ 227 w 1134"/>
                  <a:gd name="T3" fmla="*/ 1701 h 1701"/>
                  <a:gd name="T4" fmla="*/ 0 w 1134"/>
                  <a:gd name="T5" fmla="*/ 1474 h 1701"/>
                  <a:gd name="T6" fmla="*/ 0 w 1134"/>
                  <a:gd name="T7" fmla="*/ 227 h 1701"/>
                  <a:gd name="T8" fmla="*/ 227 w 1134"/>
                  <a:gd name="T9" fmla="*/ 0 h 1701"/>
                  <a:gd name="T10" fmla="*/ 908 w 1134"/>
                  <a:gd name="T11" fmla="*/ 0 h 1701"/>
                  <a:gd name="T12" fmla="*/ 1134 w 1134"/>
                  <a:gd name="T13" fmla="*/ 227 h 1701"/>
                  <a:gd name="T14" fmla="*/ 1134 w 1134"/>
                  <a:gd name="T15" fmla="*/ 1474 h 1701"/>
                  <a:gd name="T16" fmla="*/ 908 w 1134"/>
                  <a:gd name="T17" fmla="*/ 1701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4" h="1701">
                    <a:moveTo>
                      <a:pt x="908" y="1701"/>
                    </a:moveTo>
                    <a:lnTo>
                      <a:pt x="227" y="1701"/>
                    </a:lnTo>
                    <a:cubicBezTo>
                      <a:pt x="102" y="1701"/>
                      <a:pt x="0" y="1599"/>
                      <a:pt x="0" y="1474"/>
                    </a:cubicBezTo>
                    <a:lnTo>
                      <a:pt x="0" y="227"/>
                    </a:lnTo>
                    <a:cubicBezTo>
                      <a:pt x="0" y="102"/>
                      <a:pt x="102" y="0"/>
                      <a:pt x="227" y="0"/>
                    </a:cubicBezTo>
                    <a:lnTo>
                      <a:pt x="908" y="0"/>
                    </a:lnTo>
                    <a:cubicBezTo>
                      <a:pt x="1033" y="0"/>
                      <a:pt x="1134" y="102"/>
                      <a:pt x="1134" y="227"/>
                    </a:cubicBezTo>
                    <a:lnTo>
                      <a:pt x="1134" y="1474"/>
                    </a:lnTo>
                    <a:cubicBezTo>
                      <a:pt x="1134" y="1599"/>
                      <a:pt x="1033" y="1701"/>
                      <a:pt x="908" y="1701"/>
                    </a:cubicBezTo>
                    <a:close/>
                  </a:path>
                </a:pathLst>
              </a:custGeom>
              <a:noFill/>
              <a:ln w="6350" cap="sq">
                <a:solidFill>
                  <a:srgbClr val="7F7F7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 name="Rectangle 25"/>
              <p:cNvSpPr>
                <a:spLocks noChangeArrowheads="1"/>
              </p:cNvSpPr>
              <p:nvPr/>
            </p:nvSpPr>
            <p:spPr bwMode="auto">
              <a:xfrm>
                <a:off x="2786" y="1676"/>
                <a:ext cx="175"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CPU</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 name="Freeform 28"/>
              <p:cNvSpPr/>
              <p:nvPr/>
            </p:nvSpPr>
            <p:spPr bwMode="auto">
              <a:xfrm>
                <a:off x="2665" y="1502"/>
                <a:ext cx="279" cy="454"/>
              </a:xfrm>
              <a:custGeom>
                <a:avLst/>
                <a:gdLst>
                  <a:gd name="T0" fmla="*/ 907 w 1133"/>
                  <a:gd name="T1" fmla="*/ 1701 h 1701"/>
                  <a:gd name="T2" fmla="*/ 226 w 1133"/>
                  <a:gd name="T3" fmla="*/ 1701 h 1701"/>
                  <a:gd name="T4" fmla="*/ 0 w 1133"/>
                  <a:gd name="T5" fmla="*/ 1474 h 1701"/>
                  <a:gd name="T6" fmla="*/ 0 w 1133"/>
                  <a:gd name="T7" fmla="*/ 227 h 1701"/>
                  <a:gd name="T8" fmla="*/ 226 w 1133"/>
                  <a:gd name="T9" fmla="*/ 0 h 1701"/>
                  <a:gd name="T10" fmla="*/ 907 w 1133"/>
                  <a:gd name="T11" fmla="*/ 0 h 1701"/>
                  <a:gd name="T12" fmla="*/ 1133 w 1133"/>
                  <a:gd name="T13" fmla="*/ 227 h 1701"/>
                  <a:gd name="T14" fmla="*/ 1133 w 1133"/>
                  <a:gd name="T15" fmla="*/ 1474 h 1701"/>
                  <a:gd name="T16" fmla="*/ 907 w 1133"/>
                  <a:gd name="T17" fmla="*/ 1701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3" h="1701">
                    <a:moveTo>
                      <a:pt x="907" y="1701"/>
                    </a:moveTo>
                    <a:lnTo>
                      <a:pt x="226" y="1701"/>
                    </a:lnTo>
                    <a:cubicBezTo>
                      <a:pt x="101" y="1701"/>
                      <a:pt x="0" y="1599"/>
                      <a:pt x="0" y="1474"/>
                    </a:cubicBezTo>
                    <a:lnTo>
                      <a:pt x="0" y="227"/>
                    </a:lnTo>
                    <a:cubicBezTo>
                      <a:pt x="0" y="102"/>
                      <a:pt x="101" y="0"/>
                      <a:pt x="226" y="0"/>
                    </a:cubicBezTo>
                    <a:lnTo>
                      <a:pt x="907" y="0"/>
                    </a:lnTo>
                    <a:cubicBezTo>
                      <a:pt x="1032" y="0"/>
                      <a:pt x="1133" y="102"/>
                      <a:pt x="1133" y="227"/>
                    </a:cubicBezTo>
                    <a:lnTo>
                      <a:pt x="1133" y="1474"/>
                    </a:lnTo>
                    <a:cubicBezTo>
                      <a:pt x="1133" y="1599"/>
                      <a:pt x="1032" y="1701"/>
                      <a:pt x="907" y="1701"/>
                    </a:cubicBezTo>
                    <a:close/>
                  </a:path>
                </a:pathLst>
              </a:custGeom>
              <a:solidFill>
                <a:srgbClr val="A9CBE9"/>
              </a:solidFill>
              <a:ln w="0">
                <a:solidFill>
                  <a:srgbClr val="000000"/>
                </a:solidFill>
                <a:prstDash val="solid"/>
                <a:round/>
              </a:ln>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 name="Freeform 29"/>
              <p:cNvSpPr/>
              <p:nvPr/>
            </p:nvSpPr>
            <p:spPr bwMode="auto">
              <a:xfrm>
                <a:off x="2665" y="1502"/>
                <a:ext cx="279" cy="454"/>
              </a:xfrm>
              <a:custGeom>
                <a:avLst/>
                <a:gdLst>
                  <a:gd name="T0" fmla="*/ 907 w 1133"/>
                  <a:gd name="T1" fmla="*/ 1701 h 1701"/>
                  <a:gd name="T2" fmla="*/ 226 w 1133"/>
                  <a:gd name="T3" fmla="*/ 1701 h 1701"/>
                  <a:gd name="T4" fmla="*/ 0 w 1133"/>
                  <a:gd name="T5" fmla="*/ 1474 h 1701"/>
                  <a:gd name="T6" fmla="*/ 0 w 1133"/>
                  <a:gd name="T7" fmla="*/ 227 h 1701"/>
                  <a:gd name="T8" fmla="*/ 226 w 1133"/>
                  <a:gd name="T9" fmla="*/ 0 h 1701"/>
                  <a:gd name="T10" fmla="*/ 907 w 1133"/>
                  <a:gd name="T11" fmla="*/ 0 h 1701"/>
                  <a:gd name="T12" fmla="*/ 1133 w 1133"/>
                  <a:gd name="T13" fmla="*/ 227 h 1701"/>
                  <a:gd name="T14" fmla="*/ 1133 w 1133"/>
                  <a:gd name="T15" fmla="*/ 1474 h 1701"/>
                  <a:gd name="T16" fmla="*/ 907 w 1133"/>
                  <a:gd name="T17" fmla="*/ 1701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3" h="1701">
                    <a:moveTo>
                      <a:pt x="907" y="1701"/>
                    </a:moveTo>
                    <a:lnTo>
                      <a:pt x="226" y="1701"/>
                    </a:lnTo>
                    <a:cubicBezTo>
                      <a:pt x="101" y="1701"/>
                      <a:pt x="0" y="1599"/>
                      <a:pt x="0" y="1474"/>
                    </a:cubicBezTo>
                    <a:lnTo>
                      <a:pt x="0" y="227"/>
                    </a:lnTo>
                    <a:cubicBezTo>
                      <a:pt x="0" y="102"/>
                      <a:pt x="101" y="0"/>
                      <a:pt x="226" y="0"/>
                    </a:cubicBezTo>
                    <a:lnTo>
                      <a:pt x="907" y="0"/>
                    </a:lnTo>
                    <a:cubicBezTo>
                      <a:pt x="1032" y="0"/>
                      <a:pt x="1133" y="102"/>
                      <a:pt x="1133" y="227"/>
                    </a:cubicBezTo>
                    <a:lnTo>
                      <a:pt x="1133" y="1474"/>
                    </a:lnTo>
                    <a:cubicBezTo>
                      <a:pt x="1133" y="1599"/>
                      <a:pt x="1032" y="1701"/>
                      <a:pt x="907" y="1701"/>
                    </a:cubicBezTo>
                    <a:close/>
                  </a:path>
                </a:pathLst>
              </a:custGeom>
              <a:noFill/>
              <a:ln w="6350" cap="sq">
                <a:solidFill>
                  <a:srgbClr val="7F7F7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 name="Rectangle 30"/>
              <p:cNvSpPr>
                <a:spLocks noChangeArrowheads="1"/>
              </p:cNvSpPr>
              <p:nvPr/>
            </p:nvSpPr>
            <p:spPr bwMode="auto">
              <a:xfrm>
                <a:off x="2739" y="1676"/>
                <a:ext cx="175"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CPU</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 name="Freeform 33"/>
              <p:cNvSpPr/>
              <p:nvPr/>
            </p:nvSpPr>
            <p:spPr bwMode="auto">
              <a:xfrm>
                <a:off x="2521" y="2511"/>
                <a:ext cx="279" cy="302"/>
              </a:xfrm>
              <a:custGeom>
                <a:avLst/>
                <a:gdLst>
                  <a:gd name="T0" fmla="*/ 227 w 1134"/>
                  <a:gd name="T1" fmla="*/ 1134 h 1134"/>
                  <a:gd name="T2" fmla="*/ 907 w 1134"/>
                  <a:gd name="T3" fmla="*/ 1134 h 1134"/>
                  <a:gd name="T4" fmla="*/ 1134 w 1134"/>
                  <a:gd name="T5" fmla="*/ 907 h 1134"/>
                  <a:gd name="T6" fmla="*/ 1134 w 1134"/>
                  <a:gd name="T7" fmla="*/ 226 h 1134"/>
                  <a:gd name="T8" fmla="*/ 907 w 1134"/>
                  <a:gd name="T9" fmla="*/ 0 h 1134"/>
                  <a:gd name="T10" fmla="*/ 227 w 1134"/>
                  <a:gd name="T11" fmla="*/ 0 h 1134"/>
                  <a:gd name="T12" fmla="*/ 0 w 1134"/>
                  <a:gd name="T13" fmla="*/ 226 h 1134"/>
                  <a:gd name="T14" fmla="*/ 0 w 1134"/>
                  <a:gd name="T15" fmla="*/ 907 h 1134"/>
                  <a:gd name="T16" fmla="*/ 227 w 1134"/>
                  <a:gd name="T17" fmla="*/ 1134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4" h="1134">
                    <a:moveTo>
                      <a:pt x="227" y="1134"/>
                    </a:moveTo>
                    <a:lnTo>
                      <a:pt x="907" y="1134"/>
                    </a:lnTo>
                    <a:cubicBezTo>
                      <a:pt x="1032" y="1134"/>
                      <a:pt x="1134" y="1032"/>
                      <a:pt x="1134" y="907"/>
                    </a:cubicBezTo>
                    <a:lnTo>
                      <a:pt x="1134" y="226"/>
                    </a:lnTo>
                    <a:cubicBezTo>
                      <a:pt x="1134" y="101"/>
                      <a:pt x="1032" y="0"/>
                      <a:pt x="907" y="0"/>
                    </a:cubicBezTo>
                    <a:lnTo>
                      <a:pt x="227" y="0"/>
                    </a:lnTo>
                    <a:cubicBezTo>
                      <a:pt x="101" y="0"/>
                      <a:pt x="0" y="101"/>
                      <a:pt x="0" y="226"/>
                    </a:cubicBezTo>
                    <a:lnTo>
                      <a:pt x="0" y="907"/>
                    </a:lnTo>
                    <a:cubicBezTo>
                      <a:pt x="0" y="1032"/>
                      <a:pt x="101" y="1134"/>
                      <a:pt x="227" y="1134"/>
                    </a:cubicBezTo>
                    <a:close/>
                  </a:path>
                </a:pathLst>
              </a:custGeom>
              <a:solidFill>
                <a:srgbClr val="A9CBE9"/>
              </a:solidFill>
              <a:ln w="0">
                <a:solidFill>
                  <a:srgbClr val="000000"/>
                </a:solidFill>
                <a:prstDash val="solid"/>
                <a:round/>
              </a:ln>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 name="Freeform 34"/>
              <p:cNvSpPr/>
              <p:nvPr/>
            </p:nvSpPr>
            <p:spPr bwMode="auto">
              <a:xfrm>
                <a:off x="2521" y="2511"/>
                <a:ext cx="279" cy="302"/>
              </a:xfrm>
              <a:custGeom>
                <a:avLst/>
                <a:gdLst>
                  <a:gd name="T0" fmla="*/ 227 w 1134"/>
                  <a:gd name="T1" fmla="*/ 1134 h 1134"/>
                  <a:gd name="T2" fmla="*/ 907 w 1134"/>
                  <a:gd name="T3" fmla="*/ 1134 h 1134"/>
                  <a:gd name="T4" fmla="*/ 1134 w 1134"/>
                  <a:gd name="T5" fmla="*/ 907 h 1134"/>
                  <a:gd name="T6" fmla="*/ 1134 w 1134"/>
                  <a:gd name="T7" fmla="*/ 226 h 1134"/>
                  <a:gd name="T8" fmla="*/ 907 w 1134"/>
                  <a:gd name="T9" fmla="*/ 0 h 1134"/>
                  <a:gd name="T10" fmla="*/ 227 w 1134"/>
                  <a:gd name="T11" fmla="*/ 0 h 1134"/>
                  <a:gd name="T12" fmla="*/ 0 w 1134"/>
                  <a:gd name="T13" fmla="*/ 226 h 1134"/>
                  <a:gd name="T14" fmla="*/ 0 w 1134"/>
                  <a:gd name="T15" fmla="*/ 907 h 1134"/>
                  <a:gd name="T16" fmla="*/ 227 w 1134"/>
                  <a:gd name="T17" fmla="*/ 1134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4" h="1134">
                    <a:moveTo>
                      <a:pt x="227" y="1134"/>
                    </a:moveTo>
                    <a:lnTo>
                      <a:pt x="907" y="1134"/>
                    </a:lnTo>
                    <a:cubicBezTo>
                      <a:pt x="1032" y="1134"/>
                      <a:pt x="1134" y="1032"/>
                      <a:pt x="1134" y="907"/>
                    </a:cubicBezTo>
                    <a:lnTo>
                      <a:pt x="1134" y="226"/>
                    </a:lnTo>
                    <a:cubicBezTo>
                      <a:pt x="1134" y="101"/>
                      <a:pt x="1032" y="0"/>
                      <a:pt x="907" y="0"/>
                    </a:cubicBezTo>
                    <a:lnTo>
                      <a:pt x="227" y="0"/>
                    </a:lnTo>
                    <a:cubicBezTo>
                      <a:pt x="101" y="0"/>
                      <a:pt x="0" y="101"/>
                      <a:pt x="0" y="226"/>
                    </a:cubicBezTo>
                    <a:lnTo>
                      <a:pt x="0" y="907"/>
                    </a:lnTo>
                    <a:cubicBezTo>
                      <a:pt x="0" y="1032"/>
                      <a:pt x="101" y="1134"/>
                      <a:pt x="227" y="1134"/>
                    </a:cubicBezTo>
                    <a:close/>
                  </a:path>
                </a:pathLst>
              </a:custGeom>
              <a:noFill/>
              <a:ln w="6350" cap="sq">
                <a:solidFill>
                  <a:srgbClr val="C8C8C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 name="Rectangle 35"/>
              <p:cNvSpPr>
                <a:spLocks noChangeArrowheads="1"/>
              </p:cNvSpPr>
              <p:nvPr/>
            </p:nvSpPr>
            <p:spPr bwMode="auto">
              <a:xfrm>
                <a:off x="2581" y="2557"/>
                <a:ext cx="212"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DMA</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 name="Rectangle 36"/>
              <p:cNvSpPr>
                <a:spLocks noChangeArrowheads="1"/>
              </p:cNvSpPr>
              <p:nvPr/>
            </p:nvSpPr>
            <p:spPr bwMode="auto">
              <a:xfrm>
                <a:off x="2554" y="2660"/>
                <a:ext cx="284"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Engine</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46" name="Picture 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6" y="2518"/>
                <a:ext cx="292"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Freeform 39"/>
              <p:cNvSpPr/>
              <p:nvPr/>
            </p:nvSpPr>
            <p:spPr bwMode="auto">
              <a:xfrm>
                <a:off x="4197" y="2511"/>
                <a:ext cx="279" cy="302"/>
              </a:xfrm>
              <a:custGeom>
                <a:avLst/>
                <a:gdLst>
                  <a:gd name="T0" fmla="*/ 227 w 1134"/>
                  <a:gd name="T1" fmla="*/ 1134 h 1134"/>
                  <a:gd name="T2" fmla="*/ 907 w 1134"/>
                  <a:gd name="T3" fmla="*/ 1134 h 1134"/>
                  <a:gd name="T4" fmla="*/ 1134 w 1134"/>
                  <a:gd name="T5" fmla="*/ 907 h 1134"/>
                  <a:gd name="T6" fmla="*/ 1134 w 1134"/>
                  <a:gd name="T7" fmla="*/ 226 h 1134"/>
                  <a:gd name="T8" fmla="*/ 907 w 1134"/>
                  <a:gd name="T9" fmla="*/ 0 h 1134"/>
                  <a:gd name="T10" fmla="*/ 227 w 1134"/>
                  <a:gd name="T11" fmla="*/ 0 h 1134"/>
                  <a:gd name="T12" fmla="*/ 0 w 1134"/>
                  <a:gd name="T13" fmla="*/ 226 h 1134"/>
                  <a:gd name="T14" fmla="*/ 0 w 1134"/>
                  <a:gd name="T15" fmla="*/ 907 h 1134"/>
                  <a:gd name="T16" fmla="*/ 227 w 1134"/>
                  <a:gd name="T17" fmla="*/ 1134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4" h="1134">
                    <a:moveTo>
                      <a:pt x="227" y="1134"/>
                    </a:moveTo>
                    <a:lnTo>
                      <a:pt x="907" y="1134"/>
                    </a:lnTo>
                    <a:cubicBezTo>
                      <a:pt x="1032" y="1134"/>
                      <a:pt x="1134" y="1032"/>
                      <a:pt x="1134" y="907"/>
                    </a:cubicBezTo>
                    <a:lnTo>
                      <a:pt x="1134" y="226"/>
                    </a:lnTo>
                    <a:cubicBezTo>
                      <a:pt x="1134" y="101"/>
                      <a:pt x="1032" y="0"/>
                      <a:pt x="907" y="0"/>
                    </a:cubicBezTo>
                    <a:lnTo>
                      <a:pt x="227" y="0"/>
                    </a:lnTo>
                    <a:cubicBezTo>
                      <a:pt x="102" y="0"/>
                      <a:pt x="0" y="101"/>
                      <a:pt x="0" y="226"/>
                    </a:cubicBezTo>
                    <a:lnTo>
                      <a:pt x="0" y="907"/>
                    </a:lnTo>
                    <a:cubicBezTo>
                      <a:pt x="0" y="1032"/>
                      <a:pt x="102" y="1134"/>
                      <a:pt x="227" y="1134"/>
                    </a:cubicBezTo>
                    <a:close/>
                  </a:path>
                </a:pathLst>
              </a:custGeom>
              <a:solidFill>
                <a:srgbClr val="A9CBE9"/>
              </a:solidFill>
              <a:ln w="0">
                <a:solidFill>
                  <a:srgbClr val="000000"/>
                </a:solidFill>
                <a:prstDash val="solid"/>
                <a:round/>
              </a:ln>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8" name="Rectangle 41"/>
              <p:cNvSpPr>
                <a:spLocks noChangeArrowheads="1"/>
              </p:cNvSpPr>
              <p:nvPr/>
            </p:nvSpPr>
            <p:spPr bwMode="auto">
              <a:xfrm>
                <a:off x="4290" y="2557"/>
                <a:ext cx="128"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SPI</a:t>
                </a:r>
                <a:endPar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9" name="Rectangle 42"/>
              <p:cNvSpPr>
                <a:spLocks noChangeArrowheads="1"/>
              </p:cNvSpPr>
              <p:nvPr/>
            </p:nvSpPr>
            <p:spPr bwMode="auto">
              <a:xfrm>
                <a:off x="4256" y="2660"/>
                <a:ext cx="218"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Flash</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50" name="Picture 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7" y="2518"/>
                <a:ext cx="571"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7" y="2518"/>
                <a:ext cx="571"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Freeform 45"/>
              <p:cNvSpPr/>
              <p:nvPr/>
            </p:nvSpPr>
            <p:spPr bwMode="auto">
              <a:xfrm>
                <a:off x="4569" y="2511"/>
                <a:ext cx="593" cy="409"/>
              </a:xfrm>
              <a:custGeom>
                <a:avLst/>
                <a:gdLst>
                  <a:gd name="T0" fmla="*/ 227 w 2268"/>
                  <a:gd name="T1" fmla="*/ 1134 h 1134"/>
                  <a:gd name="T2" fmla="*/ 2041 w 2268"/>
                  <a:gd name="T3" fmla="*/ 1134 h 1134"/>
                  <a:gd name="T4" fmla="*/ 2268 w 2268"/>
                  <a:gd name="T5" fmla="*/ 907 h 1134"/>
                  <a:gd name="T6" fmla="*/ 2268 w 2268"/>
                  <a:gd name="T7" fmla="*/ 226 h 1134"/>
                  <a:gd name="T8" fmla="*/ 2041 w 2268"/>
                  <a:gd name="T9" fmla="*/ 0 h 1134"/>
                  <a:gd name="T10" fmla="*/ 227 w 2268"/>
                  <a:gd name="T11" fmla="*/ 0 h 1134"/>
                  <a:gd name="T12" fmla="*/ 0 w 2268"/>
                  <a:gd name="T13" fmla="*/ 226 h 1134"/>
                  <a:gd name="T14" fmla="*/ 0 w 2268"/>
                  <a:gd name="T15" fmla="*/ 907 h 1134"/>
                  <a:gd name="T16" fmla="*/ 227 w 2268"/>
                  <a:gd name="T17" fmla="*/ 1134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8" h="1134">
                    <a:moveTo>
                      <a:pt x="227" y="1134"/>
                    </a:moveTo>
                    <a:lnTo>
                      <a:pt x="2041" y="1134"/>
                    </a:lnTo>
                    <a:cubicBezTo>
                      <a:pt x="2166" y="1134"/>
                      <a:pt x="2268" y="1032"/>
                      <a:pt x="2268" y="907"/>
                    </a:cubicBezTo>
                    <a:lnTo>
                      <a:pt x="2268" y="226"/>
                    </a:lnTo>
                    <a:cubicBezTo>
                      <a:pt x="2268" y="101"/>
                      <a:pt x="2166" y="0"/>
                      <a:pt x="2041" y="0"/>
                    </a:cubicBezTo>
                    <a:lnTo>
                      <a:pt x="227" y="0"/>
                    </a:lnTo>
                    <a:cubicBezTo>
                      <a:pt x="101" y="0"/>
                      <a:pt x="0" y="101"/>
                      <a:pt x="0" y="226"/>
                    </a:cubicBezTo>
                    <a:lnTo>
                      <a:pt x="0" y="907"/>
                    </a:lnTo>
                    <a:cubicBezTo>
                      <a:pt x="0" y="1032"/>
                      <a:pt x="101" y="1134"/>
                      <a:pt x="227" y="1134"/>
                    </a:cubicBezTo>
                    <a:close/>
                  </a:path>
                </a:pathLst>
              </a:custGeom>
              <a:solidFill>
                <a:srgbClr val="A9CBE9"/>
              </a:solidFill>
              <a:ln w="0">
                <a:solidFill>
                  <a:srgbClr val="000000"/>
                </a:solidFill>
                <a:prstDash val="solid"/>
                <a:round/>
              </a:ln>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 name="Rectangle 47"/>
              <p:cNvSpPr>
                <a:spLocks noChangeArrowheads="1"/>
              </p:cNvSpPr>
              <p:nvPr/>
            </p:nvSpPr>
            <p:spPr bwMode="auto">
              <a:xfrm>
                <a:off x="4600" y="2774"/>
                <a:ext cx="628"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en-US"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Low Power M3</a:t>
                </a:r>
                <a:endPar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4" name="Rectangle 48"/>
              <p:cNvSpPr>
                <a:spLocks noChangeArrowheads="1"/>
              </p:cNvSpPr>
              <p:nvPr/>
            </p:nvSpPr>
            <p:spPr bwMode="auto">
              <a:xfrm>
                <a:off x="4649" y="2557"/>
                <a:ext cx="300"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en-US"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UART</a:t>
                </a:r>
                <a:r>
                  <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 </a:t>
                </a:r>
                <a:endPar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5" name="Rectangle 49"/>
              <p:cNvSpPr>
                <a:spLocks noChangeArrowheads="1"/>
              </p:cNvSpPr>
              <p:nvPr/>
            </p:nvSpPr>
            <p:spPr bwMode="auto">
              <a:xfrm>
                <a:off x="4897" y="2557"/>
                <a:ext cx="27"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I</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6" name="Rectangle 50"/>
              <p:cNvSpPr>
                <a:spLocks noChangeArrowheads="1"/>
              </p:cNvSpPr>
              <p:nvPr/>
            </p:nvSpPr>
            <p:spPr bwMode="auto">
              <a:xfrm>
                <a:off x="4917" y="2557"/>
                <a:ext cx="52"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2</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7" name="Rectangle 51"/>
              <p:cNvSpPr>
                <a:spLocks noChangeArrowheads="1"/>
              </p:cNvSpPr>
              <p:nvPr/>
            </p:nvSpPr>
            <p:spPr bwMode="auto">
              <a:xfrm>
                <a:off x="4957" y="2557"/>
                <a:ext cx="85"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C </a:t>
                </a:r>
                <a:endPar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8" name="Rectangle 52"/>
              <p:cNvSpPr>
                <a:spLocks noChangeArrowheads="1"/>
              </p:cNvSpPr>
              <p:nvPr/>
            </p:nvSpPr>
            <p:spPr bwMode="auto">
              <a:xfrm>
                <a:off x="5017" y="2557"/>
                <a:ext cx="36"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9" name="Rectangle 53"/>
              <p:cNvSpPr>
                <a:spLocks noChangeArrowheads="1"/>
              </p:cNvSpPr>
              <p:nvPr/>
            </p:nvSpPr>
            <p:spPr bwMode="auto">
              <a:xfrm>
                <a:off x="4604" y="2660"/>
                <a:ext cx="157"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SPI </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0" name="Rectangle 54"/>
              <p:cNvSpPr>
                <a:spLocks noChangeArrowheads="1"/>
              </p:cNvSpPr>
              <p:nvPr/>
            </p:nvSpPr>
            <p:spPr bwMode="auto">
              <a:xfrm>
                <a:off x="4719" y="2660"/>
                <a:ext cx="65"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 </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1" name="Rectangle 55"/>
              <p:cNvSpPr>
                <a:spLocks noChangeArrowheads="1"/>
              </p:cNvSpPr>
              <p:nvPr/>
            </p:nvSpPr>
            <p:spPr bwMode="auto">
              <a:xfrm>
                <a:off x="4767" y="2660"/>
                <a:ext cx="245"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GPIO </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2" name="Rectangle 56"/>
              <p:cNvSpPr>
                <a:spLocks noChangeArrowheads="1"/>
              </p:cNvSpPr>
              <p:nvPr/>
            </p:nvSpPr>
            <p:spPr bwMode="auto">
              <a:xfrm>
                <a:off x="4948" y="2660"/>
                <a:ext cx="36"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endPar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3" name="Rectangle 57"/>
              <p:cNvSpPr>
                <a:spLocks noChangeArrowheads="1"/>
              </p:cNvSpPr>
              <p:nvPr/>
            </p:nvSpPr>
            <p:spPr bwMode="auto">
              <a:xfrm>
                <a:off x="4978" y="2660"/>
                <a:ext cx="124"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etc</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4" name="Rectangle 58"/>
              <p:cNvSpPr>
                <a:spLocks noChangeArrowheads="1"/>
              </p:cNvSpPr>
              <p:nvPr/>
            </p:nvSpPr>
            <p:spPr bwMode="auto">
              <a:xfrm>
                <a:off x="5077" y="2660"/>
                <a:ext cx="21"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5" name="Line 59"/>
              <p:cNvSpPr>
                <a:spLocks noChangeShapeType="1"/>
              </p:cNvSpPr>
              <p:nvPr/>
            </p:nvSpPr>
            <p:spPr bwMode="auto">
              <a:xfrm>
                <a:off x="821" y="2208"/>
                <a:ext cx="0" cy="51"/>
              </a:xfrm>
              <a:prstGeom prst="line">
                <a:avLst/>
              </a:prstGeom>
              <a:noFill/>
              <a:ln w="104775" cap="rnd">
                <a:solidFill>
                  <a:srgbClr val="BDD7EE"/>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6" name="Line 60"/>
              <p:cNvSpPr>
                <a:spLocks noChangeShapeType="1"/>
              </p:cNvSpPr>
              <p:nvPr/>
            </p:nvSpPr>
            <p:spPr bwMode="auto">
              <a:xfrm>
                <a:off x="1333" y="2208"/>
                <a:ext cx="0" cy="51"/>
              </a:xfrm>
              <a:prstGeom prst="line">
                <a:avLst/>
              </a:prstGeom>
              <a:noFill/>
              <a:ln w="104775" cap="rnd">
                <a:solidFill>
                  <a:srgbClr val="BDD7EE"/>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7" name="Line 61"/>
              <p:cNvSpPr>
                <a:spLocks noChangeShapeType="1"/>
              </p:cNvSpPr>
              <p:nvPr/>
            </p:nvSpPr>
            <p:spPr bwMode="auto">
              <a:xfrm>
                <a:off x="821" y="2460"/>
                <a:ext cx="0" cy="51"/>
              </a:xfrm>
              <a:prstGeom prst="line">
                <a:avLst/>
              </a:prstGeom>
              <a:noFill/>
              <a:ln w="104775" cap="rnd">
                <a:solidFill>
                  <a:srgbClr val="BDD7EE"/>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8" name="Line 62"/>
              <p:cNvSpPr>
                <a:spLocks noChangeShapeType="1"/>
              </p:cNvSpPr>
              <p:nvPr/>
            </p:nvSpPr>
            <p:spPr bwMode="auto">
              <a:xfrm>
                <a:off x="1333" y="2460"/>
                <a:ext cx="0" cy="51"/>
              </a:xfrm>
              <a:prstGeom prst="line">
                <a:avLst/>
              </a:prstGeom>
              <a:noFill/>
              <a:ln w="104775" cap="rnd">
                <a:solidFill>
                  <a:srgbClr val="BDD7EE"/>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9" name="Freeform 65"/>
              <p:cNvSpPr/>
              <p:nvPr/>
            </p:nvSpPr>
            <p:spPr bwMode="auto">
              <a:xfrm>
                <a:off x="588" y="1704"/>
                <a:ext cx="466" cy="504"/>
              </a:xfrm>
              <a:custGeom>
                <a:avLst/>
                <a:gdLst>
                  <a:gd name="T0" fmla="*/ 227 w 1890"/>
                  <a:gd name="T1" fmla="*/ 1890 h 1890"/>
                  <a:gd name="T2" fmla="*/ 1663 w 1890"/>
                  <a:gd name="T3" fmla="*/ 1890 h 1890"/>
                  <a:gd name="T4" fmla="*/ 1890 w 1890"/>
                  <a:gd name="T5" fmla="*/ 1663 h 1890"/>
                  <a:gd name="T6" fmla="*/ 1890 w 1890"/>
                  <a:gd name="T7" fmla="*/ 227 h 1890"/>
                  <a:gd name="T8" fmla="*/ 1663 w 1890"/>
                  <a:gd name="T9" fmla="*/ 0 h 1890"/>
                  <a:gd name="T10" fmla="*/ 227 w 1890"/>
                  <a:gd name="T11" fmla="*/ 0 h 1890"/>
                  <a:gd name="T12" fmla="*/ 0 w 1890"/>
                  <a:gd name="T13" fmla="*/ 227 h 1890"/>
                  <a:gd name="T14" fmla="*/ 0 w 1890"/>
                  <a:gd name="T15" fmla="*/ 1663 h 1890"/>
                  <a:gd name="T16" fmla="*/ 227 w 1890"/>
                  <a:gd name="T17" fmla="*/ 1890 h 1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0" h="1890">
                    <a:moveTo>
                      <a:pt x="227" y="1890"/>
                    </a:moveTo>
                    <a:lnTo>
                      <a:pt x="1663" y="1890"/>
                    </a:lnTo>
                    <a:cubicBezTo>
                      <a:pt x="1789" y="1890"/>
                      <a:pt x="1890" y="1788"/>
                      <a:pt x="1890" y="1663"/>
                    </a:cubicBezTo>
                    <a:lnTo>
                      <a:pt x="1890" y="227"/>
                    </a:lnTo>
                    <a:cubicBezTo>
                      <a:pt x="1890" y="102"/>
                      <a:pt x="1789" y="0"/>
                      <a:pt x="1663" y="0"/>
                    </a:cubicBezTo>
                    <a:lnTo>
                      <a:pt x="227" y="0"/>
                    </a:lnTo>
                    <a:cubicBezTo>
                      <a:pt x="102" y="0"/>
                      <a:pt x="0" y="102"/>
                      <a:pt x="0" y="227"/>
                    </a:cubicBezTo>
                    <a:lnTo>
                      <a:pt x="0" y="1663"/>
                    </a:lnTo>
                    <a:cubicBezTo>
                      <a:pt x="0" y="1788"/>
                      <a:pt x="102" y="1890"/>
                      <a:pt x="227" y="1890"/>
                    </a:cubicBezTo>
                    <a:close/>
                  </a:path>
                </a:pathLst>
              </a:custGeom>
              <a:solidFill>
                <a:srgbClr val="046227"/>
              </a:solidFill>
              <a:ln w="0">
                <a:solidFill>
                  <a:srgbClr val="000000"/>
                </a:solidFill>
                <a:prstDash val="solid"/>
                <a:round/>
              </a:ln>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0" name="Freeform 66"/>
              <p:cNvSpPr/>
              <p:nvPr/>
            </p:nvSpPr>
            <p:spPr bwMode="auto">
              <a:xfrm>
                <a:off x="588" y="1704"/>
                <a:ext cx="466" cy="504"/>
              </a:xfrm>
              <a:custGeom>
                <a:avLst/>
                <a:gdLst>
                  <a:gd name="T0" fmla="*/ 227 w 1890"/>
                  <a:gd name="T1" fmla="*/ 1890 h 1890"/>
                  <a:gd name="T2" fmla="*/ 1663 w 1890"/>
                  <a:gd name="T3" fmla="*/ 1890 h 1890"/>
                  <a:gd name="T4" fmla="*/ 1890 w 1890"/>
                  <a:gd name="T5" fmla="*/ 1663 h 1890"/>
                  <a:gd name="T6" fmla="*/ 1890 w 1890"/>
                  <a:gd name="T7" fmla="*/ 227 h 1890"/>
                  <a:gd name="T8" fmla="*/ 1663 w 1890"/>
                  <a:gd name="T9" fmla="*/ 0 h 1890"/>
                  <a:gd name="T10" fmla="*/ 227 w 1890"/>
                  <a:gd name="T11" fmla="*/ 0 h 1890"/>
                  <a:gd name="T12" fmla="*/ 0 w 1890"/>
                  <a:gd name="T13" fmla="*/ 227 h 1890"/>
                  <a:gd name="T14" fmla="*/ 0 w 1890"/>
                  <a:gd name="T15" fmla="*/ 1663 h 1890"/>
                  <a:gd name="T16" fmla="*/ 227 w 1890"/>
                  <a:gd name="T17" fmla="*/ 1890 h 1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0" h="1890">
                    <a:moveTo>
                      <a:pt x="227" y="1890"/>
                    </a:moveTo>
                    <a:lnTo>
                      <a:pt x="1663" y="1890"/>
                    </a:lnTo>
                    <a:cubicBezTo>
                      <a:pt x="1789" y="1890"/>
                      <a:pt x="1890" y="1788"/>
                      <a:pt x="1890" y="1663"/>
                    </a:cubicBezTo>
                    <a:lnTo>
                      <a:pt x="1890" y="227"/>
                    </a:lnTo>
                    <a:cubicBezTo>
                      <a:pt x="1890" y="102"/>
                      <a:pt x="1789" y="0"/>
                      <a:pt x="1663" y="0"/>
                    </a:cubicBezTo>
                    <a:lnTo>
                      <a:pt x="227" y="0"/>
                    </a:lnTo>
                    <a:cubicBezTo>
                      <a:pt x="102" y="0"/>
                      <a:pt x="0" y="102"/>
                      <a:pt x="0" y="227"/>
                    </a:cubicBezTo>
                    <a:lnTo>
                      <a:pt x="0" y="1663"/>
                    </a:lnTo>
                    <a:cubicBezTo>
                      <a:pt x="0" y="1788"/>
                      <a:pt x="102" y="1890"/>
                      <a:pt x="227" y="1890"/>
                    </a:cubicBezTo>
                    <a:close/>
                  </a:path>
                </a:pathLst>
              </a:custGeom>
              <a:noFill/>
              <a:ln w="6350" cap="sq">
                <a:solidFill>
                  <a:srgbClr val="C8C8C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1" name="Rectangle 67"/>
              <p:cNvSpPr>
                <a:spLocks noChangeArrowheads="1"/>
              </p:cNvSpPr>
              <p:nvPr/>
            </p:nvSpPr>
            <p:spPr bwMode="auto">
              <a:xfrm>
                <a:off x="689" y="1850"/>
                <a:ext cx="368"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b="1" dirty="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Da Vinci</a:t>
                </a:r>
                <a:endPar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2" name="Rectangle 68"/>
              <p:cNvSpPr>
                <a:spLocks noChangeArrowheads="1"/>
              </p:cNvSpPr>
              <p:nvPr/>
            </p:nvSpPr>
            <p:spPr bwMode="auto">
              <a:xfrm>
                <a:off x="704" y="1954"/>
                <a:ext cx="324"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b="1" dirty="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AI Core</a:t>
                </a:r>
                <a:endPar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3" name="Freeform 71"/>
              <p:cNvSpPr/>
              <p:nvPr/>
            </p:nvSpPr>
            <p:spPr bwMode="auto">
              <a:xfrm>
                <a:off x="1100" y="1704"/>
                <a:ext cx="466" cy="504"/>
              </a:xfrm>
              <a:custGeom>
                <a:avLst/>
                <a:gdLst>
                  <a:gd name="T0" fmla="*/ 227 w 1890"/>
                  <a:gd name="T1" fmla="*/ 1890 h 1890"/>
                  <a:gd name="T2" fmla="*/ 1663 w 1890"/>
                  <a:gd name="T3" fmla="*/ 1890 h 1890"/>
                  <a:gd name="T4" fmla="*/ 1890 w 1890"/>
                  <a:gd name="T5" fmla="*/ 1663 h 1890"/>
                  <a:gd name="T6" fmla="*/ 1890 w 1890"/>
                  <a:gd name="T7" fmla="*/ 227 h 1890"/>
                  <a:gd name="T8" fmla="*/ 1663 w 1890"/>
                  <a:gd name="T9" fmla="*/ 0 h 1890"/>
                  <a:gd name="T10" fmla="*/ 227 w 1890"/>
                  <a:gd name="T11" fmla="*/ 0 h 1890"/>
                  <a:gd name="T12" fmla="*/ 0 w 1890"/>
                  <a:gd name="T13" fmla="*/ 227 h 1890"/>
                  <a:gd name="T14" fmla="*/ 0 w 1890"/>
                  <a:gd name="T15" fmla="*/ 1663 h 1890"/>
                  <a:gd name="T16" fmla="*/ 227 w 1890"/>
                  <a:gd name="T17" fmla="*/ 1890 h 1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0" h="1890">
                    <a:moveTo>
                      <a:pt x="227" y="1890"/>
                    </a:moveTo>
                    <a:lnTo>
                      <a:pt x="1663" y="1890"/>
                    </a:lnTo>
                    <a:cubicBezTo>
                      <a:pt x="1788" y="1890"/>
                      <a:pt x="1890" y="1788"/>
                      <a:pt x="1890" y="1663"/>
                    </a:cubicBezTo>
                    <a:lnTo>
                      <a:pt x="1890" y="227"/>
                    </a:lnTo>
                    <a:cubicBezTo>
                      <a:pt x="1890" y="102"/>
                      <a:pt x="1788" y="0"/>
                      <a:pt x="1663" y="0"/>
                    </a:cubicBezTo>
                    <a:lnTo>
                      <a:pt x="227" y="0"/>
                    </a:lnTo>
                    <a:cubicBezTo>
                      <a:pt x="102" y="0"/>
                      <a:pt x="0" y="102"/>
                      <a:pt x="0" y="227"/>
                    </a:cubicBezTo>
                    <a:lnTo>
                      <a:pt x="0" y="1663"/>
                    </a:lnTo>
                    <a:cubicBezTo>
                      <a:pt x="0" y="1788"/>
                      <a:pt x="102" y="1890"/>
                      <a:pt x="227" y="1890"/>
                    </a:cubicBezTo>
                    <a:close/>
                  </a:path>
                </a:pathLst>
              </a:custGeom>
              <a:solidFill>
                <a:srgbClr val="046227"/>
              </a:solidFill>
              <a:ln w="0">
                <a:solidFill>
                  <a:srgbClr val="000000"/>
                </a:solidFill>
                <a:prstDash val="solid"/>
                <a:round/>
              </a:ln>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4" name="Freeform 72"/>
              <p:cNvSpPr/>
              <p:nvPr/>
            </p:nvSpPr>
            <p:spPr bwMode="auto">
              <a:xfrm>
                <a:off x="1100" y="1704"/>
                <a:ext cx="466" cy="504"/>
              </a:xfrm>
              <a:custGeom>
                <a:avLst/>
                <a:gdLst>
                  <a:gd name="T0" fmla="*/ 227 w 1890"/>
                  <a:gd name="T1" fmla="*/ 1890 h 1890"/>
                  <a:gd name="T2" fmla="*/ 1663 w 1890"/>
                  <a:gd name="T3" fmla="*/ 1890 h 1890"/>
                  <a:gd name="T4" fmla="*/ 1890 w 1890"/>
                  <a:gd name="T5" fmla="*/ 1663 h 1890"/>
                  <a:gd name="T6" fmla="*/ 1890 w 1890"/>
                  <a:gd name="T7" fmla="*/ 227 h 1890"/>
                  <a:gd name="T8" fmla="*/ 1663 w 1890"/>
                  <a:gd name="T9" fmla="*/ 0 h 1890"/>
                  <a:gd name="T10" fmla="*/ 227 w 1890"/>
                  <a:gd name="T11" fmla="*/ 0 h 1890"/>
                  <a:gd name="T12" fmla="*/ 0 w 1890"/>
                  <a:gd name="T13" fmla="*/ 227 h 1890"/>
                  <a:gd name="T14" fmla="*/ 0 w 1890"/>
                  <a:gd name="T15" fmla="*/ 1663 h 1890"/>
                  <a:gd name="T16" fmla="*/ 227 w 1890"/>
                  <a:gd name="T17" fmla="*/ 1890 h 1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0" h="1890">
                    <a:moveTo>
                      <a:pt x="227" y="1890"/>
                    </a:moveTo>
                    <a:lnTo>
                      <a:pt x="1663" y="1890"/>
                    </a:lnTo>
                    <a:cubicBezTo>
                      <a:pt x="1788" y="1890"/>
                      <a:pt x="1890" y="1788"/>
                      <a:pt x="1890" y="1663"/>
                    </a:cubicBezTo>
                    <a:lnTo>
                      <a:pt x="1890" y="227"/>
                    </a:lnTo>
                    <a:cubicBezTo>
                      <a:pt x="1890" y="102"/>
                      <a:pt x="1788" y="0"/>
                      <a:pt x="1663" y="0"/>
                    </a:cubicBezTo>
                    <a:lnTo>
                      <a:pt x="227" y="0"/>
                    </a:lnTo>
                    <a:cubicBezTo>
                      <a:pt x="102" y="0"/>
                      <a:pt x="0" y="102"/>
                      <a:pt x="0" y="227"/>
                    </a:cubicBezTo>
                    <a:lnTo>
                      <a:pt x="0" y="1663"/>
                    </a:lnTo>
                    <a:cubicBezTo>
                      <a:pt x="0" y="1788"/>
                      <a:pt x="102" y="1890"/>
                      <a:pt x="227" y="1890"/>
                    </a:cubicBezTo>
                    <a:close/>
                  </a:path>
                </a:pathLst>
              </a:custGeom>
              <a:noFill/>
              <a:ln w="6350" cap="sq">
                <a:solidFill>
                  <a:srgbClr val="C8C8C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5" name="Rectangle 73"/>
              <p:cNvSpPr>
                <a:spLocks noChangeArrowheads="1"/>
              </p:cNvSpPr>
              <p:nvPr/>
            </p:nvSpPr>
            <p:spPr bwMode="auto">
              <a:xfrm>
                <a:off x="1202" y="1850"/>
                <a:ext cx="368"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b="1" dirty="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Da Vinci</a:t>
                </a:r>
                <a:endPar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6" name="Rectangle 74"/>
              <p:cNvSpPr>
                <a:spLocks noChangeArrowheads="1"/>
              </p:cNvSpPr>
              <p:nvPr/>
            </p:nvSpPr>
            <p:spPr bwMode="auto">
              <a:xfrm>
                <a:off x="1216" y="1954"/>
                <a:ext cx="324"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b="1"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AI Core</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7" name="Line 75"/>
              <p:cNvSpPr>
                <a:spLocks noChangeShapeType="1"/>
              </p:cNvSpPr>
              <p:nvPr/>
            </p:nvSpPr>
            <p:spPr bwMode="auto">
              <a:xfrm>
                <a:off x="2734" y="2208"/>
                <a:ext cx="0" cy="51"/>
              </a:xfrm>
              <a:prstGeom prst="line">
                <a:avLst/>
              </a:prstGeom>
              <a:noFill/>
              <a:ln w="52388" cap="rnd">
                <a:solidFill>
                  <a:srgbClr val="BDD7EE"/>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8" name="Line 76"/>
              <p:cNvSpPr>
                <a:spLocks noChangeShapeType="1"/>
              </p:cNvSpPr>
              <p:nvPr/>
            </p:nvSpPr>
            <p:spPr bwMode="auto">
              <a:xfrm flipV="1">
                <a:off x="1799" y="2208"/>
                <a:ext cx="0" cy="51"/>
              </a:xfrm>
              <a:prstGeom prst="line">
                <a:avLst/>
              </a:prstGeom>
              <a:noFill/>
              <a:ln w="52388" cap="rnd">
                <a:solidFill>
                  <a:srgbClr val="BDD7EE"/>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9" name="Line 77"/>
              <p:cNvSpPr>
                <a:spLocks noChangeShapeType="1"/>
              </p:cNvSpPr>
              <p:nvPr/>
            </p:nvSpPr>
            <p:spPr bwMode="auto">
              <a:xfrm>
                <a:off x="2660" y="2460"/>
                <a:ext cx="0" cy="51"/>
              </a:xfrm>
              <a:prstGeom prst="line">
                <a:avLst/>
              </a:prstGeom>
              <a:noFill/>
              <a:ln w="52388" cap="rnd">
                <a:solidFill>
                  <a:srgbClr val="BDD7EE"/>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0" name="Line 78"/>
              <p:cNvSpPr>
                <a:spLocks noChangeShapeType="1"/>
              </p:cNvSpPr>
              <p:nvPr/>
            </p:nvSpPr>
            <p:spPr bwMode="auto">
              <a:xfrm>
                <a:off x="4007" y="2158"/>
                <a:ext cx="0" cy="101"/>
              </a:xfrm>
              <a:prstGeom prst="line">
                <a:avLst/>
              </a:prstGeom>
              <a:noFill/>
              <a:ln w="52388" cap="rnd">
                <a:solidFill>
                  <a:srgbClr val="BDD7EE"/>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1" name="Line 79"/>
              <p:cNvSpPr>
                <a:spLocks noChangeShapeType="1"/>
              </p:cNvSpPr>
              <p:nvPr/>
            </p:nvSpPr>
            <p:spPr bwMode="auto">
              <a:xfrm>
                <a:off x="4434" y="2158"/>
                <a:ext cx="0" cy="101"/>
              </a:xfrm>
              <a:prstGeom prst="line">
                <a:avLst/>
              </a:prstGeom>
              <a:noFill/>
              <a:ln w="52388" cap="rnd">
                <a:solidFill>
                  <a:srgbClr val="BDD7EE"/>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2" name="Line 80"/>
              <p:cNvSpPr>
                <a:spLocks noChangeShapeType="1"/>
              </p:cNvSpPr>
              <p:nvPr/>
            </p:nvSpPr>
            <p:spPr bwMode="auto">
              <a:xfrm>
                <a:off x="4853" y="2158"/>
                <a:ext cx="0" cy="101"/>
              </a:xfrm>
              <a:prstGeom prst="line">
                <a:avLst/>
              </a:prstGeom>
              <a:noFill/>
              <a:ln w="52388" cap="rnd">
                <a:solidFill>
                  <a:srgbClr val="BDD7EE"/>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3" name="Line 81"/>
              <p:cNvSpPr>
                <a:spLocks noChangeShapeType="1"/>
              </p:cNvSpPr>
              <p:nvPr/>
            </p:nvSpPr>
            <p:spPr bwMode="auto">
              <a:xfrm>
                <a:off x="4337" y="2410"/>
                <a:ext cx="0" cy="101"/>
              </a:xfrm>
              <a:prstGeom prst="line">
                <a:avLst/>
              </a:prstGeom>
              <a:noFill/>
              <a:ln w="52388" cap="rnd">
                <a:solidFill>
                  <a:srgbClr val="BDD7EE"/>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4" name="Line 82"/>
              <p:cNvSpPr>
                <a:spLocks noChangeShapeType="1"/>
              </p:cNvSpPr>
              <p:nvPr/>
            </p:nvSpPr>
            <p:spPr bwMode="auto">
              <a:xfrm>
                <a:off x="4849" y="2410"/>
                <a:ext cx="0" cy="101"/>
              </a:xfrm>
              <a:prstGeom prst="line">
                <a:avLst/>
              </a:prstGeom>
              <a:noFill/>
              <a:ln w="52388" cap="rnd">
                <a:solidFill>
                  <a:srgbClr val="BDD7EE"/>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5" name="Line 83"/>
              <p:cNvSpPr>
                <a:spLocks noChangeShapeType="1"/>
              </p:cNvSpPr>
              <p:nvPr/>
            </p:nvSpPr>
            <p:spPr bwMode="auto">
              <a:xfrm>
                <a:off x="2660" y="2813"/>
                <a:ext cx="0" cy="151"/>
              </a:xfrm>
              <a:prstGeom prst="line">
                <a:avLst/>
              </a:prstGeom>
              <a:noFill/>
              <a:ln w="52388" cap="rnd">
                <a:solidFill>
                  <a:srgbClr val="BDD7EE"/>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6" name="Freeform 86"/>
              <p:cNvSpPr/>
              <p:nvPr/>
            </p:nvSpPr>
            <p:spPr bwMode="auto">
              <a:xfrm>
                <a:off x="2381" y="2964"/>
                <a:ext cx="559" cy="303"/>
              </a:xfrm>
              <a:custGeom>
                <a:avLst/>
                <a:gdLst>
                  <a:gd name="T0" fmla="*/ 227 w 2268"/>
                  <a:gd name="T1" fmla="*/ 1134 h 1134"/>
                  <a:gd name="T2" fmla="*/ 2041 w 2268"/>
                  <a:gd name="T3" fmla="*/ 1134 h 1134"/>
                  <a:gd name="T4" fmla="*/ 2268 w 2268"/>
                  <a:gd name="T5" fmla="*/ 908 h 1134"/>
                  <a:gd name="T6" fmla="*/ 2268 w 2268"/>
                  <a:gd name="T7" fmla="*/ 227 h 1134"/>
                  <a:gd name="T8" fmla="*/ 2041 w 2268"/>
                  <a:gd name="T9" fmla="*/ 0 h 1134"/>
                  <a:gd name="T10" fmla="*/ 227 w 2268"/>
                  <a:gd name="T11" fmla="*/ 0 h 1134"/>
                  <a:gd name="T12" fmla="*/ 0 w 2268"/>
                  <a:gd name="T13" fmla="*/ 227 h 1134"/>
                  <a:gd name="T14" fmla="*/ 0 w 2268"/>
                  <a:gd name="T15" fmla="*/ 908 h 1134"/>
                  <a:gd name="T16" fmla="*/ 227 w 2268"/>
                  <a:gd name="T17" fmla="*/ 1134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8" h="1134">
                    <a:moveTo>
                      <a:pt x="227" y="1134"/>
                    </a:moveTo>
                    <a:lnTo>
                      <a:pt x="2041" y="1134"/>
                    </a:lnTo>
                    <a:cubicBezTo>
                      <a:pt x="2166" y="1134"/>
                      <a:pt x="2268" y="1033"/>
                      <a:pt x="2268" y="908"/>
                    </a:cubicBezTo>
                    <a:lnTo>
                      <a:pt x="2268" y="227"/>
                    </a:lnTo>
                    <a:cubicBezTo>
                      <a:pt x="2268" y="102"/>
                      <a:pt x="2166" y="0"/>
                      <a:pt x="2041" y="0"/>
                    </a:cubicBezTo>
                    <a:lnTo>
                      <a:pt x="227" y="0"/>
                    </a:lnTo>
                    <a:cubicBezTo>
                      <a:pt x="102" y="0"/>
                      <a:pt x="0" y="102"/>
                      <a:pt x="0" y="227"/>
                    </a:cubicBezTo>
                    <a:lnTo>
                      <a:pt x="0" y="908"/>
                    </a:lnTo>
                    <a:cubicBezTo>
                      <a:pt x="0" y="1033"/>
                      <a:pt x="102" y="1134"/>
                      <a:pt x="227" y="1134"/>
                    </a:cubicBezTo>
                    <a:close/>
                  </a:path>
                </a:pathLst>
              </a:custGeom>
              <a:solidFill>
                <a:srgbClr val="C8D6E6"/>
              </a:solidFill>
              <a:ln w="0">
                <a:solidFill>
                  <a:srgbClr val="000000"/>
                </a:solidFill>
                <a:prstDash val="solid"/>
                <a:round/>
              </a:ln>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7" name="Freeform 87"/>
              <p:cNvSpPr/>
              <p:nvPr/>
            </p:nvSpPr>
            <p:spPr bwMode="auto">
              <a:xfrm>
                <a:off x="2381" y="2964"/>
                <a:ext cx="559" cy="303"/>
              </a:xfrm>
              <a:custGeom>
                <a:avLst/>
                <a:gdLst>
                  <a:gd name="T0" fmla="*/ 227 w 2268"/>
                  <a:gd name="T1" fmla="*/ 1134 h 1134"/>
                  <a:gd name="T2" fmla="*/ 2041 w 2268"/>
                  <a:gd name="T3" fmla="*/ 1134 h 1134"/>
                  <a:gd name="T4" fmla="*/ 2268 w 2268"/>
                  <a:gd name="T5" fmla="*/ 908 h 1134"/>
                  <a:gd name="T6" fmla="*/ 2268 w 2268"/>
                  <a:gd name="T7" fmla="*/ 227 h 1134"/>
                  <a:gd name="T8" fmla="*/ 2041 w 2268"/>
                  <a:gd name="T9" fmla="*/ 0 h 1134"/>
                  <a:gd name="T10" fmla="*/ 227 w 2268"/>
                  <a:gd name="T11" fmla="*/ 0 h 1134"/>
                  <a:gd name="T12" fmla="*/ 0 w 2268"/>
                  <a:gd name="T13" fmla="*/ 227 h 1134"/>
                  <a:gd name="T14" fmla="*/ 0 w 2268"/>
                  <a:gd name="T15" fmla="*/ 908 h 1134"/>
                  <a:gd name="T16" fmla="*/ 227 w 2268"/>
                  <a:gd name="T17" fmla="*/ 1134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8" h="1134">
                    <a:moveTo>
                      <a:pt x="227" y="1134"/>
                    </a:moveTo>
                    <a:lnTo>
                      <a:pt x="2041" y="1134"/>
                    </a:lnTo>
                    <a:cubicBezTo>
                      <a:pt x="2166" y="1134"/>
                      <a:pt x="2268" y="1033"/>
                      <a:pt x="2268" y="908"/>
                    </a:cubicBezTo>
                    <a:lnTo>
                      <a:pt x="2268" y="227"/>
                    </a:lnTo>
                    <a:cubicBezTo>
                      <a:pt x="2268" y="102"/>
                      <a:pt x="2166" y="0"/>
                      <a:pt x="2041" y="0"/>
                    </a:cubicBezTo>
                    <a:lnTo>
                      <a:pt x="227" y="0"/>
                    </a:lnTo>
                    <a:cubicBezTo>
                      <a:pt x="102" y="0"/>
                      <a:pt x="0" y="102"/>
                      <a:pt x="0" y="227"/>
                    </a:cubicBezTo>
                    <a:lnTo>
                      <a:pt x="0" y="908"/>
                    </a:lnTo>
                    <a:cubicBezTo>
                      <a:pt x="0" y="1033"/>
                      <a:pt x="102" y="1134"/>
                      <a:pt x="227" y="1134"/>
                    </a:cubicBezTo>
                    <a:close/>
                  </a:path>
                </a:pathLst>
              </a:custGeom>
              <a:noFill/>
              <a:ln w="6350" cap="sq">
                <a:solidFill>
                  <a:srgbClr val="C8C8C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8" name="Rectangle 88"/>
              <p:cNvSpPr>
                <a:spLocks noChangeArrowheads="1"/>
              </p:cNvSpPr>
              <p:nvPr/>
            </p:nvSpPr>
            <p:spPr bwMode="auto">
              <a:xfrm>
                <a:off x="2432" y="3067"/>
                <a:ext cx="541"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LPDDR</a:t>
                </a:r>
                <a:r>
                  <a:rPr lang="en-US"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 4x x2</a:t>
                </a:r>
                <a:endPar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9" name="Freeform 95"/>
              <p:cNvSpPr/>
              <p:nvPr/>
            </p:nvSpPr>
            <p:spPr bwMode="auto">
              <a:xfrm>
                <a:off x="3821" y="1754"/>
                <a:ext cx="372" cy="404"/>
              </a:xfrm>
              <a:custGeom>
                <a:avLst/>
                <a:gdLst>
                  <a:gd name="T0" fmla="*/ 227 w 1512"/>
                  <a:gd name="T1" fmla="*/ 1512 h 1512"/>
                  <a:gd name="T2" fmla="*/ 1285 w 1512"/>
                  <a:gd name="T3" fmla="*/ 1512 h 1512"/>
                  <a:gd name="T4" fmla="*/ 1512 w 1512"/>
                  <a:gd name="T5" fmla="*/ 1285 h 1512"/>
                  <a:gd name="T6" fmla="*/ 1512 w 1512"/>
                  <a:gd name="T7" fmla="*/ 227 h 1512"/>
                  <a:gd name="T8" fmla="*/ 1285 w 1512"/>
                  <a:gd name="T9" fmla="*/ 0 h 1512"/>
                  <a:gd name="T10" fmla="*/ 227 w 1512"/>
                  <a:gd name="T11" fmla="*/ 0 h 1512"/>
                  <a:gd name="T12" fmla="*/ 0 w 1512"/>
                  <a:gd name="T13" fmla="*/ 227 h 1512"/>
                  <a:gd name="T14" fmla="*/ 0 w 1512"/>
                  <a:gd name="T15" fmla="*/ 1285 h 1512"/>
                  <a:gd name="T16" fmla="*/ 227 w 1512"/>
                  <a:gd name="T17" fmla="*/ 1512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2" h="1512">
                    <a:moveTo>
                      <a:pt x="227" y="1512"/>
                    </a:moveTo>
                    <a:lnTo>
                      <a:pt x="1285" y="1512"/>
                    </a:lnTo>
                    <a:cubicBezTo>
                      <a:pt x="1411" y="1512"/>
                      <a:pt x="1512" y="1410"/>
                      <a:pt x="1512" y="1285"/>
                    </a:cubicBezTo>
                    <a:lnTo>
                      <a:pt x="1512" y="227"/>
                    </a:lnTo>
                    <a:cubicBezTo>
                      <a:pt x="1512" y="102"/>
                      <a:pt x="1411" y="0"/>
                      <a:pt x="1285" y="0"/>
                    </a:cubicBezTo>
                    <a:lnTo>
                      <a:pt x="227" y="0"/>
                    </a:lnTo>
                    <a:cubicBezTo>
                      <a:pt x="102" y="0"/>
                      <a:pt x="0" y="102"/>
                      <a:pt x="0" y="227"/>
                    </a:cubicBezTo>
                    <a:lnTo>
                      <a:pt x="0" y="1285"/>
                    </a:lnTo>
                    <a:cubicBezTo>
                      <a:pt x="0" y="1410"/>
                      <a:pt x="102" y="1512"/>
                      <a:pt x="227" y="1512"/>
                    </a:cubicBezTo>
                    <a:close/>
                  </a:path>
                </a:pathLst>
              </a:custGeom>
              <a:solidFill>
                <a:srgbClr val="2DC6FF"/>
              </a:solidFill>
              <a:ln w="0">
                <a:solidFill>
                  <a:srgbClr val="000000"/>
                </a:solidFill>
                <a:prstDash val="solid"/>
                <a:round/>
              </a:ln>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0" name="Freeform 96"/>
              <p:cNvSpPr/>
              <p:nvPr/>
            </p:nvSpPr>
            <p:spPr bwMode="auto">
              <a:xfrm>
                <a:off x="3821" y="1754"/>
                <a:ext cx="372" cy="404"/>
              </a:xfrm>
              <a:custGeom>
                <a:avLst/>
                <a:gdLst>
                  <a:gd name="T0" fmla="*/ 227 w 1512"/>
                  <a:gd name="T1" fmla="*/ 1512 h 1512"/>
                  <a:gd name="T2" fmla="*/ 1285 w 1512"/>
                  <a:gd name="T3" fmla="*/ 1512 h 1512"/>
                  <a:gd name="T4" fmla="*/ 1512 w 1512"/>
                  <a:gd name="T5" fmla="*/ 1285 h 1512"/>
                  <a:gd name="T6" fmla="*/ 1512 w 1512"/>
                  <a:gd name="T7" fmla="*/ 227 h 1512"/>
                  <a:gd name="T8" fmla="*/ 1285 w 1512"/>
                  <a:gd name="T9" fmla="*/ 0 h 1512"/>
                  <a:gd name="T10" fmla="*/ 227 w 1512"/>
                  <a:gd name="T11" fmla="*/ 0 h 1512"/>
                  <a:gd name="T12" fmla="*/ 0 w 1512"/>
                  <a:gd name="T13" fmla="*/ 227 h 1512"/>
                  <a:gd name="T14" fmla="*/ 0 w 1512"/>
                  <a:gd name="T15" fmla="*/ 1285 h 1512"/>
                  <a:gd name="T16" fmla="*/ 227 w 1512"/>
                  <a:gd name="T17" fmla="*/ 1512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2" h="1512">
                    <a:moveTo>
                      <a:pt x="227" y="1512"/>
                    </a:moveTo>
                    <a:lnTo>
                      <a:pt x="1285" y="1512"/>
                    </a:lnTo>
                    <a:cubicBezTo>
                      <a:pt x="1411" y="1512"/>
                      <a:pt x="1512" y="1410"/>
                      <a:pt x="1512" y="1285"/>
                    </a:cubicBezTo>
                    <a:lnTo>
                      <a:pt x="1512" y="227"/>
                    </a:lnTo>
                    <a:cubicBezTo>
                      <a:pt x="1512" y="102"/>
                      <a:pt x="1411" y="0"/>
                      <a:pt x="1285" y="0"/>
                    </a:cubicBezTo>
                    <a:lnTo>
                      <a:pt x="227" y="0"/>
                    </a:lnTo>
                    <a:cubicBezTo>
                      <a:pt x="102" y="0"/>
                      <a:pt x="0" y="102"/>
                      <a:pt x="0" y="227"/>
                    </a:cubicBezTo>
                    <a:lnTo>
                      <a:pt x="0" y="1285"/>
                    </a:lnTo>
                    <a:cubicBezTo>
                      <a:pt x="0" y="1410"/>
                      <a:pt x="102" y="1512"/>
                      <a:pt x="227" y="1512"/>
                    </a:cubicBezTo>
                    <a:close/>
                  </a:path>
                </a:pathLst>
              </a:custGeom>
              <a:noFill/>
              <a:ln w="6350" cap="sq">
                <a:solidFill>
                  <a:srgbClr val="C8C8C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1" name="Rectangle 97"/>
              <p:cNvSpPr>
                <a:spLocks noChangeArrowheads="1"/>
              </p:cNvSpPr>
              <p:nvPr/>
            </p:nvSpPr>
            <p:spPr bwMode="auto">
              <a:xfrm>
                <a:off x="3944" y="1800"/>
                <a:ext cx="172"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USB</a:t>
                </a:r>
                <a:endPar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2" name="Rectangle 98"/>
              <p:cNvSpPr>
                <a:spLocks noChangeArrowheads="1"/>
              </p:cNvSpPr>
              <p:nvPr/>
            </p:nvSpPr>
            <p:spPr bwMode="auto">
              <a:xfrm>
                <a:off x="3959" y="1903"/>
                <a:ext cx="52"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3</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3" name="Rectangle 99"/>
              <p:cNvSpPr>
                <a:spLocks noChangeArrowheads="1"/>
              </p:cNvSpPr>
              <p:nvPr/>
            </p:nvSpPr>
            <p:spPr bwMode="auto">
              <a:xfrm>
                <a:off x="3999" y="1903"/>
                <a:ext cx="21"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4" name="Rectangle 100"/>
              <p:cNvSpPr>
                <a:spLocks noChangeArrowheads="1"/>
              </p:cNvSpPr>
              <p:nvPr/>
            </p:nvSpPr>
            <p:spPr bwMode="auto">
              <a:xfrm>
                <a:off x="4019" y="1903"/>
                <a:ext cx="52"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0</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5" name="Rectangle 101"/>
              <p:cNvSpPr>
                <a:spLocks noChangeArrowheads="1"/>
              </p:cNvSpPr>
              <p:nvPr/>
            </p:nvSpPr>
            <p:spPr bwMode="auto">
              <a:xfrm>
                <a:off x="3902" y="2005"/>
                <a:ext cx="274"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Device</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6" name="Freeform 104"/>
              <p:cNvSpPr/>
              <p:nvPr/>
            </p:nvSpPr>
            <p:spPr bwMode="auto">
              <a:xfrm>
                <a:off x="4248" y="1754"/>
                <a:ext cx="372" cy="404"/>
              </a:xfrm>
              <a:custGeom>
                <a:avLst/>
                <a:gdLst>
                  <a:gd name="T0" fmla="*/ 226 w 1512"/>
                  <a:gd name="T1" fmla="*/ 1512 h 1512"/>
                  <a:gd name="T2" fmla="*/ 1285 w 1512"/>
                  <a:gd name="T3" fmla="*/ 1512 h 1512"/>
                  <a:gd name="T4" fmla="*/ 1512 w 1512"/>
                  <a:gd name="T5" fmla="*/ 1285 h 1512"/>
                  <a:gd name="T6" fmla="*/ 1512 w 1512"/>
                  <a:gd name="T7" fmla="*/ 227 h 1512"/>
                  <a:gd name="T8" fmla="*/ 1285 w 1512"/>
                  <a:gd name="T9" fmla="*/ 0 h 1512"/>
                  <a:gd name="T10" fmla="*/ 226 w 1512"/>
                  <a:gd name="T11" fmla="*/ 0 h 1512"/>
                  <a:gd name="T12" fmla="*/ 0 w 1512"/>
                  <a:gd name="T13" fmla="*/ 227 h 1512"/>
                  <a:gd name="T14" fmla="*/ 0 w 1512"/>
                  <a:gd name="T15" fmla="*/ 1285 h 1512"/>
                  <a:gd name="T16" fmla="*/ 226 w 1512"/>
                  <a:gd name="T17" fmla="*/ 1512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2" h="1512">
                    <a:moveTo>
                      <a:pt x="226" y="1512"/>
                    </a:moveTo>
                    <a:lnTo>
                      <a:pt x="1285" y="1512"/>
                    </a:lnTo>
                    <a:cubicBezTo>
                      <a:pt x="1410" y="1512"/>
                      <a:pt x="1512" y="1410"/>
                      <a:pt x="1512" y="1285"/>
                    </a:cubicBezTo>
                    <a:lnTo>
                      <a:pt x="1512" y="227"/>
                    </a:lnTo>
                    <a:cubicBezTo>
                      <a:pt x="1512" y="102"/>
                      <a:pt x="1410" y="0"/>
                      <a:pt x="1285" y="0"/>
                    </a:cubicBezTo>
                    <a:lnTo>
                      <a:pt x="226" y="0"/>
                    </a:lnTo>
                    <a:cubicBezTo>
                      <a:pt x="101" y="0"/>
                      <a:pt x="0" y="102"/>
                      <a:pt x="0" y="227"/>
                    </a:cubicBezTo>
                    <a:lnTo>
                      <a:pt x="0" y="1285"/>
                    </a:lnTo>
                    <a:cubicBezTo>
                      <a:pt x="0" y="1410"/>
                      <a:pt x="101" y="1512"/>
                      <a:pt x="226" y="1512"/>
                    </a:cubicBezTo>
                    <a:close/>
                  </a:path>
                </a:pathLst>
              </a:custGeom>
              <a:solidFill>
                <a:srgbClr val="2DC6FF"/>
              </a:solidFill>
              <a:ln w="0">
                <a:solidFill>
                  <a:srgbClr val="000000"/>
                </a:solidFill>
                <a:prstDash val="solid"/>
                <a:round/>
              </a:ln>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7" name="Freeform 105"/>
              <p:cNvSpPr/>
              <p:nvPr/>
            </p:nvSpPr>
            <p:spPr bwMode="auto">
              <a:xfrm>
                <a:off x="4248" y="1754"/>
                <a:ext cx="372" cy="404"/>
              </a:xfrm>
              <a:custGeom>
                <a:avLst/>
                <a:gdLst>
                  <a:gd name="T0" fmla="*/ 226 w 1512"/>
                  <a:gd name="T1" fmla="*/ 1512 h 1512"/>
                  <a:gd name="T2" fmla="*/ 1285 w 1512"/>
                  <a:gd name="T3" fmla="*/ 1512 h 1512"/>
                  <a:gd name="T4" fmla="*/ 1512 w 1512"/>
                  <a:gd name="T5" fmla="*/ 1285 h 1512"/>
                  <a:gd name="T6" fmla="*/ 1512 w 1512"/>
                  <a:gd name="T7" fmla="*/ 227 h 1512"/>
                  <a:gd name="T8" fmla="*/ 1285 w 1512"/>
                  <a:gd name="T9" fmla="*/ 0 h 1512"/>
                  <a:gd name="T10" fmla="*/ 226 w 1512"/>
                  <a:gd name="T11" fmla="*/ 0 h 1512"/>
                  <a:gd name="T12" fmla="*/ 0 w 1512"/>
                  <a:gd name="T13" fmla="*/ 227 h 1512"/>
                  <a:gd name="T14" fmla="*/ 0 w 1512"/>
                  <a:gd name="T15" fmla="*/ 1285 h 1512"/>
                  <a:gd name="T16" fmla="*/ 226 w 1512"/>
                  <a:gd name="T17" fmla="*/ 1512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2" h="1512">
                    <a:moveTo>
                      <a:pt x="226" y="1512"/>
                    </a:moveTo>
                    <a:lnTo>
                      <a:pt x="1285" y="1512"/>
                    </a:lnTo>
                    <a:cubicBezTo>
                      <a:pt x="1410" y="1512"/>
                      <a:pt x="1512" y="1410"/>
                      <a:pt x="1512" y="1285"/>
                    </a:cubicBezTo>
                    <a:lnTo>
                      <a:pt x="1512" y="227"/>
                    </a:lnTo>
                    <a:cubicBezTo>
                      <a:pt x="1512" y="102"/>
                      <a:pt x="1410" y="0"/>
                      <a:pt x="1285" y="0"/>
                    </a:cubicBezTo>
                    <a:lnTo>
                      <a:pt x="226" y="0"/>
                    </a:lnTo>
                    <a:cubicBezTo>
                      <a:pt x="101" y="0"/>
                      <a:pt x="0" y="102"/>
                      <a:pt x="0" y="227"/>
                    </a:cubicBezTo>
                    <a:lnTo>
                      <a:pt x="0" y="1285"/>
                    </a:lnTo>
                    <a:cubicBezTo>
                      <a:pt x="0" y="1410"/>
                      <a:pt x="101" y="1512"/>
                      <a:pt x="226" y="1512"/>
                    </a:cubicBezTo>
                    <a:close/>
                  </a:path>
                </a:pathLst>
              </a:custGeom>
              <a:noFill/>
              <a:ln w="6350" cap="sq">
                <a:solidFill>
                  <a:srgbClr val="C8C8C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8" name="Rectangle 106"/>
              <p:cNvSpPr>
                <a:spLocks noChangeArrowheads="1"/>
              </p:cNvSpPr>
              <p:nvPr/>
            </p:nvSpPr>
            <p:spPr bwMode="auto">
              <a:xfrm>
                <a:off x="4321" y="1850"/>
                <a:ext cx="302"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Gigabit</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9" name="Rectangle 107"/>
              <p:cNvSpPr>
                <a:spLocks noChangeArrowheads="1"/>
              </p:cNvSpPr>
              <p:nvPr/>
            </p:nvSpPr>
            <p:spPr bwMode="auto">
              <a:xfrm>
                <a:off x="4296" y="1954"/>
                <a:ext cx="357"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Ethernet</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0" name="Freeform 110"/>
              <p:cNvSpPr/>
              <p:nvPr/>
            </p:nvSpPr>
            <p:spPr bwMode="auto">
              <a:xfrm>
                <a:off x="4667" y="1754"/>
                <a:ext cx="372" cy="404"/>
              </a:xfrm>
              <a:custGeom>
                <a:avLst/>
                <a:gdLst>
                  <a:gd name="T0" fmla="*/ 226 w 1511"/>
                  <a:gd name="T1" fmla="*/ 1512 h 1512"/>
                  <a:gd name="T2" fmla="*/ 1285 w 1511"/>
                  <a:gd name="T3" fmla="*/ 1512 h 1512"/>
                  <a:gd name="T4" fmla="*/ 1511 w 1511"/>
                  <a:gd name="T5" fmla="*/ 1285 h 1512"/>
                  <a:gd name="T6" fmla="*/ 1511 w 1511"/>
                  <a:gd name="T7" fmla="*/ 227 h 1512"/>
                  <a:gd name="T8" fmla="*/ 1285 w 1511"/>
                  <a:gd name="T9" fmla="*/ 0 h 1512"/>
                  <a:gd name="T10" fmla="*/ 226 w 1511"/>
                  <a:gd name="T11" fmla="*/ 0 h 1512"/>
                  <a:gd name="T12" fmla="*/ 0 w 1511"/>
                  <a:gd name="T13" fmla="*/ 227 h 1512"/>
                  <a:gd name="T14" fmla="*/ 0 w 1511"/>
                  <a:gd name="T15" fmla="*/ 1285 h 1512"/>
                  <a:gd name="T16" fmla="*/ 226 w 1511"/>
                  <a:gd name="T17" fmla="*/ 1512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1" h="1512">
                    <a:moveTo>
                      <a:pt x="226" y="1512"/>
                    </a:moveTo>
                    <a:lnTo>
                      <a:pt x="1285" y="1512"/>
                    </a:lnTo>
                    <a:cubicBezTo>
                      <a:pt x="1410" y="1512"/>
                      <a:pt x="1511" y="1410"/>
                      <a:pt x="1511" y="1285"/>
                    </a:cubicBezTo>
                    <a:lnTo>
                      <a:pt x="1511" y="227"/>
                    </a:lnTo>
                    <a:cubicBezTo>
                      <a:pt x="1511" y="102"/>
                      <a:pt x="1410" y="0"/>
                      <a:pt x="1285" y="0"/>
                    </a:cubicBezTo>
                    <a:lnTo>
                      <a:pt x="226" y="0"/>
                    </a:lnTo>
                    <a:cubicBezTo>
                      <a:pt x="101" y="0"/>
                      <a:pt x="0" y="102"/>
                      <a:pt x="0" y="227"/>
                    </a:cubicBezTo>
                    <a:lnTo>
                      <a:pt x="0" y="1285"/>
                    </a:lnTo>
                    <a:cubicBezTo>
                      <a:pt x="0" y="1410"/>
                      <a:pt x="101" y="1512"/>
                      <a:pt x="226" y="1512"/>
                    </a:cubicBezTo>
                    <a:close/>
                  </a:path>
                </a:pathLst>
              </a:custGeom>
              <a:solidFill>
                <a:srgbClr val="2DC6FF"/>
              </a:solidFill>
              <a:ln w="0">
                <a:solidFill>
                  <a:srgbClr val="000000"/>
                </a:solidFill>
                <a:prstDash val="solid"/>
                <a:round/>
              </a:ln>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1" name="Freeform 111"/>
              <p:cNvSpPr/>
              <p:nvPr/>
            </p:nvSpPr>
            <p:spPr bwMode="auto">
              <a:xfrm>
                <a:off x="4667" y="1754"/>
                <a:ext cx="372" cy="404"/>
              </a:xfrm>
              <a:custGeom>
                <a:avLst/>
                <a:gdLst>
                  <a:gd name="T0" fmla="*/ 226 w 1511"/>
                  <a:gd name="T1" fmla="*/ 1512 h 1512"/>
                  <a:gd name="T2" fmla="*/ 1285 w 1511"/>
                  <a:gd name="T3" fmla="*/ 1512 h 1512"/>
                  <a:gd name="T4" fmla="*/ 1511 w 1511"/>
                  <a:gd name="T5" fmla="*/ 1285 h 1512"/>
                  <a:gd name="T6" fmla="*/ 1511 w 1511"/>
                  <a:gd name="T7" fmla="*/ 227 h 1512"/>
                  <a:gd name="T8" fmla="*/ 1285 w 1511"/>
                  <a:gd name="T9" fmla="*/ 0 h 1512"/>
                  <a:gd name="T10" fmla="*/ 226 w 1511"/>
                  <a:gd name="T11" fmla="*/ 0 h 1512"/>
                  <a:gd name="T12" fmla="*/ 0 w 1511"/>
                  <a:gd name="T13" fmla="*/ 227 h 1512"/>
                  <a:gd name="T14" fmla="*/ 0 w 1511"/>
                  <a:gd name="T15" fmla="*/ 1285 h 1512"/>
                  <a:gd name="T16" fmla="*/ 226 w 1511"/>
                  <a:gd name="T17" fmla="*/ 1512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1" h="1512">
                    <a:moveTo>
                      <a:pt x="226" y="1512"/>
                    </a:moveTo>
                    <a:lnTo>
                      <a:pt x="1285" y="1512"/>
                    </a:lnTo>
                    <a:cubicBezTo>
                      <a:pt x="1410" y="1512"/>
                      <a:pt x="1511" y="1410"/>
                      <a:pt x="1511" y="1285"/>
                    </a:cubicBezTo>
                    <a:lnTo>
                      <a:pt x="1511" y="227"/>
                    </a:lnTo>
                    <a:cubicBezTo>
                      <a:pt x="1511" y="102"/>
                      <a:pt x="1410" y="0"/>
                      <a:pt x="1285" y="0"/>
                    </a:cubicBezTo>
                    <a:lnTo>
                      <a:pt x="226" y="0"/>
                    </a:lnTo>
                    <a:cubicBezTo>
                      <a:pt x="101" y="0"/>
                      <a:pt x="0" y="102"/>
                      <a:pt x="0" y="227"/>
                    </a:cubicBezTo>
                    <a:lnTo>
                      <a:pt x="0" y="1285"/>
                    </a:lnTo>
                    <a:cubicBezTo>
                      <a:pt x="0" y="1410"/>
                      <a:pt x="101" y="1512"/>
                      <a:pt x="226" y="1512"/>
                    </a:cubicBezTo>
                    <a:close/>
                  </a:path>
                </a:pathLst>
              </a:custGeom>
              <a:noFill/>
              <a:ln w="6350" cap="sq">
                <a:solidFill>
                  <a:srgbClr val="C8C8C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2" name="Rectangle 112"/>
              <p:cNvSpPr>
                <a:spLocks noChangeArrowheads="1"/>
              </p:cNvSpPr>
              <p:nvPr/>
            </p:nvSpPr>
            <p:spPr bwMode="auto">
              <a:xfrm>
                <a:off x="4725" y="1800"/>
                <a:ext cx="212"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PCIe </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3" name="Rectangle 113"/>
              <p:cNvSpPr>
                <a:spLocks noChangeArrowheads="1"/>
              </p:cNvSpPr>
              <p:nvPr/>
            </p:nvSpPr>
            <p:spPr bwMode="auto">
              <a:xfrm>
                <a:off x="4885" y="1800"/>
                <a:ext cx="52"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3</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4" name="Rectangle 114"/>
              <p:cNvSpPr>
                <a:spLocks noChangeArrowheads="1"/>
              </p:cNvSpPr>
              <p:nvPr/>
            </p:nvSpPr>
            <p:spPr bwMode="auto">
              <a:xfrm>
                <a:off x="4925" y="1800"/>
                <a:ext cx="21"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5" name="Rectangle 115"/>
              <p:cNvSpPr>
                <a:spLocks noChangeArrowheads="1"/>
              </p:cNvSpPr>
              <p:nvPr/>
            </p:nvSpPr>
            <p:spPr bwMode="auto">
              <a:xfrm>
                <a:off x="4945" y="1800"/>
                <a:ext cx="52"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0</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6" name="Rectangle 116"/>
              <p:cNvSpPr>
                <a:spLocks noChangeArrowheads="1"/>
              </p:cNvSpPr>
              <p:nvPr/>
            </p:nvSpPr>
            <p:spPr bwMode="auto">
              <a:xfrm>
                <a:off x="4798" y="1903"/>
                <a:ext cx="150"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Ctrl</a:t>
                </a:r>
                <a:endPar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7" name="Rectangle 117"/>
              <p:cNvSpPr>
                <a:spLocks noChangeArrowheads="1"/>
              </p:cNvSpPr>
              <p:nvPr/>
            </p:nvSpPr>
            <p:spPr bwMode="auto">
              <a:xfrm>
                <a:off x="4757" y="2005"/>
                <a:ext cx="113"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RC</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8" name="Rectangle 118"/>
              <p:cNvSpPr>
                <a:spLocks noChangeArrowheads="1"/>
              </p:cNvSpPr>
              <p:nvPr/>
            </p:nvSpPr>
            <p:spPr bwMode="auto">
              <a:xfrm>
                <a:off x="4842" y="2005"/>
                <a:ext cx="36"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9" name="Rectangle 119"/>
              <p:cNvSpPr>
                <a:spLocks noChangeArrowheads="1"/>
              </p:cNvSpPr>
              <p:nvPr/>
            </p:nvSpPr>
            <p:spPr bwMode="auto">
              <a:xfrm>
                <a:off x="4873" y="2005"/>
                <a:ext cx="103"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EP</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0" name="Line 120"/>
              <p:cNvSpPr>
                <a:spLocks noChangeShapeType="1"/>
              </p:cNvSpPr>
              <p:nvPr/>
            </p:nvSpPr>
            <p:spPr bwMode="auto">
              <a:xfrm>
                <a:off x="2660" y="3305"/>
                <a:ext cx="0" cy="125"/>
              </a:xfrm>
              <a:prstGeom prst="line">
                <a:avLst/>
              </a:prstGeom>
              <a:noFill/>
              <a:ln w="52388" cap="rnd">
                <a:solidFill>
                  <a:srgbClr val="5B9BD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1" name="Freeform 121"/>
              <p:cNvSpPr/>
              <p:nvPr/>
            </p:nvSpPr>
            <p:spPr bwMode="auto">
              <a:xfrm>
                <a:off x="2616" y="3267"/>
                <a:ext cx="89" cy="48"/>
              </a:xfrm>
              <a:custGeom>
                <a:avLst/>
                <a:gdLst>
                  <a:gd name="T0" fmla="*/ 0 w 89"/>
                  <a:gd name="T1" fmla="*/ 48 h 48"/>
                  <a:gd name="T2" fmla="*/ 44 w 89"/>
                  <a:gd name="T3" fmla="*/ 0 h 48"/>
                  <a:gd name="T4" fmla="*/ 89 w 89"/>
                  <a:gd name="T5" fmla="*/ 48 h 48"/>
                  <a:gd name="T6" fmla="*/ 0 w 89"/>
                  <a:gd name="T7" fmla="*/ 48 h 48"/>
                </a:gdLst>
                <a:ahLst/>
                <a:cxnLst>
                  <a:cxn ang="0">
                    <a:pos x="T0" y="T1"/>
                  </a:cxn>
                  <a:cxn ang="0">
                    <a:pos x="T2" y="T3"/>
                  </a:cxn>
                  <a:cxn ang="0">
                    <a:pos x="T4" y="T5"/>
                  </a:cxn>
                  <a:cxn ang="0">
                    <a:pos x="T6" y="T7"/>
                  </a:cxn>
                </a:cxnLst>
                <a:rect l="0" t="0" r="r" b="b"/>
                <a:pathLst>
                  <a:path w="89" h="48">
                    <a:moveTo>
                      <a:pt x="0" y="48"/>
                    </a:moveTo>
                    <a:lnTo>
                      <a:pt x="44" y="0"/>
                    </a:lnTo>
                    <a:lnTo>
                      <a:pt x="89" y="48"/>
                    </a:lnTo>
                    <a:lnTo>
                      <a:pt x="0" y="48"/>
                    </a:lnTo>
                    <a:close/>
                  </a:path>
                </a:pathLst>
              </a:custGeom>
              <a:solidFill>
                <a:srgbClr val="5B9BD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2" name="Freeform 122"/>
              <p:cNvSpPr/>
              <p:nvPr/>
            </p:nvSpPr>
            <p:spPr bwMode="auto">
              <a:xfrm>
                <a:off x="2616" y="3420"/>
                <a:ext cx="89" cy="48"/>
              </a:xfrm>
              <a:custGeom>
                <a:avLst/>
                <a:gdLst>
                  <a:gd name="T0" fmla="*/ 89 w 89"/>
                  <a:gd name="T1" fmla="*/ 0 h 48"/>
                  <a:gd name="T2" fmla="*/ 44 w 89"/>
                  <a:gd name="T3" fmla="*/ 48 h 48"/>
                  <a:gd name="T4" fmla="*/ 0 w 89"/>
                  <a:gd name="T5" fmla="*/ 0 h 48"/>
                  <a:gd name="T6" fmla="*/ 89 w 89"/>
                  <a:gd name="T7" fmla="*/ 0 h 48"/>
                </a:gdLst>
                <a:ahLst/>
                <a:cxnLst>
                  <a:cxn ang="0">
                    <a:pos x="T0" y="T1"/>
                  </a:cxn>
                  <a:cxn ang="0">
                    <a:pos x="T2" y="T3"/>
                  </a:cxn>
                  <a:cxn ang="0">
                    <a:pos x="T4" y="T5"/>
                  </a:cxn>
                  <a:cxn ang="0">
                    <a:pos x="T6" y="T7"/>
                  </a:cxn>
                </a:cxnLst>
                <a:rect l="0" t="0" r="r" b="b"/>
                <a:pathLst>
                  <a:path w="89" h="48">
                    <a:moveTo>
                      <a:pt x="89" y="0"/>
                    </a:moveTo>
                    <a:lnTo>
                      <a:pt x="44" y="48"/>
                    </a:lnTo>
                    <a:lnTo>
                      <a:pt x="0" y="0"/>
                    </a:lnTo>
                    <a:lnTo>
                      <a:pt x="89" y="0"/>
                    </a:lnTo>
                    <a:close/>
                  </a:path>
                </a:pathLst>
              </a:custGeom>
              <a:solidFill>
                <a:srgbClr val="5B9BD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3" name="Line 123"/>
              <p:cNvSpPr>
                <a:spLocks noChangeShapeType="1"/>
              </p:cNvSpPr>
              <p:nvPr/>
            </p:nvSpPr>
            <p:spPr bwMode="auto">
              <a:xfrm>
                <a:off x="4007" y="1208"/>
                <a:ext cx="0" cy="508"/>
              </a:xfrm>
              <a:prstGeom prst="line">
                <a:avLst/>
              </a:prstGeom>
              <a:noFill/>
              <a:ln w="52388" cap="rnd">
                <a:solidFill>
                  <a:srgbClr val="FEE599"/>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4" name="Freeform 124"/>
              <p:cNvSpPr/>
              <p:nvPr/>
            </p:nvSpPr>
            <p:spPr bwMode="auto">
              <a:xfrm>
                <a:off x="3963" y="1170"/>
                <a:ext cx="89" cy="48"/>
              </a:xfrm>
              <a:custGeom>
                <a:avLst/>
                <a:gdLst>
                  <a:gd name="T0" fmla="*/ 0 w 89"/>
                  <a:gd name="T1" fmla="*/ 48 h 48"/>
                  <a:gd name="T2" fmla="*/ 44 w 89"/>
                  <a:gd name="T3" fmla="*/ 0 h 48"/>
                  <a:gd name="T4" fmla="*/ 89 w 89"/>
                  <a:gd name="T5" fmla="*/ 48 h 48"/>
                  <a:gd name="T6" fmla="*/ 0 w 89"/>
                  <a:gd name="T7" fmla="*/ 48 h 48"/>
                </a:gdLst>
                <a:ahLst/>
                <a:cxnLst>
                  <a:cxn ang="0">
                    <a:pos x="T0" y="T1"/>
                  </a:cxn>
                  <a:cxn ang="0">
                    <a:pos x="T2" y="T3"/>
                  </a:cxn>
                  <a:cxn ang="0">
                    <a:pos x="T4" y="T5"/>
                  </a:cxn>
                  <a:cxn ang="0">
                    <a:pos x="T6" y="T7"/>
                  </a:cxn>
                </a:cxnLst>
                <a:rect l="0" t="0" r="r" b="b"/>
                <a:pathLst>
                  <a:path w="89" h="48">
                    <a:moveTo>
                      <a:pt x="0" y="48"/>
                    </a:moveTo>
                    <a:lnTo>
                      <a:pt x="44" y="0"/>
                    </a:lnTo>
                    <a:lnTo>
                      <a:pt x="89" y="48"/>
                    </a:lnTo>
                    <a:lnTo>
                      <a:pt x="0" y="48"/>
                    </a:lnTo>
                    <a:close/>
                  </a:path>
                </a:pathLst>
              </a:custGeom>
              <a:solidFill>
                <a:srgbClr val="FEE5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5" name="Freeform 125"/>
              <p:cNvSpPr/>
              <p:nvPr/>
            </p:nvSpPr>
            <p:spPr bwMode="auto">
              <a:xfrm>
                <a:off x="3963" y="1706"/>
                <a:ext cx="89" cy="48"/>
              </a:xfrm>
              <a:custGeom>
                <a:avLst/>
                <a:gdLst>
                  <a:gd name="T0" fmla="*/ 89 w 89"/>
                  <a:gd name="T1" fmla="*/ 0 h 48"/>
                  <a:gd name="T2" fmla="*/ 44 w 89"/>
                  <a:gd name="T3" fmla="*/ 48 h 48"/>
                  <a:gd name="T4" fmla="*/ 0 w 89"/>
                  <a:gd name="T5" fmla="*/ 0 h 48"/>
                  <a:gd name="T6" fmla="*/ 89 w 89"/>
                  <a:gd name="T7" fmla="*/ 0 h 48"/>
                </a:gdLst>
                <a:ahLst/>
                <a:cxnLst>
                  <a:cxn ang="0">
                    <a:pos x="T0" y="T1"/>
                  </a:cxn>
                  <a:cxn ang="0">
                    <a:pos x="T2" y="T3"/>
                  </a:cxn>
                  <a:cxn ang="0">
                    <a:pos x="T4" y="T5"/>
                  </a:cxn>
                  <a:cxn ang="0">
                    <a:pos x="T6" y="T7"/>
                  </a:cxn>
                </a:cxnLst>
                <a:rect l="0" t="0" r="r" b="b"/>
                <a:pathLst>
                  <a:path w="89" h="48">
                    <a:moveTo>
                      <a:pt x="89" y="0"/>
                    </a:moveTo>
                    <a:lnTo>
                      <a:pt x="44" y="48"/>
                    </a:lnTo>
                    <a:lnTo>
                      <a:pt x="0" y="0"/>
                    </a:lnTo>
                    <a:lnTo>
                      <a:pt x="89" y="0"/>
                    </a:lnTo>
                    <a:close/>
                  </a:path>
                </a:pathLst>
              </a:custGeom>
              <a:solidFill>
                <a:srgbClr val="FEE5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6" name="Line 126"/>
              <p:cNvSpPr>
                <a:spLocks noChangeShapeType="1"/>
              </p:cNvSpPr>
              <p:nvPr/>
            </p:nvSpPr>
            <p:spPr bwMode="auto">
              <a:xfrm>
                <a:off x="4434" y="1208"/>
                <a:ext cx="0" cy="508"/>
              </a:xfrm>
              <a:prstGeom prst="line">
                <a:avLst/>
              </a:prstGeom>
              <a:noFill/>
              <a:ln w="52388" cap="rnd">
                <a:solidFill>
                  <a:srgbClr val="FEE599"/>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7" name="Freeform 127"/>
              <p:cNvSpPr/>
              <p:nvPr/>
            </p:nvSpPr>
            <p:spPr bwMode="auto">
              <a:xfrm>
                <a:off x="4389" y="1170"/>
                <a:ext cx="90" cy="48"/>
              </a:xfrm>
              <a:custGeom>
                <a:avLst/>
                <a:gdLst>
                  <a:gd name="T0" fmla="*/ 0 w 90"/>
                  <a:gd name="T1" fmla="*/ 48 h 48"/>
                  <a:gd name="T2" fmla="*/ 45 w 90"/>
                  <a:gd name="T3" fmla="*/ 0 h 48"/>
                  <a:gd name="T4" fmla="*/ 90 w 90"/>
                  <a:gd name="T5" fmla="*/ 48 h 48"/>
                  <a:gd name="T6" fmla="*/ 0 w 90"/>
                  <a:gd name="T7" fmla="*/ 48 h 48"/>
                </a:gdLst>
                <a:ahLst/>
                <a:cxnLst>
                  <a:cxn ang="0">
                    <a:pos x="T0" y="T1"/>
                  </a:cxn>
                  <a:cxn ang="0">
                    <a:pos x="T2" y="T3"/>
                  </a:cxn>
                  <a:cxn ang="0">
                    <a:pos x="T4" y="T5"/>
                  </a:cxn>
                  <a:cxn ang="0">
                    <a:pos x="T6" y="T7"/>
                  </a:cxn>
                </a:cxnLst>
                <a:rect l="0" t="0" r="r" b="b"/>
                <a:pathLst>
                  <a:path w="90" h="48">
                    <a:moveTo>
                      <a:pt x="0" y="48"/>
                    </a:moveTo>
                    <a:lnTo>
                      <a:pt x="45" y="0"/>
                    </a:lnTo>
                    <a:lnTo>
                      <a:pt x="90" y="48"/>
                    </a:lnTo>
                    <a:lnTo>
                      <a:pt x="0" y="48"/>
                    </a:lnTo>
                    <a:close/>
                  </a:path>
                </a:pathLst>
              </a:custGeom>
              <a:solidFill>
                <a:srgbClr val="FEE5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8" name="Freeform 128"/>
              <p:cNvSpPr/>
              <p:nvPr/>
            </p:nvSpPr>
            <p:spPr bwMode="auto">
              <a:xfrm>
                <a:off x="4389" y="1706"/>
                <a:ext cx="90" cy="48"/>
              </a:xfrm>
              <a:custGeom>
                <a:avLst/>
                <a:gdLst>
                  <a:gd name="T0" fmla="*/ 90 w 90"/>
                  <a:gd name="T1" fmla="*/ 0 h 48"/>
                  <a:gd name="T2" fmla="*/ 45 w 90"/>
                  <a:gd name="T3" fmla="*/ 48 h 48"/>
                  <a:gd name="T4" fmla="*/ 0 w 90"/>
                  <a:gd name="T5" fmla="*/ 0 h 48"/>
                  <a:gd name="T6" fmla="*/ 90 w 90"/>
                  <a:gd name="T7" fmla="*/ 0 h 48"/>
                </a:gdLst>
                <a:ahLst/>
                <a:cxnLst>
                  <a:cxn ang="0">
                    <a:pos x="T0" y="T1"/>
                  </a:cxn>
                  <a:cxn ang="0">
                    <a:pos x="T2" y="T3"/>
                  </a:cxn>
                  <a:cxn ang="0">
                    <a:pos x="T4" y="T5"/>
                  </a:cxn>
                  <a:cxn ang="0">
                    <a:pos x="T6" y="T7"/>
                  </a:cxn>
                </a:cxnLst>
                <a:rect l="0" t="0" r="r" b="b"/>
                <a:pathLst>
                  <a:path w="90" h="48">
                    <a:moveTo>
                      <a:pt x="90" y="0"/>
                    </a:moveTo>
                    <a:lnTo>
                      <a:pt x="45" y="48"/>
                    </a:lnTo>
                    <a:lnTo>
                      <a:pt x="0" y="0"/>
                    </a:lnTo>
                    <a:lnTo>
                      <a:pt x="90" y="0"/>
                    </a:lnTo>
                    <a:close/>
                  </a:path>
                </a:pathLst>
              </a:custGeom>
              <a:solidFill>
                <a:srgbClr val="FEE5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9" name="Line 129"/>
              <p:cNvSpPr>
                <a:spLocks noChangeShapeType="1"/>
              </p:cNvSpPr>
              <p:nvPr/>
            </p:nvSpPr>
            <p:spPr bwMode="auto">
              <a:xfrm>
                <a:off x="4853" y="1208"/>
                <a:ext cx="0" cy="508"/>
              </a:xfrm>
              <a:prstGeom prst="line">
                <a:avLst/>
              </a:prstGeom>
              <a:noFill/>
              <a:ln w="52388" cap="rnd">
                <a:solidFill>
                  <a:srgbClr val="FEE599"/>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0" name="Freeform 130"/>
              <p:cNvSpPr/>
              <p:nvPr/>
            </p:nvSpPr>
            <p:spPr bwMode="auto">
              <a:xfrm>
                <a:off x="4808" y="1170"/>
                <a:ext cx="90" cy="48"/>
              </a:xfrm>
              <a:custGeom>
                <a:avLst/>
                <a:gdLst>
                  <a:gd name="T0" fmla="*/ 0 w 90"/>
                  <a:gd name="T1" fmla="*/ 48 h 48"/>
                  <a:gd name="T2" fmla="*/ 45 w 90"/>
                  <a:gd name="T3" fmla="*/ 0 h 48"/>
                  <a:gd name="T4" fmla="*/ 90 w 90"/>
                  <a:gd name="T5" fmla="*/ 48 h 48"/>
                  <a:gd name="T6" fmla="*/ 0 w 90"/>
                  <a:gd name="T7" fmla="*/ 48 h 48"/>
                </a:gdLst>
                <a:ahLst/>
                <a:cxnLst>
                  <a:cxn ang="0">
                    <a:pos x="T0" y="T1"/>
                  </a:cxn>
                  <a:cxn ang="0">
                    <a:pos x="T2" y="T3"/>
                  </a:cxn>
                  <a:cxn ang="0">
                    <a:pos x="T4" y="T5"/>
                  </a:cxn>
                  <a:cxn ang="0">
                    <a:pos x="T6" y="T7"/>
                  </a:cxn>
                </a:cxnLst>
                <a:rect l="0" t="0" r="r" b="b"/>
                <a:pathLst>
                  <a:path w="90" h="48">
                    <a:moveTo>
                      <a:pt x="0" y="48"/>
                    </a:moveTo>
                    <a:lnTo>
                      <a:pt x="45" y="0"/>
                    </a:lnTo>
                    <a:lnTo>
                      <a:pt x="90" y="48"/>
                    </a:lnTo>
                    <a:lnTo>
                      <a:pt x="0" y="48"/>
                    </a:lnTo>
                    <a:close/>
                  </a:path>
                </a:pathLst>
              </a:custGeom>
              <a:solidFill>
                <a:srgbClr val="FEE5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1" name="Freeform 131"/>
              <p:cNvSpPr/>
              <p:nvPr/>
            </p:nvSpPr>
            <p:spPr bwMode="auto">
              <a:xfrm>
                <a:off x="4808" y="1706"/>
                <a:ext cx="90" cy="48"/>
              </a:xfrm>
              <a:custGeom>
                <a:avLst/>
                <a:gdLst>
                  <a:gd name="T0" fmla="*/ 90 w 90"/>
                  <a:gd name="T1" fmla="*/ 0 h 48"/>
                  <a:gd name="T2" fmla="*/ 45 w 90"/>
                  <a:gd name="T3" fmla="*/ 48 h 48"/>
                  <a:gd name="T4" fmla="*/ 0 w 90"/>
                  <a:gd name="T5" fmla="*/ 0 h 48"/>
                  <a:gd name="T6" fmla="*/ 90 w 90"/>
                  <a:gd name="T7" fmla="*/ 0 h 48"/>
                </a:gdLst>
                <a:ahLst/>
                <a:cxnLst>
                  <a:cxn ang="0">
                    <a:pos x="T0" y="T1"/>
                  </a:cxn>
                  <a:cxn ang="0">
                    <a:pos x="T2" y="T3"/>
                  </a:cxn>
                  <a:cxn ang="0">
                    <a:pos x="T4" y="T5"/>
                  </a:cxn>
                  <a:cxn ang="0">
                    <a:pos x="T6" y="T7"/>
                  </a:cxn>
                </a:cxnLst>
                <a:rect l="0" t="0" r="r" b="b"/>
                <a:pathLst>
                  <a:path w="90" h="48">
                    <a:moveTo>
                      <a:pt x="90" y="0"/>
                    </a:moveTo>
                    <a:lnTo>
                      <a:pt x="45" y="48"/>
                    </a:lnTo>
                    <a:lnTo>
                      <a:pt x="0" y="0"/>
                    </a:lnTo>
                    <a:lnTo>
                      <a:pt x="90" y="0"/>
                    </a:lnTo>
                    <a:close/>
                  </a:path>
                </a:pathLst>
              </a:custGeom>
              <a:solidFill>
                <a:srgbClr val="FEE5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2" name="Rectangle 132"/>
              <p:cNvSpPr>
                <a:spLocks noChangeArrowheads="1"/>
              </p:cNvSpPr>
              <p:nvPr/>
            </p:nvSpPr>
            <p:spPr bwMode="auto">
              <a:xfrm>
                <a:off x="3781" y="927"/>
                <a:ext cx="433"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fontAlgn="base">
                  <a:spcBef>
                    <a:spcPct val="0"/>
                  </a:spcBef>
                  <a:spcAft>
                    <a:spcPct val="0"/>
                  </a:spcAft>
                </a:pPr>
                <a:r>
                  <a:rPr lang="zh-CN" altLang="zh-CN" sz="1000" b="1"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X</a:t>
                </a:r>
                <a:r>
                  <a:rPr lang="en-US" altLang="zh-CN" sz="1000" b="1"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86/ARM</a:t>
                </a:r>
                <a:endParaRPr lang="en-US" altLang="zh-CN" sz="1000" b="1"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defTabSz="914400" fontAlgn="base">
                  <a:spcBef>
                    <a:spcPct val="0"/>
                  </a:spcBef>
                  <a:spcAft>
                    <a:spcPct val="0"/>
                  </a:spcAft>
                </a:pPr>
                <a:r>
                  <a:rPr lang="en-US" altLang="zh-CN" sz="1000" b="1"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Host</a:t>
                </a:r>
                <a:endPar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3" name="Rectangle 137"/>
              <p:cNvSpPr>
                <a:spLocks noChangeArrowheads="1"/>
              </p:cNvSpPr>
              <p:nvPr/>
            </p:nvSpPr>
            <p:spPr bwMode="auto">
              <a:xfrm>
                <a:off x="4576" y="892"/>
                <a:ext cx="650"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fontAlgn="base">
                  <a:lnSpc>
                    <a:spcPts val="1000"/>
                  </a:lnSpc>
                  <a:spcBef>
                    <a:spcPct val="0"/>
                  </a:spcBef>
                  <a:spcAft>
                    <a:spcPct val="0"/>
                  </a:spcAft>
                </a:pPr>
                <a:r>
                  <a:rPr lang="zh-CN" altLang="zh-CN" sz="1000" b="1"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X</a:t>
                </a:r>
                <a:r>
                  <a:rPr lang="en-US" altLang="zh-CN" sz="1000" b="1"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86/ARM Host</a:t>
                </a:r>
                <a:endParaRPr lang="en-US" altLang="zh-CN" sz="1000" b="1"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defTabSz="914400" fontAlgn="base">
                  <a:lnSpc>
                    <a:spcPts val="1000"/>
                  </a:lnSpc>
                  <a:spcBef>
                    <a:spcPct val="0"/>
                  </a:spcBef>
                  <a:spcAft>
                    <a:spcPct val="0"/>
                  </a:spcAft>
                </a:pPr>
                <a:r>
                  <a:rPr lang="en-US" altLang="zh-CN" sz="1000" b="1"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or</a:t>
                </a:r>
                <a:endParaRPr lang="en-US" altLang="zh-CN" sz="1000" b="1"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defTabSz="914400" fontAlgn="base">
                  <a:lnSpc>
                    <a:spcPts val="1000"/>
                  </a:lnSpc>
                  <a:spcBef>
                    <a:spcPct val="0"/>
                  </a:spcBef>
                  <a:spcAft>
                    <a:spcPct val="0"/>
                  </a:spcAft>
                </a:pPr>
                <a:r>
                  <a:rPr lang="en-US" altLang="zh-CN" sz="1000" b="1"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PCIE EP Device</a:t>
                </a:r>
                <a:endPar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4" name="Rectangle 143"/>
              <p:cNvSpPr>
                <a:spLocks noChangeArrowheads="1"/>
              </p:cNvSpPr>
              <p:nvPr/>
            </p:nvSpPr>
            <p:spPr bwMode="auto">
              <a:xfrm>
                <a:off x="4886" y="1101"/>
                <a:ext cx="29"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b="1"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 </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5" name="Rectangle 145"/>
              <p:cNvSpPr>
                <a:spLocks noChangeArrowheads="1"/>
              </p:cNvSpPr>
              <p:nvPr/>
            </p:nvSpPr>
            <p:spPr bwMode="auto">
              <a:xfrm>
                <a:off x="4252" y="1003"/>
                <a:ext cx="390"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b="1"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Network</a:t>
                </a:r>
                <a:endPar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6" name="Rectangle 148"/>
              <p:cNvSpPr>
                <a:spLocks noChangeArrowheads="1"/>
              </p:cNvSpPr>
              <p:nvPr/>
            </p:nvSpPr>
            <p:spPr bwMode="auto">
              <a:xfrm>
                <a:off x="2381" y="3468"/>
                <a:ext cx="559" cy="202"/>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7" name="Rectangle 149"/>
              <p:cNvSpPr>
                <a:spLocks noChangeArrowheads="1"/>
              </p:cNvSpPr>
              <p:nvPr/>
            </p:nvSpPr>
            <p:spPr bwMode="auto">
              <a:xfrm>
                <a:off x="2381" y="3468"/>
                <a:ext cx="559" cy="202"/>
              </a:xfrm>
              <a:prstGeom prst="rect">
                <a:avLst/>
              </a:prstGeom>
              <a:noFill/>
              <a:ln w="6350" cap="sq">
                <a:solidFill>
                  <a:srgbClr val="C8C8C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8" name="Rectangle 150"/>
              <p:cNvSpPr>
                <a:spLocks noChangeArrowheads="1"/>
              </p:cNvSpPr>
              <p:nvPr/>
            </p:nvSpPr>
            <p:spPr bwMode="auto">
              <a:xfrm>
                <a:off x="2535" y="3463"/>
                <a:ext cx="289"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LPDDR</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9" name="Rectangle 151"/>
              <p:cNvSpPr>
                <a:spLocks noChangeArrowheads="1"/>
              </p:cNvSpPr>
              <p:nvPr/>
            </p:nvSpPr>
            <p:spPr bwMode="auto">
              <a:xfrm>
                <a:off x="2793" y="3463"/>
                <a:ext cx="52"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4</a:t>
                </a:r>
                <a:endPar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0" name="Rectangle 152"/>
              <p:cNvSpPr>
                <a:spLocks noChangeArrowheads="1"/>
              </p:cNvSpPr>
              <p:nvPr/>
            </p:nvSpPr>
            <p:spPr bwMode="auto">
              <a:xfrm>
                <a:off x="2591" y="3567"/>
                <a:ext cx="187"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Chip</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1" name="Freeform 155"/>
              <p:cNvSpPr/>
              <p:nvPr/>
            </p:nvSpPr>
            <p:spPr bwMode="auto">
              <a:xfrm>
                <a:off x="588" y="2511"/>
                <a:ext cx="978" cy="302"/>
              </a:xfrm>
              <a:custGeom>
                <a:avLst/>
                <a:gdLst>
                  <a:gd name="T0" fmla="*/ 227 w 3969"/>
                  <a:gd name="T1" fmla="*/ 1134 h 1134"/>
                  <a:gd name="T2" fmla="*/ 3742 w 3969"/>
                  <a:gd name="T3" fmla="*/ 1134 h 1134"/>
                  <a:gd name="T4" fmla="*/ 3969 w 3969"/>
                  <a:gd name="T5" fmla="*/ 907 h 1134"/>
                  <a:gd name="T6" fmla="*/ 3969 w 3969"/>
                  <a:gd name="T7" fmla="*/ 226 h 1134"/>
                  <a:gd name="T8" fmla="*/ 3742 w 3969"/>
                  <a:gd name="T9" fmla="*/ 0 h 1134"/>
                  <a:gd name="T10" fmla="*/ 227 w 3969"/>
                  <a:gd name="T11" fmla="*/ 0 h 1134"/>
                  <a:gd name="T12" fmla="*/ 0 w 3969"/>
                  <a:gd name="T13" fmla="*/ 226 h 1134"/>
                  <a:gd name="T14" fmla="*/ 0 w 3969"/>
                  <a:gd name="T15" fmla="*/ 907 h 1134"/>
                  <a:gd name="T16" fmla="*/ 227 w 3969"/>
                  <a:gd name="T17" fmla="*/ 1134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9" h="1134">
                    <a:moveTo>
                      <a:pt x="227" y="1134"/>
                    </a:moveTo>
                    <a:lnTo>
                      <a:pt x="3742" y="1134"/>
                    </a:lnTo>
                    <a:cubicBezTo>
                      <a:pt x="3867" y="1134"/>
                      <a:pt x="3969" y="1032"/>
                      <a:pt x="3969" y="907"/>
                    </a:cubicBezTo>
                    <a:lnTo>
                      <a:pt x="3969" y="226"/>
                    </a:lnTo>
                    <a:cubicBezTo>
                      <a:pt x="3969" y="101"/>
                      <a:pt x="3867" y="0"/>
                      <a:pt x="3742" y="0"/>
                    </a:cubicBezTo>
                    <a:lnTo>
                      <a:pt x="227" y="0"/>
                    </a:lnTo>
                    <a:cubicBezTo>
                      <a:pt x="102" y="0"/>
                      <a:pt x="0" y="101"/>
                      <a:pt x="0" y="226"/>
                    </a:cubicBezTo>
                    <a:lnTo>
                      <a:pt x="0" y="907"/>
                    </a:lnTo>
                    <a:cubicBezTo>
                      <a:pt x="0" y="1032"/>
                      <a:pt x="102" y="1134"/>
                      <a:pt x="227" y="1134"/>
                    </a:cubicBezTo>
                    <a:close/>
                  </a:path>
                </a:pathLst>
              </a:custGeom>
              <a:solidFill>
                <a:srgbClr val="046227"/>
              </a:solidFill>
              <a:ln w="0">
                <a:solidFill>
                  <a:srgbClr val="000000"/>
                </a:solidFill>
                <a:prstDash val="solid"/>
                <a:round/>
              </a:ln>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2" name="Freeform 156"/>
              <p:cNvSpPr/>
              <p:nvPr/>
            </p:nvSpPr>
            <p:spPr bwMode="auto">
              <a:xfrm>
                <a:off x="588" y="2511"/>
                <a:ext cx="978" cy="302"/>
              </a:xfrm>
              <a:custGeom>
                <a:avLst/>
                <a:gdLst>
                  <a:gd name="T0" fmla="*/ 227 w 3969"/>
                  <a:gd name="T1" fmla="*/ 1134 h 1134"/>
                  <a:gd name="T2" fmla="*/ 3742 w 3969"/>
                  <a:gd name="T3" fmla="*/ 1134 h 1134"/>
                  <a:gd name="T4" fmla="*/ 3969 w 3969"/>
                  <a:gd name="T5" fmla="*/ 907 h 1134"/>
                  <a:gd name="T6" fmla="*/ 3969 w 3969"/>
                  <a:gd name="T7" fmla="*/ 226 h 1134"/>
                  <a:gd name="T8" fmla="*/ 3742 w 3969"/>
                  <a:gd name="T9" fmla="*/ 0 h 1134"/>
                  <a:gd name="T10" fmla="*/ 227 w 3969"/>
                  <a:gd name="T11" fmla="*/ 0 h 1134"/>
                  <a:gd name="T12" fmla="*/ 0 w 3969"/>
                  <a:gd name="T13" fmla="*/ 226 h 1134"/>
                  <a:gd name="T14" fmla="*/ 0 w 3969"/>
                  <a:gd name="T15" fmla="*/ 907 h 1134"/>
                  <a:gd name="T16" fmla="*/ 227 w 3969"/>
                  <a:gd name="T17" fmla="*/ 1134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9" h="1134">
                    <a:moveTo>
                      <a:pt x="227" y="1134"/>
                    </a:moveTo>
                    <a:lnTo>
                      <a:pt x="3742" y="1134"/>
                    </a:lnTo>
                    <a:cubicBezTo>
                      <a:pt x="3867" y="1134"/>
                      <a:pt x="3969" y="1032"/>
                      <a:pt x="3969" y="907"/>
                    </a:cubicBezTo>
                    <a:lnTo>
                      <a:pt x="3969" y="226"/>
                    </a:lnTo>
                    <a:cubicBezTo>
                      <a:pt x="3969" y="101"/>
                      <a:pt x="3867" y="0"/>
                      <a:pt x="3742" y="0"/>
                    </a:cubicBezTo>
                    <a:lnTo>
                      <a:pt x="227" y="0"/>
                    </a:lnTo>
                    <a:cubicBezTo>
                      <a:pt x="102" y="0"/>
                      <a:pt x="0" y="101"/>
                      <a:pt x="0" y="226"/>
                    </a:cubicBezTo>
                    <a:lnTo>
                      <a:pt x="0" y="907"/>
                    </a:lnTo>
                    <a:cubicBezTo>
                      <a:pt x="0" y="1032"/>
                      <a:pt x="102" y="1134"/>
                      <a:pt x="227" y="1134"/>
                    </a:cubicBezTo>
                    <a:close/>
                  </a:path>
                </a:pathLst>
              </a:custGeom>
              <a:noFill/>
              <a:ln w="6350" cap="sq">
                <a:solidFill>
                  <a:srgbClr val="C8C8C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3" name="Rectangle 157"/>
              <p:cNvSpPr>
                <a:spLocks noChangeArrowheads="1"/>
              </p:cNvSpPr>
              <p:nvPr/>
            </p:nvSpPr>
            <p:spPr bwMode="auto">
              <a:xfrm>
                <a:off x="844" y="2557"/>
                <a:ext cx="127"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dirty="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On</a:t>
                </a:r>
                <a:endPar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4" name="Rectangle 158"/>
              <p:cNvSpPr>
                <a:spLocks noChangeArrowheads="1"/>
              </p:cNvSpPr>
              <p:nvPr/>
            </p:nvSpPr>
            <p:spPr bwMode="auto">
              <a:xfrm>
                <a:off x="938" y="2557"/>
                <a:ext cx="36"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5" name="Rectangle 159"/>
              <p:cNvSpPr>
                <a:spLocks noChangeArrowheads="1"/>
              </p:cNvSpPr>
              <p:nvPr/>
            </p:nvSpPr>
            <p:spPr bwMode="auto">
              <a:xfrm>
                <a:off x="962" y="2557"/>
                <a:ext cx="459"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dirty="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chip Buffer</a:t>
                </a:r>
                <a:endPar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6" name="Rectangle 160"/>
              <p:cNvSpPr>
                <a:spLocks noChangeArrowheads="1"/>
              </p:cNvSpPr>
              <p:nvPr/>
            </p:nvSpPr>
            <p:spPr bwMode="auto">
              <a:xfrm>
                <a:off x="1004" y="2660"/>
                <a:ext cx="52"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8</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7" name="Rectangle 161"/>
              <p:cNvSpPr>
                <a:spLocks noChangeArrowheads="1"/>
              </p:cNvSpPr>
              <p:nvPr/>
            </p:nvSpPr>
            <p:spPr bwMode="auto">
              <a:xfrm>
                <a:off x="1044" y="2660"/>
                <a:ext cx="141"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MB</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8" name="Freeform 164"/>
              <p:cNvSpPr/>
              <p:nvPr/>
            </p:nvSpPr>
            <p:spPr bwMode="auto">
              <a:xfrm>
                <a:off x="3638" y="2511"/>
                <a:ext cx="466" cy="503"/>
              </a:xfrm>
              <a:custGeom>
                <a:avLst/>
                <a:gdLst>
                  <a:gd name="T0" fmla="*/ 227 w 1890"/>
                  <a:gd name="T1" fmla="*/ 1889 h 1889"/>
                  <a:gd name="T2" fmla="*/ 1663 w 1890"/>
                  <a:gd name="T3" fmla="*/ 1889 h 1889"/>
                  <a:gd name="T4" fmla="*/ 1890 w 1890"/>
                  <a:gd name="T5" fmla="*/ 1663 h 1889"/>
                  <a:gd name="T6" fmla="*/ 1890 w 1890"/>
                  <a:gd name="T7" fmla="*/ 226 h 1889"/>
                  <a:gd name="T8" fmla="*/ 1663 w 1890"/>
                  <a:gd name="T9" fmla="*/ 0 h 1889"/>
                  <a:gd name="T10" fmla="*/ 227 w 1890"/>
                  <a:gd name="T11" fmla="*/ 0 h 1889"/>
                  <a:gd name="T12" fmla="*/ 0 w 1890"/>
                  <a:gd name="T13" fmla="*/ 226 h 1889"/>
                  <a:gd name="T14" fmla="*/ 0 w 1890"/>
                  <a:gd name="T15" fmla="*/ 1663 h 1889"/>
                  <a:gd name="T16" fmla="*/ 227 w 1890"/>
                  <a:gd name="T17" fmla="*/ 1889 h 1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0" h="1889">
                    <a:moveTo>
                      <a:pt x="227" y="1889"/>
                    </a:moveTo>
                    <a:lnTo>
                      <a:pt x="1663" y="1889"/>
                    </a:lnTo>
                    <a:cubicBezTo>
                      <a:pt x="1789" y="1889"/>
                      <a:pt x="1890" y="1788"/>
                      <a:pt x="1890" y="1663"/>
                    </a:cubicBezTo>
                    <a:lnTo>
                      <a:pt x="1890" y="226"/>
                    </a:lnTo>
                    <a:cubicBezTo>
                      <a:pt x="1890" y="101"/>
                      <a:pt x="1789" y="0"/>
                      <a:pt x="1663" y="0"/>
                    </a:cubicBezTo>
                    <a:lnTo>
                      <a:pt x="227" y="0"/>
                    </a:lnTo>
                    <a:cubicBezTo>
                      <a:pt x="102" y="0"/>
                      <a:pt x="0" y="101"/>
                      <a:pt x="0" y="226"/>
                    </a:cubicBezTo>
                    <a:lnTo>
                      <a:pt x="0" y="1663"/>
                    </a:lnTo>
                    <a:cubicBezTo>
                      <a:pt x="0" y="1788"/>
                      <a:pt x="102" y="1889"/>
                      <a:pt x="227" y="1889"/>
                    </a:cubicBezTo>
                    <a:close/>
                  </a:path>
                </a:pathLst>
              </a:custGeom>
              <a:solidFill>
                <a:srgbClr val="1CC1CA"/>
              </a:solidFill>
              <a:ln w="0">
                <a:solidFill>
                  <a:srgbClr val="000000"/>
                </a:solidFill>
                <a:prstDash val="solid"/>
                <a:round/>
              </a:ln>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9" name="Freeform 165"/>
              <p:cNvSpPr/>
              <p:nvPr/>
            </p:nvSpPr>
            <p:spPr bwMode="auto">
              <a:xfrm>
                <a:off x="3638" y="2511"/>
                <a:ext cx="466" cy="503"/>
              </a:xfrm>
              <a:custGeom>
                <a:avLst/>
                <a:gdLst>
                  <a:gd name="T0" fmla="*/ 227 w 1890"/>
                  <a:gd name="T1" fmla="*/ 1889 h 1889"/>
                  <a:gd name="T2" fmla="*/ 1663 w 1890"/>
                  <a:gd name="T3" fmla="*/ 1889 h 1889"/>
                  <a:gd name="T4" fmla="*/ 1890 w 1890"/>
                  <a:gd name="T5" fmla="*/ 1663 h 1889"/>
                  <a:gd name="T6" fmla="*/ 1890 w 1890"/>
                  <a:gd name="T7" fmla="*/ 226 h 1889"/>
                  <a:gd name="T8" fmla="*/ 1663 w 1890"/>
                  <a:gd name="T9" fmla="*/ 0 h 1889"/>
                  <a:gd name="T10" fmla="*/ 227 w 1890"/>
                  <a:gd name="T11" fmla="*/ 0 h 1889"/>
                  <a:gd name="T12" fmla="*/ 0 w 1890"/>
                  <a:gd name="T13" fmla="*/ 226 h 1889"/>
                  <a:gd name="T14" fmla="*/ 0 w 1890"/>
                  <a:gd name="T15" fmla="*/ 1663 h 1889"/>
                  <a:gd name="T16" fmla="*/ 227 w 1890"/>
                  <a:gd name="T17" fmla="*/ 1889 h 1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0" h="1889">
                    <a:moveTo>
                      <a:pt x="227" y="1889"/>
                    </a:moveTo>
                    <a:lnTo>
                      <a:pt x="1663" y="1889"/>
                    </a:lnTo>
                    <a:cubicBezTo>
                      <a:pt x="1789" y="1889"/>
                      <a:pt x="1890" y="1788"/>
                      <a:pt x="1890" y="1663"/>
                    </a:cubicBezTo>
                    <a:lnTo>
                      <a:pt x="1890" y="226"/>
                    </a:lnTo>
                    <a:cubicBezTo>
                      <a:pt x="1890" y="101"/>
                      <a:pt x="1789" y="0"/>
                      <a:pt x="1663" y="0"/>
                    </a:cubicBezTo>
                    <a:lnTo>
                      <a:pt x="227" y="0"/>
                    </a:lnTo>
                    <a:cubicBezTo>
                      <a:pt x="102" y="0"/>
                      <a:pt x="0" y="101"/>
                      <a:pt x="0" y="226"/>
                    </a:cubicBezTo>
                    <a:lnTo>
                      <a:pt x="0" y="1663"/>
                    </a:lnTo>
                    <a:cubicBezTo>
                      <a:pt x="0" y="1788"/>
                      <a:pt x="102" y="1889"/>
                      <a:pt x="227" y="1889"/>
                    </a:cubicBezTo>
                    <a:close/>
                  </a:path>
                </a:pathLst>
              </a:custGeom>
              <a:noFill/>
              <a:ln w="6350" cap="sq">
                <a:solidFill>
                  <a:srgbClr val="C8C8C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0" name="Rectangle 166"/>
              <p:cNvSpPr>
                <a:spLocks noChangeArrowheads="1"/>
              </p:cNvSpPr>
              <p:nvPr/>
            </p:nvSpPr>
            <p:spPr bwMode="auto">
              <a:xfrm>
                <a:off x="3770" y="2721"/>
                <a:ext cx="229"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en-US"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DVPP</a:t>
                </a:r>
                <a:endPar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1" name="Rectangle 168"/>
              <p:cNvSpPr>
                <a:spLocks noChangeArrowheads="1"/>
              </p:cNvSpPr>
              <p:nvPr/>
            </p:nvSpPr>
            <p:spPr bwMode="auto">
              <a:xfrm>
                <a:off x="3864" y="2709"/>
                <a:ext cx="0"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endPar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2" name="Line 171"/>
              <p:cNvSpPr>
                <a:spLocks noChangeShapeType="1"/>
              </p:cNvSpPr>
              <p:nvPr/>
            </p:nvSpPr>
            <p:spPr bwMode="auto">
              <a:xfrm>
                <a:off x="3871" y="2460"/>
                <a:ext cx="0" cy="51"/>
              </a:xfrm>
              <a:prstGeom prst="line">
                <a:avLst/>
              </a:prstGeom>
              <a:noFill/>
              <a:ln w="52388" cap="rnd">
                <a:solidFill>
                  <a:srgbClr val="BDD7EE"/>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3" name="Rectangle 174"/>
              <p:cNvSpPr>
                <a:spLocks noChangeArrowheads="1"/>
              </p:cNvSpPr>
              <p:nvPr/>
            </p:nvSpPr>
            <p:spPr bwMode="auto">
              <a:xfrm>
                <a:off x="675" y="1324"/>
                <a:ext cx="553"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100" b="1"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Ascend</a:t>
                </a:r>
                <a:r>
                  <a:rPr lang="en-US" altLang="zh-CN" sz="1100" b="1"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 310</a:t>
                </a:r>
                <a:endParaRPr lang="zh-CN" altLang="zh-CN"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144" name="Picture 17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5" y="1511"/>
                <a:ext cx="383"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 name="Freeform 178"/>
              <p:cNvSpPr/>
              <p:nvPr/>
            </p:nvSpPr>
            <p:spPr bwMode="auto">
              <a:xfrm>
                <a:off x="4667" y="1502"/>
                <a:ext cx="372" cy="152"/>
              </a:xfrm>
              <a:custGeom>
                <a:avLst/>
                <a:gdLst>
                  <a:gd name="T0" fmla="*/ 226 w 1511"/>
                  <a:gd name="T1" fmla="*/ 567 h 567"/>
                  <a:gd name="T2" fmla="*/ 1285 w 1511"/>
                  <a:gd name="T3" fmla="*/ 567 h 567"/>
                  <a:gd name="T4" fmla="*/ 1511 w 1511"/>
                  <a:gd name="T5" fmla="*/ 340 h 567"/>
                  <a:gd name="T6" fmla="*/ 1511 w 1511"/>
                  <a:gd name="T7" fmla="*/ 227 h 567"/>
                  <a:gd name="T8" fmla="*/ 1285 w 1511"/>
                  <a:gd name="T9" fmla="*/ 0 h 567"/>
                  <a:gd name="T10" fmla="*/ 226 w 1511"/>
                  <a:gd name="T11" fmla="*/ 0 h 567"/>
                  <a:gd name="T12" fmla="*/ 0 w 1511"/>
                  <a:gd name="T13" fmla="*/ 227 h 567"/>
                  <a:gd name="T14" fmla="*/ 0 w 1511"/>
                  <a:gd name="T15" fmla="*/ 340 h 567"/>
                  <a:gd name="T16" fmla="*/ 226 w 1511"/>
                  <a:gd name="T17" fmla="*/ 567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1" h="567">
                    <a:moveTo>
                      <a:pt x="226" y="567"/>
                    </a:moveTo>
                    <a:lnTo>
                      <a:pt x="1285" y="567"/>
                    </a:lnTo>
                    <a:cubicBezTo>
                      <a:pt x="1410" y="567"/>
                      <a:pt x="1511" y="466"/>
                      <a:pt x="1511" y="340"/>
                    </a:cubicBezTo>
                    <a:lnTo>
                      <a:pt x="1511" y="227"/>
                    </a:lnTo>
                    <a:cubicBezTo>
                      <a:pt x="1511" y="102"/>
                      <a:pt x="1410" y="0"/>
                      <a:pt x="1285" y="0"/>
                    </a:cubicBezTo>
                    <a:lnTo>
                      <a:pt x="226" y="0"/>
                    </a:lnTo>
                    <a:cubicBezTo>
                      <a:pt x="101" y="0"/>
                      <a:pt x="0" y="102"/>
                      <a:pt x="0" y="227"/>
                    </a:cubicBezTo>
                    <a:lnTo>
                      <a:pt x="0" y="340"/>
                    </a:lnTo>
                    <a:cubicBezTo>
                      <a:pt x="0" y="466"/>
                      <a:pt x="101" y="567"/>
                      <a:pt x="226" y="567"/>
                    </a:cubicBezTo>
                    <a:close/>
                  </a:path>
                </a:pathLst>
              </a:custGeom>
              <a:solidFill>
                <a:srgbClr val="2DC6FF"/>
              </a:solidFill>
              <a:ln w="0">
                <a:solidFill>
                  <a:srgbClr val="000000"/>
                </a:solidFill>
                <a:prstDash val="solid"/>
                <a:round/>
              </a:ln>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6" name="Rectangle 180"/>
              <p:cNvSpPr>
                <a:spLocks noChangeArrowheads="1"/>
              </p:cNvSpPr>
              <p:nvPr/>
            </p:nvSpPr>
            <p:spPr bwMode="auto">
              <a:xfrm>
                <a:off x="4702" y="1525"/>
                <a:ext cx="52"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1</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7" name="Rectangle 181"/>
              <p:cNvSpPr>
                <a:spLocks noChangeArrowheads="1"/>
              </p:cNvSpPr>
              <p:nvPr/>
            </p:nvSpPr>
            <p:spPr bwMode="auto">
              <a:xfrm>
                <a:off x="4742" y="1525"/>
                <a:ext cx="55"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8" name="Rectangle 182"/>
              <p:cNvSpPr>
                <a:spLocks noChangeArrowheads="1"/>
              </p:cNvSpPr>
              <p:nvPr/>
            </p:nvSpPr>
            <p:spPr bwMode="auto">
              <a:xfrm>
                <a:off x="4781" y="1525"/>
                <a:ext cx="81"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4 </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9" name="Rectangle 183"/>
              <p:cNvSpPr>
                <a:spLocks noChangeArrowheads="1"/>
              </p:cNvSpPr>
              <p:nvPr/>
            </p:nvSpPr>
            <p:spPr bwMode="auto">
              <a:xfrm>
                <a:off x="4839" y="1525"/>
                <a:ext cx="228"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LANE</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0" name="Freeform 186"/>
              <p:cNvSpPr/>
              <p:nvPr/>
            </p:nvSpPr>
            <p:spPr bwMode="auto">
              <a:xfrm>
                <a:off x="2618" y="1502"/>
                <a:ext cx="279" cy="454"/>
              </a:xfrm>
              <a:custGeom>
                <a:avLst/>
                <a:gdLst>
                  <a:gd name="T0" fmla="*/ 907 w 1133"/>
                  <a:gd name="T1" fmla="*/ 1701 h 1701"/>
                  <a:gd name="T2" fmla="*/ 226 w 1133"/>
                  <a:gd name="T3" fmla="*/ 1701 h 1701"/>
                  <a:gd name="T4" fmla="*/ 0 w 1133"/>
                  <a:gd name="T5" fmla="*/ 1474 h 1701"/>
                  <a:gd name="T6" fmla="*/ 0 w 1133"/>
                  <a:gd name="T7" fmla="*/ 227 h 1701"/>
                  <a:gd name="T8" fmla="*/ 226 w 1133"/>
                  <a:gd name="T9" fmla="*/ 0 h 1701"/>
                  <a:gd name="T10" fmla="*/ 907 w 1133"/>
                  <a:gd name="T11" fmla="*/ 0 h 1701"/>
                  <a:gd name="T12" fmla="*/ 1133 w 1133"/>
                  <a:gd name="T13" fmla="*/ 227 h 1701"/>
                  <a:gd name="T14" fmla="*/ 1133 w 1133"/>
                  <a:gd name="T15" fmla="*/ 1474 h 1701"/>
                  <a:gd name="T16" fmla="*/ 907 w 1133"/>
                  <a:gd name="T17" fmla="*/ 1701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3" h="1701">
                    <a:moveTo>
                      <a:pt x="907" y="1701"/>
                    </a:moveTo>
                    <a:lnTo>
                      <a:pt x="226" y="1701"/>
                    </a:lnTo>
                    <a:cubicBezTo>
                      <a:pt x="101" y="1701"/>
                      <a:pt x="0" y="1599"/>
                      <a:pt x="0" y="1474"/>
                    </a:cubicBezTo>
                    <a:lnTo>
                      <a:pt x="0" y="227"/>
                    </a:lnTo>
                    <a:cubicBezTo>
                      <a:pt x="0" y="102"/>
                      <a:pt x="101" y="0"/>
                      <a:pt x="226" y="0"/>
                    </a:cubicBezTo>
                    <a:lnTo>
                      <a:pt x="907" y="0"/>
                    </a:lnTo>
                    <a:cubicBezTo>
                      <a:pt x="1032" y="0"/>
                      <a:pt x="1133" y="102"/>
                      <a:pt x="1133" y="227"/>
                    </a:cubicBezTo>
                    <a:lnTo>
                      <a:pt x="1133" y="1474"/>
                    </a:lnTo>
                    <a:cubicBezTo>
                      <a:pt x="1133" y="1599"/>
                      <a:pt x="1032" y="1701"/>
                      <a:pt x="907" y="1701"/>
                    </a:cubicBezTo>
                    <a:close/>
                  </a:path>
                </a:pathLst>
              </a:custGeom>
              <a:solidFill>
                <a:srgbClr val="A9CBE9"/>
              </a:solidFill>
              <a:ln w="0">
                <a:solidFill>
                  <a:srgbClr val="000000"/>
                </a:solidFill>
                <a:prstDash val="solid"/>
                <a:round/>
              </a:ln>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1" name="Freeform 187"/>
              <p:cNvSpPr/>
              <p:nvPr/>
            </p:nvSpPr>
            <p:spPr bwMode="auto">
              <a:xfrm>
                <a:off x="2618" y="1502"/>
                <a:ext cx="279" cy="454"/>
              </a:xfrm>
              <a:custGeom>
                <a:avLst/>
                <a:gdLst>
                  <a:gd name="T0" fmla="*/ 907 w 1133"/>
                  <a:gd name="T1" fmla="*/ 1701 h 1701"/>
                  <a:gd name="T2" fmla="*/ 226 w 1133"/>
                  <a:gd name="T3" fmla="*/ 1701 h 1701"/>
                  <a:gd name="T4" fmla="*/ 0 w 1133"/>
                  <a:gd name="T5" fmla="*/ 1474 h 1701"/>
                  <a:gd name="T6" fmla="*/ 0 w 1133"/>
                  <a:gd name="T7" fmla="*/ 227 h 1701"/>
                  <a:gd name="T8" fmla="*/ 226 w 1133"/>
                  <a:gd name="T9" fmla="*/ 0 h 1701"/>
                  <a:gd name="T10" fmla="*/ 907 w 1133"/>
                  <a:gd name="T11" fmla="*/ 0 h 1701"/>
                  <a:gd name="T12" fmla="*/ 1133 w 1133"/>
                  <a:gd name="T13" fmla="*/ 227 h 1701"/>
                  <a:gd name="T14" fmla="*/ 1133 w 1133"/>
                  <a:gd name="T15" fmla="*/ 1474 h 1701"/>
                  <a:gd name="T16" fmla="*/ 907 w 1133"/>
                  <a:gd name="T17" fmla="*/ 1701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3" h="1701">
                    <a:moveTo>
                      <a:pt x="907" y="1701"/>
                    </a:moveTo>
                    <a:lnTo>
                      <a:pt x="226" y="1701"/>
                    </a:lnTo>
                    <a:cubicBezTo>
                      <a:pt x="101" y="1701"/>
                      <a:pt x="0" y="1599"/>
                      <a:pt x="0" y="1474"/>
                    </a:cubicBezTo>
                    <a:lnTo>
                      <a:pt x="0" y="227"/>
                    </a:lnTo>
                    <a:cubicBezTo>
                      <a:pt x="0" y="102"/>
                      <a:pt x="101" y="0"/>
                      <a:pt x="226" y="0"/>
                    </a:cubicBezTo>
                    <a:lnTo>
                      <a:pt x="907" y="0"/>
                    </a:lnTo>
                    <a:cubicBezTo>
                      <a:pt x="1032" y="0"/>
                      <a:pt x="1133" y="102"/>
                      <a:pt x="1133" y="227"/>
                    </a:cubicBezTo>
                    <a:lnTo>
                      <a:pt x="1133" y="1474"/>
                    </a:lnTo>
                    <a:cubicBezTo>
                      <a:pt x="1133" y="1599"/>
                      <a:pt x="1032" y="1701"/>
                      <a:pt x="907" y="1701"/>
                    </a:cubicBezTo>
                    <a:close/>
                  </a:path>
                </a:pathLst>
              </a:custGeom>
              <a:noFill/>
              <a:ln w="6350" cap="sq">
                <a:solidFill>
                  <a:srgbClr val="7F7F7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2" name="Rectangle 188"/>
              <p:cNvSpPr>
                <a:spLocks noChangeArrowheads="1"/>
              </p:cNvSpPr>
              <p:nvPr/>
            </p:nvSpPr>
            <p:spPr bwMode="auto">
              <a:xfrm>
                <a:off x="2693" y="1676"/>
                <a:ext cx="175"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CPU</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3" name="Freeform 191"/>
              <p:cNvSpPr/>
              <p:nvPr/>
            </p:nvSpPr>
            <p:spPr bwMode="auto">
              <a:xfrm>
                <a:off x="2571" y="1502"/>
                <a:ext cx="280" cy="454"/>
              </a:xfrm>
              <a:custGeom>
                <a:avLst/>
                <a:gdLst>
                  <a:gd name="T0" fmla="*/ 907 w 1133"/>
                  <a:gd name="T1" fmla="*/ 1701 h 1701"/>
                  <a:gd name="T2" fmla="*/ 226 w 1133"/>
                  <a:gd name="T3" fmla="*/ 1701 h 1701"/>
                  <a:gd name="T4" fmla="*/ 0 w 1133"/>
                  <a:gd name="T5" fmla="*/ 1474 h 1701"/>
                  <a:gd name="T6" fmla="*/ 0 w 1133"/>
                  <a:gd name="T7" fmla="*/ 227 h 1701"/>
                  <a:gd name="T8" fmla="*/ 226 w 1133"/>
                  <a:gd name="T9" fmla="*/ 0 h 1701"/>
                  <a:gd name="T10" fmla="*/ 907 w 1133"/>
                  <a:gd name="T11" fmla="*/ 0 h 1701"/>
                  <a:gd name="T12" fmla="*/ 1133 w 1133"/>
                  <a:gd name="T13" fmla="*/ 227 h 1701"/>
                  <a:gd name="T14" fmla="*/ 1133 w 1133"/>
                  <a:gd name="T15" fmla="*/ 1474 h 1701"/>
                  <a:gd name="T16" fmla="*/ 907 w 1133"/>
                  <a:gd name="T17" fmla="*/ 1701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3" h="1701">
                    <a:moveTo>
                      <a:pt x="907" y="1701"/>
                    </a:moveTo>
                    <a:lnTo>
                      <a:pt x="226" y="1701"/>
                    </a:lnTo>
                    <a:cubicBezTo>
                      <a:pt x="101" y="1701"/>
                      <a:pt x="0" y="1599"/>
                      <a:pt x="0" y="1474"/>
                    </a:cubicBezTo>
                    <a:lnTo>
                      <a:pt x="0" y="227"/>
                    </a:lnTo>
                    <a:cubicBezTo>
                      <a:pt x="0" y="102"/>
                      <a:pt x="101" y="0"/>
                      <a:pt x="226" y="0"/>
                    </a:cubicBezTo>
                    <a:lnTo>
                      <a:pt x="907" y="0"/>
                    </a:lnTo>
                    <a:cubicBezTo>
                      <a:pt x="1032" y="0"/>
                      <a:pt x="1133" y="102"/>
                      <a:pt x="1133" y="227"/>
                    </a:cubicBezTo>
                    <a:lnTo>
                      <a:pt x="1133" y="1474"/>
                    </a:lnTo>
                    <a:cubicBezTo>
                      <a:pt x="1133" y="1599"/>
                      <a:pt x="1032" y="1701"/>
                      <a:pt x="907" y="1701"/>
                    </a:cubicBezTo>
                    <a:close/>
                  </a:path>
                </a:pathLst>
              </a:custGeom>
              <a:solidFill>
                <a:srgbClr val="A9CBE9"/>
              </a:solidFill>
              <a:ln w="0">
                <a:solidFill>
                  <a:srgbClr val="000000"/>
                </a:solidFill>
                <a:prstDash val="solid"/>
                <a:round/>
              </a:ln>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4" name="Freeform 192"/>
              <p:cNvSpPr/>
              <p:nvPr/>
            </p:nvSpPr>
            <p:spPr bwMode="auto">
              <a:xfrm>
                <a:off x="2571" y="1502"/>
                <a:ext cx="280" cy="454"/>
              </a:xfrm>
              <a:custGeom>
                <a:avLst/>
                <a:gdLst>
                  <a:gd name="T0" fmla="*/ 907 w 1133"/>
                  <a:gd name="T1" fmla="*/ 1701 h 1701"/>
                  <a:gd name="T2" fmla="*/ 226 w 1133"/>
                  <a:gd name="T3" fmla="*/ 1701 h 1701"/>
                  <a:gd name="T4" fmla="*/ 0 w 1133"/>
                  <a:gd name="T5" fmla="*/ 1474 h 1701"/>
                  <a:gd name="T6" fmla="*/ 0 w 1133"/>
                  <a:gd name="T7" fmla="*/ 227 h 1701"/>
                  <a:gd name="T8" fmla="*/ 226 w 1133"/>
                  <a:gd name="T9" fmla="*/ 0 h 1701"/>
                  <a:gd name="T10" fmla="*/ 907 w 1133"/>
                  <a:gd name="T11" fmla="*/ 0 h 1701"/>
                  <a:gd name="T12" fmla="*/ 1133 w 1133"/>
                  <a:gd name="T13" fmla="*/ 227 h 1701"/>
                  <a:gd name="T14" fmla="*/ 1133 w 1133"/>
                  <a:gd name="T15" fmla="*/ 1474 h 1701"/>
                  <a:gd name="T16" fmla="*/ 907 w 1133"/>
                  <a:gd name="T17" fmla="*/ 1701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3" h="1701">
                    <a:moveTo>
                      <a:pt x="907" y="1701"/>
                    </a:moveTo>
                    <a:lnTo>
                      <a:pt x="226" y="1701"/>
                    </a:lnTo>
                    <a:cubicBezTo>
                      <a:pt x="101" y="1701"/>
                      <a:pt x="0" y="1599"/>
                      <a:pt x="0" y="1474"/>
                    </a:cubicBezTo>
                    <a:lnTo>
                      <a:pt x="0" y="227"/>
                    </a:lnTo>
                    <a:cubicBezTo>
                      <a:pt x="0" y="102"/>
                      <a:pt x="101" y="0"/>
                      <a:pt x="226" y="0"/>
                    </a:cubicBezTo>
                    <a:lnTo>
                      <a:pt x="907" y="0"/>
                    </a:lnTo>
                    <a:cubicBezTo>
                      <a:pt x="1032" y="0"/>
                      <a:pt x="1133" y="102"/>
                      <a:pt x="1133" y="227"/>
                    </a:cubicBezTo>
                    <a:lnTo>
                      <a:pt x="1133" y="1474"/>
                    </a:lnTo>
                    <a:cubicBezTo>
                      <a:pt x="1133" y="1599"/>
                      <a:pt x="1032" y="1701"/>
                      <a:pt x="907" y="1701"/>
                    </a:cubicBezTo>
                    <a:close/>
                  </a:path>
                </a:pathLst>
              </a:custGeom>
              <a:noFill/>
              <a:ln w="6350" cap="sq">
                <a:solidFill>
                  <a:srgbClr val="7F7F7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5" name="Rectangle 193"/>
              <p:cNvSpPr>
                <a:spLocks noChangeArrowheads="1"/>
              </p:cNvSpPr>
              <p:nvPr/>
            </p:nvSpPr>
            <p:spPr bwMode="auto">
              <a:xfrm>
                <a:off x="2646" y="1676"/>
                <a:ext cx="175"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CPU</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6" name="Freeform 196"/>
              <p:cNvSpPr/>
              <p:nvPr/>
            </p:nvSpPr>
            <p:spPr bwMode="auto">
              <a:xfrm>
                <a:off x="2525" y="1502"/>
                <a:ext cx="279" cy="454"/>
              </a:xfrm>
              <a:custGeom>
                <a:avLst/>
                <a:gdLst>
                  <a:gd name="T0" fmla="*/ 907 w 1133"/>
                  <a:gd name="T1" fmla="*/ 1701 h 1701"/>
                  <a:gd name="T2" fmla="*/ 226 w 1133"/>
                  <a:gd name="T3" fmla="*/ 1701 h 1701"/>
                  <a:gd name="T4" fmla="*/ 0 w 1133"/>
                  <a:gd name="T5" fmla="*/ 1474 h 1701"/>
                  <a:gd name="T6" fmla="*/ 0 w 1133"/>
                  <a:gd name="T7" fmla="*/ 227 h 1701"/>
                  <a:gd name="T8" fmla="*/ 226 w 1133"/>
                  <a:gd name="T9" fmla="*/ 0 h 1701"/>
                  <a:gd name="T10" fmla="*/ 907 w 1133"/>
                  <a:gd name="T11" fmla="*/ 0 h 1701"/>
                  <a:gd name="T12" fmla="*/ 1133 w 1133"/>
                  <a:gd name="T13" fmla="*/ 227 h 1701"/>
                  <a:gd name="T14" fmla="*/ 1133 w 1133"/>
                  <a:gd name="T15" fmla="*/ 1474 h 1701"/>
                  <a:gd name="T16" fmla="*/ 907 w 1133"/>
                  <a:gd name="T17" fmla="*/ 1701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3" h="1701">
                    <a:moveTo>
                      <a:pt x="907" y="1701"/>
                    </a:moveTo>
                    <a:lnTo>
                      <a:pt x="226" y="1701"/>
                    </a:lnTo>
                    <a:cubicBezTo>
                      <a:pt x="101" y="1701"/>
                      <a:pt x="0" y="1599"/>
                      <a:pt x="0" y="1474"/>
                    </a:cubicBezTo>
                    <a:lnTo>
                      <a:pt x="0" y="227"/>
                    </a:lnTo>
                    <a:cubicBezTo>
                      <a:pt x="0" y="102"/>
                      <a:pt x="101" y="0"/>
                      <a:pt x="226" y="0"/>
                    </a:cubicBezTo>
                    <a:lnTo>
                      <a:pt x="907" y="0"/>
                    </a:lnTo>
                    <a:cubicBezTo>
                      <a:pt x="1032" y="0"/>
                      <a:pt x="1133" y="102"/>
                      <a:pt x="1133" y="227"/>
                    </a:cubicBezTo>
                    <a:lnTo>
                      <a:pt x="1133" y="1474"/>
                    </a:lnTo>
                    <a:cubicBezTo>
                      <a:pt x="1133" y="1599"/>
                      <a:pt x="1032" y="1701"/>
                      <a:pt x="907" y="1701"/>
                    </a:cubicBezTo>
                    <a:close/>
                  </a:path>
                </a:pathLst>
              </a:custGeom>
              <a:solidFill>
                <a:srgbClr val="A9CBE9"/>
              </a:solidFill>
              <a:ln w="0">
                <a:solidFill>
                  <a:srgbClr val="000000"/>
                </a:solidFill>
                <a:prstDash val="solid"/>
                <a:round/>
              </a:ln>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7" name="Freeform 197"/>
              <p:cNvSpPr/>
              <p:nvPr/>
            </p:nvSpPr>
            <p:spPr bwMode="auto">
              <a:xfrm>
                <a:off x="2525" y="1502"/>
                <a:ext cx="279" cy="454"/>
              </a:xfrm>
              <a:custGeom>
                <a:avLst/>
                <a:gdLst>
                  <a:gd name="T0" fmla="*/ 907 w 1133"/>
                  <a:gd name="T1" fmla="*/ 1701 h 1701"/>
                  <a:gd name="T2" fmla="*/ 226 w 1133"/>
                  <a:gd name="T3" fmla="*/ 1701 h 1701"/>
                  <a:gd name="T4" fmla="*/ 0 w 1133"/>
                  <a:gd name="T5" fmla="*/ 1474 h 1701"/>
                  <a:gd name="T6" fmla="*/ 0 w 1133"/>
                  <a:gd name="T7" fmla="*/ 227 h 1701"/>
                  <a:gd name="T8" fmla="*/ 226 w 1133"/>
                  <a:gd name="T9" fmla="*/ 0 h 1701"/>
                  <a:gd name="T10" fmla="*/ 907 w 1133"/>
                  <a:gd name="T11" fmla="*/ 0 h 1701"/>
                  <a:gd name="T12" fmla="*/ 1133 w 1133"/>
                  <a:gd name="T13" fmla="*/ 227 h 1701"/>
                  <a:gd name="T14" fmla="*/ 1133 w 1133"/>
                  <a:gd name="T15" fmla="*/ 1474 h 1701"/>
                  <a:gd name="T16" fmla="*/ 907 w 1133"/>
                  <a:gd name="T17" fmla="*/ 1701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3" h="1701">
                    <a:moveTo>
                      <a:pt x="907" y="1701"/>
                    </a:moveTo>
                    <a:lnTo>
                      <a:pt x="226" y="1701"/>
                    </a:lnTo>
                    <a:cubicBezTo>
                      <a:pt x="101" y="1701"/>
                      <a:pt x="0" y="1599"/>
                      <a:pt x="0" y="1474"/>
                    </a:cubicBezTo>
                    <a:lnTo>
                      <a:pt x="0" y="227"/>
                    </a:lnTo>
                    <a:cubicBezTo>
                      <a:pt x="0" y="102"/>
                      <a:pt x="101" y="0"/>
                      <a:pt x="226" y="0"/>
                    </a:cubicBezTo>
                    <a:lnTo>
                      <a:pt x="907" y="0"/>
                    </a:lnTo>
                    <a:cubicBezTo>
                      <a:pt x="1032" y="0"/>
                      <a:pt x="1133" y="102"/>
                      <a:pt x="1133" y="227"/>
                    </a:cubicBezTo>
                    <a:lnTo>
                      <a:pt x="1133" y="1474"/>
                    </a:lnTo>
                    <a:cubicBezTo>
                      <a:pt x="1133" y="1599"/>
                      <a:pt x="1032" y="1701"/>
                      <a:pt x="907" y="1701"/>
                    </a:cubicBezTo>
                    <a:close/>
                  </a:path>
                </a:pathLst>
              </a:custGeom>
              <a:noFill/>
              <a:ln w="6350" cap="sq">
                <a:solidFill>
                  <a:srgbClr val="7F7F7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8" name="Rectangle 198"/>
              <p:cNvSpPr>
                <a:spLocks noChangeArrowheads="1"/>
              </p:cNvSpPr>
              <p:nvPr/>
            </p:nvSpPr>
            <p:spPr bwMode="auto">
              <a:xfrm>
                <a:off x="2600" y="1676"/>
                <a:ext cx="175"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CPU</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9" name="Freeform 201"/>
              <p:cNvSpPr/>
              <p:nvPr/>
            </p:nvSpPr>
            <p:spPr bwMode="auto">
              <a:xfrm>
                <a:off x="2478" y="1502"/>
                <a:ext cx="279" cy="454"/>
              </a:xfrm>
              <a:custGeom>
                <a:avLst/>
                <a:gdLst>
                  <a:gd name="T0" fmla="*/ 907 w 1133"/>
                  <a:gd name="T1" fmla="*/ 1701 h 1701"/>
                  <a:gd name="T2" fmla="*/ 226 w 1133"/>
                  <a:gd name="T3" fmla="*/ 1701 h 1701"/>
                  <a:gd name="T4" fmla="*/ 0 w 1133"/>
                  <a:gd name="T5" fmla="*/ 1474 h 1701"/>
                  <a:gd name="T6" fmla="*/ 0 w 1133"/>
                  <a:gd name="T7" fmla="*/ 227 h 1701"/>
                  <a:gd name="T8" fmla="*/ 226 w 1133"/>
                  <a:gd name="T9" fmla="*/ 0 h 1701"/>
                  <a:gd name="T10" fmla="*/ 907 w 1133"/>
                  <a:gd name="T11" fmla="*/ 0 h 1701"/>
                  <a:gd name="T12" fmla="*/ 1133 w 1133"/>
                  <a:gd name="T13" fmla="*/ 227 h 1701"/>
                  <a:gd name="T14" fmla="*/ 1133 w 1133"/>
                  <a:gd name="T15" fmla="*/ 1474 h 1701"/>
                  <a:gd name="T16" fmla="*/ 907 w 1133"/>
                  <a:gd name="T17" fmla="*/ 1701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3" h="1701">
                    <a:moveTo>
                      <a:pt x="907" y="1701"/>
                    </a:moveTo>
                    <a:lnTo>
                      <a:pt x="226" y="1701"/>
                    </a:lnTo>
                    <a:cubicBezTo>
                      <a:pt x="101" y="1701"/>
                      <a:pt x="0" y="1599"/>
                      <a:pt x="0" y="1474"/>
                    </a:cubicBezTo>
                    <a:lnTo>
                      <a:pt x="0" y="227"/>
                    </a:lnTo>
                    <a:cubicBezTo>
                      <a:pt x="0" y="102"/>
                      <a:pt x="101" y="0"/>
                      <a:pt x="226" y="0"/>
                    </a:cubicBezTo>
                    <a:lnTo>
                      <a:pt x="907" y="0"/>
                    </a:lnTo>
                    <a:cubicBezTo>
                      <a:pt x="1032" y="0"/>
                      <a:pt x="1133" y="102"/>
                      <a:pt x="1133" y="227"/>
                    </a:cubicBezTo>
                    <a:lnTo>
                      <a:pt x="1133" y="1474"/>
                    </a:lnTo>
                    <a:cubicBezTo>
                      <a:pt x="1133" y="1599"/>
                      <a:pt x="1032" y="1701"/>
                      <a:pt x="907" y="1701"/>
                    </a:cubicBezTo>
                    <a:close/>
                  </a:path>
                </a:pathLst>
              </a:custGeom>
              <a:solidFill>
                <a:srgbClr val="A9CBE9"/>
              </a:solidFill>
              <a:ln w="0">
                <a:solidFill>
                  <a:srgbClr val="000000"/>
                </a:solidFill>
                <a:prstDash val="solid"/>
                <a:round/>
              </a:ln>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0" name="Freeform 202"/>
              <p:cNvSpPr/>
              <p:nvPr/>
            </p:nvSpPr>
            <p:spPr bwMode="auto">
              <a:xfrm>
                <a:off x="2478" y="1502"/>
                <a:ext cx="279" cy="454"/>
              </a:xfrm>
              <a:custGeom>
                <a:avLst/>
                <a:gdLst>
                  <a:gd name="T0" fmla="*/ 907 w 1133"/>
                  <a:gd name="T1" fmla="*/ 1701 h 1701"/>
                  <a:gd name="T2" fmla="*/ 226 w 1133"/>
                  <a:gd name="T3" fmla="*/ 1701 h 1701"/>
                  <a:gd name="T4" fmla="*/ 0 w 1133"/>
                  <a:gd name="T5" fmla="*/ 1474 h 1701"/>
                  <a:gd name="T6" fmla="*/ 0 w 1133"/>
                  <a:gd name="T7" fmla="*/ 227 h 1701"/>
                  <a:gd name="T8" fmla="*/ 226 w 1133"/>
                  <a:gd name="T9" fmla="*/ 0 h 1701"/>
                  <a:gd name="T10" fmla="*/ 907 w 1133"/>
                  <a:gd name="T11" fmla="*/ 0 h 1701"/>
                  <a:gd name="T12" fmla="*/ 1133 w 1133"/>
                  <a:gd name="T13" fmla="*/ 227 h 1701"/>
                  <a:gd name="T14" fmla="*/ 1133 w 1133"/>
                  <a:gd name="T15" fmla="*/ 1474 h 1701"/>
                  <a:gd name="T16" fmla="*/ 907 w 1133"/>
                  <a:gd name="T17" fmla="*/ 1701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3" h="1701">
                    <a:moveTo>
                      <a:pt x="907" y="1701"/>
                    </a:moveTo>
                    <a:lnTo>
                      <a:pt x="226" y="1701"/>
                    </a:lnTo>
                    <a:cubicBezTo>
                      <a:pt x="101" y="1701"/>
                      <a:pt x="0" y="1599"/>
                      <a:pt x="0" y="1474"/>
                    </a:cubicBezTo>
                    <a:lnTo>
                      <a:pt x="0" y="227"/>
                    </a:lnTo>
                    <a:cubicBezTo>
                      <a:pt x="0" y="102"/>
                      <a:pt x="101" y="0"/>
                      <a:pt x="226" y="0"/>
                    </a:cubicBezTo>
                    <a:lnTo>
                      <a:pt x="907" y="0"/>
                    </a:lnTo>
                    <a:cubicBezTo>
                      <a:pt x="1032" y="0"/>
                      <a:pt x="1133" y="102"/>
                      <a:pt x="1133" y="227"/>
                    </a:cubicBezTo>
                    <a:lnTo>
                      <a:pt x="1133" y="1474"/>
                    </a:lnTo>
                    <a:cubicBezTo>
                      <a:pt x="1133" y="1599"/>
                      <a:pt x="1032" y="1701"/>
                      <a:pt x="907" y="1701"/>
                    </a:cubicBezTo>
                    <a:close/>
                  </a:path>
                </a:pathLst>
              </a:custGeom>
              <a:noFill/>
              <a:ln w="6350" cap="sq">
                <a:solidFill>
                  <a:srgbClr val="7F7F7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1" name="Rectangle 203"/>
              <p:cNvSpPr>
                <a:spLocks noChangeArrowheads="1"/>
              </p:cNvSpPr>
              <p:nvPr/>
            </p:nvSpPr>
            <p:spPr bwMode="auto">
              <a:xfrm>
                <a:off x="2553" y="1676"/>
                <a:ext cx="175"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CPU</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6" name="Freeform 207"/>
            <p:cNvSpPr/>
            <p:nvPr/>
          </p:nvSpPr>
          <p:spPr bwMode="auto">
            <a:xfrm>
              <a:off x="3973140" y="1863253"/>
              <a:ext cx="442912" cy="720725"/>
            </a:xfrm>
            <a:custGeom>
              <a:avLst/>
              <a:gdLst>
                <a:gd name="T0" fmla="*/ 907 w 1133"/>
                <a:gd name="T1" fmla="*/ 1701 h 1701"/>
                <a:gd name="T2" fmla="*/ 226 w 1133"/>
                <a:gd name="T3" fmla="*/ 1701 h 1701"/>
                <a:gd name="T4" fmla="*/ 0 w 1133"/>
                <a:gd name="T5" fmla="*/ 1474 h 1701"/>
                <a:gd name="T6" fmla="*/ 0 w 1133"/>
                <a:gd name="T7" fmla="*/ 227 h 1701"/>
                <a:gd name="T8" fmla="*/ 226 w 1133"/>
                <a:gd name="T9" fmla="*/ 0 h 1701"/>
                <a:gd name="T10" fmla="*/ 907 w 1133"/>
                <a:gd name="T11" fmla="*/ 0 h 1701"/>
                <a:gd name="T12" fmla="*/ 1133 w 1133"/>
                <a:gd name="T13" fmla="*/ 227 h 1701"/>
                <a:gd name="T14" fmla="*/ 1133 w 1133"/>
                <a:gd name="T15" fmla="*/ 1474 h 1701"/>
                <a:gd name="T16" fmla="*/ 907 w 1133"/>
                <a:gd name="T17" fmla="*/ 1701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3" h="1701">
                  <a:moveTo>
                    <a:pt x="907" y="1701"/>
                  </a:moveTo>
                  <a:lnTo>
                    <a:pt x="226" y="1701"/>
                  </a:lnTo>
                  <a:cubicBezTo>
                    <a:pt x="101" y="1701"/>
                    <a:pt x="0" y="1599"/>
                    <a:pt x="0" y="1474"/>
                  </a:cubicBezTo>
                  <a:lnTo>
                    <a:pt x="0" y="227"/>
                  </a:lnTo>
                  <a:cubicBezTo>
                    <a:pt x="0" y="102"/>
                    <a:pt x="101" y="0"/>
                    <a:pt x="226" y="0"/>
                  </a:cubicBezTo>
                  <a:lnTo>
                    <a:pt x="907" y="0"/>
                  </a:lnTo>
                  <a:cubicBezTo>
                    <a:pt x="1032" y="0"/>
                    <a:pt x="1133" y="102"/>
                    <a:pt x="1133" y="227"/>
                  </a:cubicBezTo>
                  <a:lnTo>
                    <a:pt x="1133" y="1474"/>
                  </a:lnTo>
                  <a:cubicBezTo>
                    <a:pt x="1133" y="1599"/>
                    <a:pt x="1032" y="1701"/>
                    <a:pt x="907" y="1701"/>
                  </a:cubicBezTo>
                  <a:close/>
                </a:path>
              </a:pathLst>
            </a:custGeom>
            <a:solidFill>
              <a:srgbClr val="A9CBE9"/>
            </a:solidFill>
            <a:ln w="0">
              <a:solidFill>
                <a:srgbClr val="000000"/>
              </a:solidFill>
              <a:prstDash val="solid"/>
              <a:round/>
            </a:ln>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Freeform 208"/>
            <p:cNvSpPr/>
            <p:nvPr/>
          </p:nvSpPr>
          <p:spPr bwMode="auto">
            <a:xfrm>
              <a:off x="3973140" y="1863253"/>
              <a:ext cx="442912" cy="720725"/>
            </a:xfrm>
            <a:custGeom>
              <a:avLst/>
              <a:gdLst>
                <a:gd name="T0" fmla="*/ 907 w 1133"/>
                <a:gd name="T1" fmla="*/ 1701 h 1701"/>
                <a:gd name="T2" fmla="*/ 226 w 1133"/>
                <a:gd name="T3" fmla="*/ 1701 h 1701"/>
                <a:gd name="T4" fmla="*/ 0 w 1133"/>
                <a:gd name="T5" fmla="*/ 1474 h 1701"/>
                <a:gd name="T6" fmla="*/ 0 w 1133"/>
                <a:gd name="T7" fmla="*/ 227 h 1701"/>
                <a:gd name="T8" fmla="*/ 226 w 1133"/>
                <a:gd name="T9" fmla="*/ 0 h 1701"/>
                <a:gd name="T10" fmla="*/ 907 w 1133"/>
                <a:gd name="T11" fmla="*/ 0 h 1701"/>
                <a:gd name="T12" fmla="*/ 1133 w 1133"/>
                <a:gd name="T13" fmla="*/ 227 h 1701"/>
                <a:gd name="T14" fmla="*/ 1133 w 1133"/>
                <a:gd name="T15" fmla="*/ 1474 h 1701"/>
                <a:gd name="T16" fmla="*/ 907 w 1133"/>
                <a:gd name="T17" fmla="*/ 1701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3" h="1701">
                  <a:moveTo>
                    <a:pt x="907" y="1701"/>
                  </a:moveTo>
                  <a:lnTo>
                    <a:pt x="226" y="1701"/>
                  </a:lnTo>
                  <a:cubicBezTo>
                    <a:pt x="101" y="1701"/>
                    <a:pt x="0" y="1599"/>
                    <a:pt x="0" y="1474"/>
                  </a:cubicBezTo>
                  <a:lnTo>
                    <a:pt x="0" y="227"/>
                  </a:lnTo>
                  <a:cubicBezTo>
                    <a:pt x="0" y="102"/>
                    <a:pt x="101" y="0"/>
                    <a:pt x="226" y="0"/>
                  </a:cubicBezTo>
                  <a:lnTo>
                    <a:pt x="907" y="0"/>
                  </a:lnTo>
                  <a:cubicBezTo>
                    <a:pt x="1032" y="0"/>
                    <a:pt x="1133" y="102"/>
                    <a:pt x="1133" y="227"/>
                  </a:cubicBezTo>
                  <a:lnTo>
                    <a:pt x="1133" y="1474"/>
                  </a:lnTo>
                  <a:cubicBezTo>
                    <a:pt x="1133" y="1599"/>
                    <a:pt x="1032" y="1701"/>
                    <a:pt x="907" y="1701"/>
                  </a:cubicBezTo>
                  <a:close/>
                </a:path>
              </a:pathLst>
            </a:custGeom>
            <a:noFill/>
            <a:ln w="6350" cap="sq">
              <a:solidFill>
                <a:srgbClr val="7F7F7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Rectangle 209"/>
            <p:cNvSpPr>
              <a:spLocks noChangeArrowheads="1"/>
            </p:cNvSpPr>
            <p:nvPr/>
          </p:nvSpPr>
          <p:spPr bwMode="auto">
            <a:xfrm>
              <a:off x="4090615" y="2058516"/>
              <a:ext cx="278096" cy="172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CPU</a:t>
              </a:r>
              <a:endPar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Rectangle 210"/>
            <p:cNvSpPr>
              <a:spLocks noChangeArrowheads="1"/>
            </p:cNvSpPr>
            <p:nvPr/>
          </p:nvSpPr>
          <p:spPr bwMode="auto">
            <a:xfrm>
              <a:off x="4138240" y="2220441"/>
              <a:ext cx="71355" cy="172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x</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Rectangle 211"/>
            <p:cNvSpPr>
              <a:spLocks noChangeArrowheads="1"/>
            </p:cNvSpPr>
            <p:nvPr/>
          </p:nvSpPr>
          <p:spPr bwMode="auto">
            <a:xfrm>
              <a:off x="4192215" y="2220441"/>
              <a:ext cx="82332" cy="172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8</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11" name="Picture 2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9965" y="2676053"/>
              <a:ext cx="982662"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9965" y="2676053"/>
              <a:ext cx="982662"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Freeform 214"/>
            <p:cNvSpPr/>
            <p:nvPr/>
          </p:nvSpPr>
          <p:spPr bwMode="auto">
            <a:xfrm>
              <a:off x="3973140" y="2663353"/>
              <a:ext cx="960437" cy="241300"/>
            </a:xfrm>
            <a:custGeom>
              <a:avLst/>
              <a:gdLst>
                <a:gd name="T0" fmla="*/ 226 w 2456"/>
                <a:gd name="T1" fmla="*/ 567 h 567"/>
                <a:gd name="T2" fmla="*/ 2230 w 2456"/>
                <a:gd name="T3" fmla="*/ 567 h 567"/>
                <a:gd name="T4" fmla="*/ 2456 w 2456"/>
                <a:gd name="T5" fmla="*/ 340 h 567"/>
                <a:gd name="T6" fmla="*/ 2456 w 2456"/>
                <a:gd name="T7" fmla="*/ 227 h 567"/>
                <a:gd name="T8" fmla="*/ 2230 w 2456"/>
                <a:gd name="T9" fmla="*/ 0 h 567"/>
                <a:gd name="T10" fmla="*/ 226 w 2456"/>
                <a:gd name="T11" fmla="*/ 0 h 567"/>
                <a:gd name="T12" fmla="*/ 0 w 2456"/>
                <a:gd name="T13" fmla="*/ 227 h 567"/>
                <a:gd name="T14" fmla="*/ 0 w 2456"/>
                <a:gd name="T15" fmla="*/ 340 h 567"/>
                <a:gd name="T16" fmla="*/ 226 w 2456"/>
                <a:gd name="T17" fmla="*/ 567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6" h="567">
                  <a:moveTo>
                    <a:pt x="226" y="567"/>
                  </a:moveTo>
                  <a:lnTo>
                    <a:pt x="2230" y="567"/>
                  </a:lnTo>
                  <a:cubicBezTo>
                    <a:pt x="2355" y="567"/>
                    <a:pt x="2456" y="465"/>
                    <a:pt x="2456" y="340"/>
                  </a:cubicBezTo>
                  <a:lnTo>
                    <a:pt x="2456" y="227"/>
                  </a:lnTo>
                  <a:cubicBezTo>
                    <a:pt x="2456" y="101"/>
                    <a:pt x="2355" y="0"/>
                    <a:pt x="2230" y="0"/>
                  </a:cubicBezTo>
                  <a:lnTo>
                    <a:pt x="226" y="0"/>
                  </a:lnTo>
                  <a:cubicBezTo>
                    <a:pt x="101" y="0"/>
                    <a:pt x="0" y="101"/>
                    <a:pt x="0" y="227"/>
                  </a:cubicBezTo>
                  <a:lnTo>
                    <a:pt x="0" y="340"/>
                  </a:lnTo>
                  <a:cubicBezTo>
                    <a:pt x="0" y="465"/>
                    <a:pt x="101" y="567"/>
                    <a:pt x="226" y="567"/>
                  </a:cubicBezTo>
                  <a:close/>
                </a:path>
              </a:pathLst>
            </a:custGeom>
            <a:solidFill>
              <a:srgbClr val="A9CBE9"/>
            </a:solidFill>
            <a:ln w="0">
              <a:solidFill>
                <a:srgbClr val="000000"/>
              </a:solidFill>
              <a:prstDash val="solid"/>
              <a:round/>
            </a:ln>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Freeform 215"/>
            <p:cNvSpPr/>
            <p:nvPr/>
          </p:nvSpPr>
          <p:spPr bwMode="auto">
            <a:xfrm>
              <a:off x="3973140" y="2663353"/>
              <a:ext cx="960437" cy="241300"/>
            </a:xfrm>
            <a:custGeom>
              <a:avLst/>
              <a:gdLst>
                <a:gd name="T0" fmla="*/ 226 w 2456"/>
                <a:gd name="T1" fmla="*/ 567 h 567"/>
                <a:gd name="T2" fmla="*/ 2230 w 2456"/>
                <a:gd name="T3" fmla="*/ 567 h 567"/>
                <a:gd name="T4" fmla="*/ 2456 w 2456"/>
                <a:gd name="T5" fmla="*/ 340 h 567"/>
                <a:gd name="T6" fmla="*/ 2456 w 2456"/>
                <a:gd name="T7" fmla="*/ 227 h 567"/>
                <a:gd name="T8" fmla="*/ 2230 w 2456"/>
                <a:gd name="T9" fmla="*/ 0 h 567"/>
                <a:gd name="T10" fmla="*/ 226 w 2456"/>
                <a:gd name="T11" fmla="*/ 0 h 567"/>
                <a:gd name="T12" fmla="*/ 0 w 2456"/>
                <a:gd name="T13" fmla="*/ 227 h 567"/>
                <a:gd name="T14" fmla="*/ 0 w 2456"/>
                <a:gd name="T15" fmla="*/ 340 h 567"/>
                <a:gd name="T16" fmla="*/ 226 w 2456"/>
                <a:gd name="T17" fmla="*/ 567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6" h="567">
                  <a:moveTo>
                    <a:pt x="226" y="567"/>
                  </a:moveTo>
                  <a:lnTo>
                    <a:pt x="2230" y="567"/>
                  </a:lnTo>
                  <a:cubicBezTo>
                    <a:pt x="2355" y="567"/>
                    <a:pt x="2456" y="465"/>
                    <a:pt x="2456" y="340"/>
                  </a:cubicBezTo>
                  <a:lnTo>
                    <a:pt x="2456" y="227"/>
                  </a:lnTo>
                  <a:cubicBezTo>
                    <a:pt x="2456" y="101"/>
                    <a:pt x="2355" y="0"/>
                    <a:pt x="2230" y="0"/>
                  </a:cubicBezTo>
                  <a:lnTo>
                    <a:pt x="226" y="0"/>
                  </a:lnTo>
                  <a:cubicBezTo>
                    <a:pt x="101" y="0"/>
                    <a:pt x="0" y="101"/>
                    <a:pt x="0" y="227"/>
                  </a:cubicBezTo>
                  <a:lnTo>
                    <a:pt x="0" y="340"/>
                  </a:lnTo>
                  <a:cubicBezTo>
                    <a:pt x="0" y="465"/>
                    <a:pt x="101" y="567"/>
                    <a:pt x="226" y="567"/>
                  </a:cubicBezTo>
                  <a:close/>
                </a:path>
              </a:pathLst>
            </a:custGeom>
            <a:noFill/>
            <a:ln w="6350" cap="sq">
              <a:solidFill>
                <a:srgbClr val="7F7F7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 name="Rectangle 216"/>
            <p:cNvSpPr>
              <a:spLocks noChangeArrowheads="1"/>
            </p:cNvSpPr>
            <p:nvPr/>
          </p:nvSpPr>
          <p:spPr bwMode="auto">
            <a:xfrm>
              <a:off x="4347790" y="2699866"/>
              <a:ext cx="290904" cy="172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DSU</a:t>
              </a:r>
              <a:endParaRPr lang="zh-CN" altLang="zh-CN" sz="10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16" name="Picture 25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1028" y="3076103"/>
              <a:ext cx="71913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reeform 255"/>
            <p:cNvSpPr/>
            <p:nvPr/>
          </p:nvSpPr>
          <p:spPr bwMode="auto">
            <a:xfrm>
              <a:off x="1045790" y="3064991"/>
              <a:ext cx="7170737" cy="319088"/>
            </a:xfrm>
            <a:custGeom>
              <a:avLst/>
              <a:gdLst>
                <a:gd name="T0" fmla="*/ 152 w 18331"/>
                <a:gd name="T1" fmla="*/ 756 h 756"/>
                <a:gd name="T2" fmla="*/ 18180 w 18331"/>
                <a:gd name="T3" fmla="*/ 756 h 756"/>
                <a:gd name="T4" fmla="*/ 18331 w 18331"/>
                <a:gd name="T5" fmla="*/ 605 h 756"/>
                <a:gd name="T6" fmla="*/ 18331 w 18331"/>
                <a:gd name="T7" fmla="*/ 151 h 756"/>
                <a:gd name="T8" fmla="*/ 18180 w 18331"/>
                <a:gd name="T9" fmla="*/ 0 h 756"/>
                <a:gd name="T10" fmla="*/ 152 w 18331"/>
                <a:gd name="T11" fmla="*/ 0 h 756"/>
                <a:gd name="T12" fmla="*/ 0 w 18331"/>
                <a:gd name="T13" fmla="*/ 151 h 756"/>
                <a:gd name="T14" fmla="*/ 0 w 18331"/>
                <a:gd name="T15" fmla="*/ 605 h 756"/>
                <a:gd name="T16" fmla="*/ 152 w 18331"/>
                <a:gd name="T17" fmla="*/ 756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31" h="756">
                  <a:moveTo>
                    <a:pt x="152" y="756"/>
                  </a:moveTo>
                  <a:lnTo>
                    <a:pt x="18180" y="756"/>
                  </a:lnTo>
                  <a:cubicBezTo>
                    <a:pt x="18263" y="756"/>
                    <a:pt x="18331" y="688"/>
                    <a:pt x="18331" y="605"/>
                  </a:cubicBezTo>
                  <a:lnTo>
                    <a:pt x="18331" y="151"/>
                  </a:lnTo>
                  <a:cubicBezTo>
                    <a:pt x="18331" y="67"/>
                    <a:pt x="18263" y="0"/>
                    <a:pt x="18180" y="0"/>
                  </a:cubicBezTo>
                  <a:lnTo>
                    <a:pt x="152" y="0"/>
                  </a:lnTo>
                  <a:cubicBezTo>
                    <a:pt x="68" y="0"/>
                    <a:pt x="0" y="67"/>
                    <a:pt x="0" y="151"/>
                  </a:cubicBezTo>
                  <a:lnTo>
                    <a:pt x="0" y="605"/>
                  </a:lnTo>
                  <a:cubicBezTo>
                    <a:pt x="0" y="688"/>
                    <a:pt x="68" y="756"/>
                    <a:pt x="152" y="756"/>
                  </a:cubicBezTo>
                  <a:close/>
                </a:path>
              </a:pathLst>
            </a:custGeom>
            <a:solidFill>
              <a:srgbClr val="A9CBE9"/>
            </a:solidFill>
            <a:ln w="0">
              <a:solidFill>
                <a:srgbClr val="000000"/>
              </a:solidFill>
              <a:prstDash val="solid"/>
              <a:round/>
            </a:ln>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 name="Freeform 256"/>
            <p:cNvSpPr/>
            <p:nvPr/>
          </p:nvSpPr>
          <p:spPr bwMode="auto">
            <a:xfrm>
              <a:off x="1045790" y="3064991"/>
              <a:ext cx="7170737" cy="319088"/>
            </a:xfrm>
            <a:custGeom>
              <a:avLst/>
              <a:gdLst>
                <a:gd name="T0" fmla="*/ 152 w 18331"/>
                <a:gd name="T1" fmla="*/ 756 h 756"/>
                <a:gd name="T2" fmla="*/ 18180 w 18331"/>
                <a:gd name="T3" fmla="*/ 756 h 756"/>
                <a:gd name="T4" fmla="*/ 18331 w 18331"/>
                <a:gd name="T5" fmla="*/ 605 h 756"/>
                <a:gd name="T6" fmla="*/ 18331 w 18331"/>
                <a:gd name="T7" fmla="*/ 151 h 756"/>
                <a:gd name="T8" fmla="*/ 18180 w 18331"/>
                <a:gd name="T9" fmla="*/ 0 h 756"/>
                <a:gd name="T10" fmla="*/ 152 w 18331"/>
                <a:gd name="T11" fmla="*/ 0 h 756"/>
                <a:gd name="T12" fmla="*/ 0 w 18331"/>
                <a:gd name="T13" fmla="*/ 151 h 756"/>
                <a:gd name="T14" fmla="*/ 0 w 18331"/>
                <a:gd name="T15" fmla="*/ 605 h 756"/>
                <a:gd name="T16" fmla="*/ 152 w 18331"/>
                <a:gd name="T17" fmla="*/ 756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31" h="756">
                  <a:moveTo>
                    <a:pt x="152" y="756"/>
                  </a:moveTo>
                  <a:lnTo>
                    <a:pt x="18180" y="756"/>
                  </a:lnTo>
                  <a:cubicBezTo>
                    <a:pt x="18263" y="756"/>
                    <a:pt x="18331" y="688"/>
                    <a:pt x="18331" y="605"/>
                  </a:cubicBezTo>
                  <a:lnTo>
                    <a:pt x="18331" y="151"/>
                  </a:lnTo>
                  <a:cubicBezTo>
                    <a:pt x="18331" y="67"/>
                    <a:pt x="18263" y="0"/>
                    <a:pt x="18180" y="0"/>
                  </a:cubicBezTo>
                  <a:lnTo>
                    <a:pt x="152" y="0"/>
                  </a:lnTo>
                  <a:cubicBezTo>
                    <a:pt x="68" y="0"/>
                    <a:pt x="0" y="67"/>
                    <a:pt x="0" y="151"/>
                  </a:cubicBezTo>
                  <a:lnTo>
                    <a:pt x="0" y="605"/>
                  </a:lnTo>
                  <a:cubicBezTo>
                    <a:pt x="0" y="688"/>
                    <a:pt x="68" y="756"/>
                    <a:pt x="152" y="756"/>
                  </a:cubicBezTo>
                  <a:close/>
                </a:path>
              </a:pathLst>
            </a:custGeom>
            <a:noFill/>
            <a:ln w="6350" cap="sq">
              <a:solidFill>
                <a:srgbClr val="C8C8C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 name="Rectangle 257"/>
            <p:cNvSpPr>
              <a:spLocks noChangeArrowheads="1"/>
            </p:cNvSpPr>
            <p:nvPr/>
          </p:nvSpPr>
          <p:spPr bwMode="auto">
            <a:xfrm>
              <a:off x="3973140" y="3139603"/>
              <a:ext cx="1249607" cy="172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CHIE Interconnect </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 name="Freeform 263"/>
            <p:cNvSpPr/>
            <p:nvPr/>
          </p:nvSpPr>
          <p:spPr bwMode="auto">
            <a:xfrm>
              <a:off x="2746003" y="2504603"/>
              <a:ext cx="444500" cy="479425"/>
            </a:xfrm>
            <a:custGeom>
              <a:avLst/>
              <a:gdLst>
                <a:gd name="T0" fmla="*/ 227 w 1134"/>
                <a:gd name="T1" fmla="*/ 0 h 1134"/>
                <a:gd name="T2" fmla="*/ 907 w 1134"/>
                <a:gd name="T3" fmla="*/ 0 h 1134"/>
                <a:gd name="T4" fmla="*/ 1134 w 1134"/>
                <a:gd name="T5" fmla="*/ 227 h 1134"/>
                <a:gd name="T6" fmla="*/ 1134 w 1134"/>
                <a:gd name="T7" fmla="*/ 907 h 1134"/>
                <a:gd name="T8" fmla="*/ 907 w 1134"/>
                <a:gd name="T9" fmla="*/ 1134 h 1134"/>
                <a:gd name="T10" fmla="*/ 227 w 1134"/>
                <a:gd name="T11" fmla="*/ 1134 h 1134"/>
                <a:gd name="T12" fmla="*/ 0 w 1134"/>
                <a:gd name="T13" fmla="*/ 907 h 1134"/>
                <a:gd name="T14" fmla="*/ 0 w 1134"/>
                <a:gd name="T15" fmla="*/ 227 h 1134"/>
                <a:gd name="T16" fmla="*/ 227 w 1134"/>
                <a:gd name="T17" fmla="*/ 0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4" h="1134">
                  <a:moveTo>
                    <a:pt x="227" y="0"/>
                  </a:moveTo>
                  <a:lnTo>
                    <a:pt x="907" y="0"/>
                  </a:lnTo>
                  <a:cubicBezTo>
                    <a:pt x="1032" y="0"/>
                    <a:pt x="1134" y="101"/>
                    <a:pt x="1134" y="227"/>
                  </a:cubicBezTo>
                  <a:lnTo>
                    <a:pt x="1134" y="907"/>
                  </a:lnTo>
                  <a:cubicBezTo>
                    <a:pt x="1134" y="1032"/>
                    <a:pt x="1032" y="1134"/>
                    <a:pt x="907" y="1134"/>
                  </a:cubicBezTo>
                  <a:lnTo>
                    <a:pt x="227" y="1134"/>
                  </a:lnTo>
                  <a:cubicBezTo>
                    <a:pt x="101" y="1134"/>
                    <a:pt x="0" y="1032"/>
                    <a:pt x="0" y="907"/>
                  </a:cubicBezTo>
                  <a:lnTo>
                    <a:pt x="0" y="227"/>
                  </a:lnTo>
                  <a:cubicBezTo>
                    <a:pt x="0" y="101"/>
                    <a:pt x="101" y="0"/>
                    <a:pt x="227" y="0"/>
                  </a:cubicBezTo>
                  <a:close/>
                </a:path>
              </a:pathLst>
            </a:custGeom>
            <a:solidFill>
              <a:srgbClr val="046227"/>
            </a:solidFill>
            <a:ln w="0">
              <a:solidFill>
                <a:srgbClr val="000000"/>
              </a:solidFill>
              <a:prstDash val="solid"/>
              <a:round/>
            </a:ln>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 name="Freeform 264"/>
            <p:cNvSpPr/>
            <p:nvPr/>
          </p:nvSpPr>
          <p:spPr bwMode="auto">
            <a:xfrm>
              <a:off x="2746003" y="2504603"/>
              <a:ext cx="444500" cy="479425"/>
            </a:xfrm>
            <a:custGeom>
              <a:avLst/>
              <a:gdLst>
                <a:gd name="T0" fmla="*/ 227 w 1134"/>
                <a:gd name="T1" fmla="*/ 0 h 1134"/>
                <a:gd name="T2" fmla="*/ 907 w 1134"/>
                <a:gd name="T3" fmla="*/ 0 h 1134"/>
                <a:gd name="T4" fmla="*/ 1134 w 1134"/>
                <a:gd name="T5" fmla="*/ 227 h 1134"/>
                <a:gd name="T6" fmla="*/ 1134 w 1134"/>
                <a:gd name="T7" fmla="*/ 907 h 1134"/>
                <a:gd name="T8" fmla="*/ 907 w 1134"/>
                <a:gd name="T9" fmla="*/ 1134 h 1134"/>
                <a:gd name="T10" fmla="*/ 227 w 1134"/>
                <a:gd name="T11" fmla="*/ 1134 h 1134"/>
                <a:gd name="T12" fmla="*/ 0 w 1134"/>
                <a:gd name="T13" fmla="*/ 907 h 1134"/>
                <a:gd name="T14" fmla="*/ 0 w 1134"/>
                <a:gd name="T15" fmla="*/ 227 h 1134"/>
                <a:gd name="T16" fmla="*/ 227 w 1134"/>
                <a:gd name="T17" fmla="*/ 0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4" h="1134">
                  <a:moveTo>
                    <a:pt x="227" y="0"/>
                  </a:moveTo>
                  <a:lnTo>
                    <a:pt x="907" y="0"/>
                  </a:lnTo>
                  <a:cubicBezTo>
                    <a:pt x="1032" y="0"/>
                    <a:pt x="1134" y="101"/>
                    <a:pt x="1134" y="227"/>
                  </a:cubicBezTo>
                  <a:lnTo>
                    <a:pt x="1134" y="907"/>
                  </a:lnTo>
                  <a:cubicBezTo>
                    <a:pt x="1134" y="1032"/>
                    <a:pt x="1032" y="1134"/>
                    <a:pt x="907" y="1134"/>
                  </a:cubicBezTo>
                  <a:lnTo>
                    <a:pt x="227" y="1134"/>
                  </a:lnTo>
                  <a:cubicBezTo>
                    <a:pt x="101" y="1134"/>
                    <a:pt x="0" y="1032"/>
                    <a:pt x="0" y="907"/>
                  </a:cubicBezTo>
                  <a:lnTo>
                    <a:pt x="0" y="227"/>
                  </a:lnTo>
                  <a:cubicBezTo>
                    <a:pt x="0" y="101"/>
                    <a:pt x="101" y="0"/>
                    <a:pt x="227" y="0"/>
                  </a:cubicBezTo>
                  <a:close/>
                </a:path>
              </a:pathLst>
            </a:custGeom>
            <a:noFill/>
            <a:ln w="6350" cap="sq">
              <a:solidFill>
                <a:srgbClr val="C8C8C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defTabSz="914400" fontAlgn="base">
                <a:spcBef>
                  <a:spcPct val="0"/>
                </a:spcBef>
                <a:spcAft>
                  <a:spcPct val="0"/>
                </a:spcAft>
              </a:pPr>
              <a:endParaRPr lang="zh-CN" altLang="en-US" sz="10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 name="Rectangle 265"/>
            <p:cNvSpPr>
              <a:spLocks noChangeArrowheads="1"/>
            </p:cNvSpPr>
            <p:nvPr/>
          </p:nvSpPr>
          <p:spPr bwMode="auto">
            <a:xfrm>
              <a:off x="2871415" y="2577627"/>
              <a:ext cx="95138" cy="172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A</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 name="Rectangle 266"/>
            <p:cNvSpPr>
              <a:spLocks noChangeArrowheads="1"/>
            </p:cNvSpPr>
            <p:nvPr/>
          </p:nvSpPr>
          <p:spPr bwMode="auto">
            <a:xfrm>
              <a:off x="2944440" y="2577627"/>
              <a:ext cx="164662" cy="172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55</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 name="Rectangle 267"/>
            <p:cNvSpPr>
              <a:spLocks noChangeArrowheads="1"/>
            </p:cNvSpPr>
            <p:nvPr/>
          </p:nvSpPr>
          <p:spPr bwMode="auto">
            <a:xfrm>
              <a:off x="2911103" y="2741141"/>
              <a:ext cx="161003" cy="172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fontAlgn="base">
                <a:spcBef>
                  <a:spcPct val="0"/>
                </a:spcBef>
                <a:spcAft>
                  <a:spcPct val="0"/>
                </a:spcAft>
              </a:pPr>
              <a:r>
                <a:rPr lang="zh-CN" altLang="zh-CN" sz="100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TS</a:t>
              </a:r>
              <a:endParaRPr lang="zh-CN" altLang="zh-CN" sz="10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62" name="组合 161"/>
          <p:cNvGrpSpPr/>
          <p:nvPr/>
        </p:nvGrpSpPr>
        <p:grpSpPr>
          <a:xfrm>
            <a:off x="3525769" y="2120525"/>
            <a:ext cx="3342241" cy="2520000"/>
            <a:chOff x="3525769" y="1754764"/>
            <a:chExt cx="3342241" cy="2520000"/>
          </a:xfrm>
        </p:grpSpPr>
        <p:cxnSp>
          <p:nvCxnSpPr>
            <p:cNvPr id="163" name="肘形连接符 162"/>
            <p:cNvCxnSpPr/>
            <p:nvPr/>
          </p:nvCxnSpPr>
          <p:spPr>
            <a:xfrm rot="5400000">
              <a:off x="3777769" y="1502764"/>
              <a:ext cx="2520000" cy="3024000"/>
            </a:xfrm>
            <a:prstGeom prst="bentConnector3">
              <a:avLst>
                <a:gd name="adj1" fmla="val 68041"/>
              </a:avLst>
            </a:prstGeom>
            <a:noFill/>
            <a:ln w="31750" cap="flat" cmpd="sng" algn="ctr">
              <a:solidFill>
                <a:srgbClr val="0000FF">
                  <a:alpha val="50000"/>
                </a:srgbClr>
              </a:solidFill>
              <a:prstDash val="solid"/>
              <a:miter lim="800000"/>
              <a:headEnd w="lg" len="lg"/>
              <a:tailEnd type="stealth" w="lg" len="lg"/>
            </a:ln>
            <a:effectLst/>
          </p:spPr>
        </p:cxnSp>
        <p:sp>
          <p:nvSpPr>
            <p:cNvPr id="164" name="矩形 163"/>
            <p:cNvSpPr/>
            <p:nvPr/>
          </p:nvSpPr>
          <p:spPr>
            <a:xfrm>
              <a:off x="6503808" y="1818423"/>
              <a:ext cx="364202"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dirty="0" smtClean="0">
                  <a:ln>
                    <a:noFill/>
                  </a:ln>
                  <a:solidFill>
                    <a:srgbClr val="0000FF"/>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①</a:t>
              </a:r>
              <a:endParaRPr kumimoji="0" lang="zh-CN" altLang="en-US" sz="1400" b="0" i="0" u="none" strike="noStrike" kern="0" cap="none" spc="0" normalizeH="0" baseline="0" noProof="0" dirty="0" smtClean="0">
                <a:ln>
                  <a:noFill/>
                </a:ln>
                <a:solidFill>
                  <a:srgbClr val="0000FF"/>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65" name="肘形连接符 164"/>
            <p:cNvCxnSpPr/>
            <p:nvPr/>
          </p:nvCxnSpPr>
          <p:spPr>
            <a:xfrm rot="5400000">
              <a:off x="4141103" y="3623046"/>
              <a:ext cx="288000" cy="1008000"/>
            </a:xfrm>
            <a:prstGeom prst="bentConnector3">
              <a:avLst>
                <a:gd name="adj1" fmla="val 549"/>
              </a:avLst>
            </a:prstGeom>
            <a:noFill/>
            <a:ln w="31750" cap="flat" cmpd="sng" algn="ctr">
              <a:solidFill>
                <a:srgbClr val="0000FF">
                  <a:alpha val="50000"/>
                </a:srgbClr>
              </a:solidFill>
              <a:prstDash val="solid"/>
              <a:miter lim="800000"/>
              <a:headEnd w="lg" len="lg"/>
              <a:tailEnd type="stealth" w="lg" len="lg"/>
            </a:ln>
            <a:effectLst/>
          </p:spPr>
        </p:cxnSp>
        <p:cxnSp>
          <p:nvCxnSpPr>
            <p:cNvPr id="166" name="肘形连接符 165"/>
            <p:cNvCxnSpPr/>
            <p:nvPr/>
          </p:nvCxnSpPr>
          <p:spPr>
            <a:xfrm rot="5400000">
              <a:off x="3994684" y="3437666"/>
              <a:ext cx="468000" cy="1152000"/>
            </a:xfrm>
            <a:prstGeom prst="bentConnector3">
              <a:avLst>
                <a:gd name="adj1" fmla="val 549"/>
              </a:avLst>
            </a:prstGeom>
            <a:noFill/>
            <a:ln w="31750" cap="flat" cmpd="sng" algn="ctr">
              <a:solidFill>
                <a:srgbClr val="0000FF">
                  <a:alpha val="50000"/>
                </a:srgbClr>
              </a:solidFill>
              <a:prstDash val="solid"/>
              <a:miter lim="800000"/>
              <a:headEnd type="stealth" w="lg" len="lg"/>
              <a:tailEnd type="none" w="lg" len="lg"/>
            </a:ln>
            <a:effectLst/>
          </p:spPr>
        </p:cxnSp>
        <p:sp>
          <p:nvSpPr>
            <p:cNvPr id="167" name="矩形 166"/>
            <p:cNvSpPr/>
            <p:nvPr/>
          </p:nvSpPr>
          <p:spPr>
            <a:xfrm>
              <a:off x="3792222" y="3553573"/>
              <a:ext cx="364202"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dirty="0" smtClean="0">
                  <a:ln>
                    <a:noFill/>
                  </a:ln>
                  <a:solidFill>
                    <a:srgbClr val="0000FF">
                      <a:alpha val="70000"/>
                    </a:srgbClr>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②</a:t>
              </a:r>
              <a:endParaRPr kumimoji="0" lang="zh-CN" altLang="en-US" sz="1400" b="0" i="0" u="none" strike="noStrike" kern="0" cap="none" spc="0" normalizeH="0" baseline="0" noProof="0" dirty="0" smtClean="0">
                <a:ln>
                  <a:noFill/>
                </a:ln>
                <a:solidFill>
                  <a:srgbClr val="0000FF">
                    <a:alpha val="7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8" name="矩形 167"/>
            <p:cNvSpPr/>
            <p:nvPr/>
          </p:nvSpPr>
          <p:spPr>
            <a:xfrm>
              <a:off x="3919695" y="3709777"/>
              <a:ext cx="436338"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dirty="0" smtClean="0">
                  <a:ln>
                    <a:noFill/>
                  </a:ln>
                  <a:solidFill>
                    <a:srgbClr val="0000FF">
                      <a:alpha val="70000"/>
                    </a:srgbClr>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③</a:t>
              </a:r>
              <a:r>
                <a:rPr kumimoji="0" lang="en-US" altLang="zh-CN" sz="1800" b="1" i="0" u="none" strike="noStrike" kern="0" cap="none" spc="0" normalizeH="0" baseline="0" noProof="0" dirty="0" smtClean="0">
                  <a:ln>
                    <a:noFill/>
                  </a:ln>
                  <a:solidFill>
                    <a:srgbClr val="0000FF">
                      <a:alpha val="70000"/>
                    </a:srgbClr>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 </a:t>
              </a:r>
              <a:endParaRPr kumimoji="0" lang="zh-CN" altLang="en-US" sz="1800" b="0" i="0" u="none" strike="noStrike" kern="0" cap="none" spc="0" normalizeH="0" baseline="0" noProof="0" dirty="0" smtClean="0">
                <a:ln>
                  <a:noFill/>
                </a:ln>
                <a:solidFill>
                  <a:srgbClr val="0000FF">
                    <a:alpha val="7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69" name="组合 168"/>
          <p:cNvGrpSpPr/>
          <p:nvPr/>
        </p:nvGrpSpPr>
        <p:grpSpPr>
          <a:xfrm>
            <a:off x="386728" y="3416834"/>
            <a:ext cx="2990908" cy="1225848"/>
            <a:chOff x="386728" y="3051073"/>
            <a:chExt cx="2990908" cy="1225848"/>
          </a:xfrm>
        </p:grpSpPr>
        <p:cxnSp>
          <p:nvCxnSpPr>
            <p:cNvPr id="170" name="肘形连接符 169"/>
            <p:cNvCxnSpPr/>
            <p:nvPr/>
          </p:nvCxnSpPr>
          <p:spPr>
            <a:xfrm rot="10800000">
              <a:off x="1886354" y="3897880"/>
              <a:ext cx="1368000" cy="360000"/>
            </a:xfrm>
            <a:prstGeom prst="bentConnector3">
              <a:avLst>
                <a:gd name="adj1" fmla="val -676"/>
              </a:avLst>
            </a:prstGeom>
            <a:noFill/>
            <a:ln w="31750" cap="flat" cmpd="sng" algn="ctr">
              <a:solidFill>
                <a:srgbClr val="C00000">
                  <a:alpha val="50000"/>
                </a:srgbClr>
              </a:solidFill>
              <a:prstDash val="solid"/>
              <a:miter lim="800000"/>
              <a:headEnd w="lg" len="lg"/>
              <a:tailEnd type="stealth" w="lg" len="lg"/>
            </a:ln>
            <a:effectLst/>
          </p:spPr>
        </p:cxnSp>
        <p:cxnSp>
          <p:nvCxnSpPr>
            <p:cNvPr id="171" name="肘形连接符 170"/>
            <p:cNvCxnSpPr/>
            <p:nvPr/>
          </p:nvCxnSpPr>
          <p:spPr>
            <a:xfrm rot="5400000">
              <a:off x="1589287" y="2602622"/>
              <a:ext cx="36000" cy="1044000"/>
            </a:xfrm>
            <a:prstGeom prst="bentConnector3">
              <a:avLst>
                <a:gd name="adj1" fmla="val 559289"/>
              </a:avLst>
            </a:prstGeom>
            <a:noFill/>
            <a:ln w="31750" cap="flat" cmpd="sng" algn="ctr">
              <a:solidFill>
                <a:srgbClr val="C00000">
                  <a:alpha val="50000"/>
                </a:srgbClr>
              </a:solidFill>
              <a:prstDash val="solid"/>
              <a:miter lim="800000"/>
              <a:headEnd w="lg" len="lg"/>
              <a:tailEnd type="stealth" w="lg" len="lg"/>
            </a:ln>
            <a:effectLst/>
          </p:spPr>
        </p:cxnSp>
        <p:cxnSp>
          <p:nvCxnSpPr>
            <p:cNvPr id="172" name="直接箭头连接符 171"/>
            <p:cNvCxnSpPr/>
            <p:nvPr/>
          </p:nvCxnSpPr>
          <p:spPr>
            <a:xfrm>
              <a:off x="661637" y="3189878"/>
              <a:ext cx="0" cy="430920"/>
            </a:xfrm>
            <a:prstGeom prst="straightConnector1">
              <a:avLst/>
            </a:prstGeom>
            <a:noFill/>
            <a:ln w="31750" cap="flat" cmpd="sng" algn="ctr">
              <a:solidFill>
                <a:srgbClr val="C7000A">
                  <a:alpha val="50000"/>
                </a:srgbClr>
              </a:solidFill>
              <a:prstDash val="solid"/>
              <a:miter lim="800000"/>
              <a:tailEnd type="stealth" w="lg" len="lg"/>
            </a:ln>
            <a:effectLst/>
          </p:spPr>
        </p:cxnSp>
        <p:cxnSp>
          <p:nvCxnSpPr>
            <p:cNvPr id="173" name="肘形连接符 172"/>
            <p:cNvCxnSpPr/>
            <p:nvPr/>
          </p:nvCxnSpPr>
          <p:spPr>
            <a:xfrm rot="16200000" flipH="1">
              <a:off x="1541636" y="2440921"/>
              <a:ext cx="1116000" cy="2556000"/>
            </a:xfrm>
            <a:prstGeom prst="bentConnector3">
              <a:avLst>
                <a:gd name="adj1" fmla="val 28697"/>
              </a:avLst>
            </a:prstGeom>
            <a:noFill/>
            <a:ln w="31750" cap="flat" cmpd="sng" algn="ctr">
              <a:solidFill>
                <a:srgbClr val="C00000">
                  <a:alpha val="50000"/>
                </a:srgbClr>
              </a:solidFill>
              <a:prstDash val="solid"/>
              <a:miter lim="800000"/>
              <a:headEnd w="lg" len="lg"/>
              <a:tailEnd type="stealth" w="lg" len="lg"/>
            </a:ln>
            <a:effectLst/>
          </p:spPr>
        </p:cxnSp>
        <p:sp>
          <p:nvSpPr>
            <p:cNvPr id="174" name="矩形 173"/>
            <p:cNvSpPr/>
            <p:nvPr/>
          </p:nvSpPr>
          <p:spPr>
            <a:xfrm>
              <a:off x="2351904" y="3603935"/>
              <a:ext cx="436338"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dirty="0" smtClean="0">
                  <a:ln>
                    <a:noFill/>
                  </a:ln>
                  <a:solidFill>
                    <a:srgbClr val="D97979"/>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④</a:t>
              </a:r>
              <a:r>
                <a:rPr kumimoji="0" lang="en-US" altLang="zh-CN" sz="1800" b="1" i="0" u="none" strike="noStrike" kern="0" cap="none" spc="0" normalizeH="0" baseline="0" noProof="0" dirty="0" smtClean="0">
                  <a:ln>
                    <a:noFill/>
                  </a:ln>
                  <a:solidFill>
                    <a:srgbClr val="D97979"/>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 </a:t>
              </a:r>
              <a:endParaRPr kumimoji="0" lang="zh-CN" altLang="en-US" sz="1800" b="0" i="0" u="none" strike="noStrike" kern="0" cap="none" spc="0" normalizeH="0" baseline="0" noProof="0" dirty="0" smtClean="0">
                <a:ln>
                  <a:noFill/>
                </a:ln>
                <a:solidFill>
                  <a:srgbClr val="D97979"/>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5" name="矩形 174"/>
            <p:cNvSpPr/>
            <p:nvPr/>
          </p:nvSpPr>
          <p:spPr>
            <a:xfrm>
              <a:off x="1794322" y="3051073"/>
              <a:ext cx="420308"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dirty="0" smtClean="0">
                  <a:ln>
                    <a:noFill/>
                  </a:ln>
                  <a:solidFill>
                    <a:srgbClr val="D97979"/>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⑤ </a:t>
              </a:r>
              <a:endParaRPr kumimoji="0" lang="zh-CN" altLang="en-US" sz="1800" b="0" i="0" u="none" strike="noStrike" kern="0" cap="none" spc="0" normalizeH="0" baseline="0" noProof="0" dirty="0" smtClean="0">
                <a:ln>
                  <a:noFill/>
                </a:ln>
                <a:solidFill>
                  <a:srgbClr val="D97979"/>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6" name="矩形 175"/>
            <p:cNvSpPr/>
            <p:nvPr/>
          </p:nvSpPr>
          <p:spPr>
            <a:xfrm>
              <a:off x="2739804" y="3416103"/>
              <a:ext cx="364202"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dirty="0" smtClean="0">
                  <a:ln>
                    <a:noFill/>
                  </a:ln>
                  <a:solidFill>
                    <a:srgbClr val="D97979"/>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⑥</a:t>
              </a:r>
              <a:endParaRPr kumimoji="0" lang="zh-CN" altLang="en-US" sz="1800" b="0" i="0" u="none" strike="noStrike" kern="0" cap="none" spc="0" normalizeH="0" baseline="0" noProof="0" dirty="0" smtClean="0">
                <a:ln>
                  <a:noFill/>
                </a:ln>
                <a:solidFill>
                  <a:srgbClr val="D97979"/>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7" name="矩形 176"/>
            <p:cNvSpPr/>
            <p:nvPr/>
          </p:nvSpPr>
          <p:spPr>
            <a:xfrm>
              <a:off x="386728" y="3221721"/>
              <a:ext cx="364202"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dirty="0" smtClean="0">
                  <a:ln>
                    <a:noFill/>
                  </a:ln>
                  <a:solidFill>
                    <a:srgbClr val="D97979"/>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⑥</a:t>
              </a:r>
              <a:endParaRPr kumimoji="0" lang="zh-CN" altLang="en-US" sz="1800" b="0" i="0" u="none" strike="noStrike" kern="0" cap="none" spc="0" normalizeH="0" baseline="0" noProof="0" dirty="0" smtClean="0">
                <a:ln>
                  <a:noFill/>
                </a:ln>
                <a:solidFill>
                  <a:srgbClr val="D97979"/>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78" name="组合 177"/>
          <p:cNvGrpSpPr/>
          <p:nvPr/>
        </p:nvGrpSpPr>
        <p:grpSpPr>
          <a:xfrm>
            <a:off x="725712" y="1974218"/>
            <a:ext cx="5216518" cy="1893363"/>
            <a:chOff x="725712" y="1608457"/>
            <a:chExt cx="5216518" cy="1893363"/>
          </a:xfrm>
        </p:grpSpPr>
        <p:cxnSp>
          <p:nvCxnSpPr>
            <p:cNvPr id="179" name="肘形连接符 178"/>
            <p:cNvCxnSpPr/>
            <p:nvPr/>
          </p:nvCxnSpPr>
          <p:spPr>
            <a:xfrm rot="5400000">
              <a:off x="1549466" y="2524886"/>
              <a:ext cx="72000" cy="1294560"/>
            </a:xfrm>
            <a:prstGeom prst="bentConnector3">
              <a:avLst>
                <a:gd name="adj1" fmla="val 343389"/>
              </a:avLst>
            </a:prstGeom>
            <a:noFill/>
            <a:ln w="31750" cap="flat" cmpd="sng" algn="ctr">
              <a:solidFill>
                <a:srgbClr val="EBEBEB">
                  <a:lumMod val="25000"/>
                  <a:alpha val="50000"/>
                </a:srgbClr>
              </a:solidFill>
              <a:prstDash val="solid"/>
              <a:miter lim="800000"/>
              <a:headEnd type="stealth" w="lg" len="lg"/>
              <a:tailEnd type="none" w="lg" len="lg"/>
            </a:ln>
            <a:effectLst/>
          </p:spPr>
        </p:cxnSp>
        <p:cxnSp>
          <p:nvCxnSpPr>
            <p:cNvPr id="180" name="肘形连接符 179"/>
            <p:cNvCxnSpPr/>
            <p:nvPr/>
          </p:nvCxnSpPr>
          <p:spPr>
            <a:xfrm rot="5400000" flipH="1" flipV="1">
              <a:off x="3350230" y="600457"/>
              <a:ext cx="1584000" cy="3600000"/>
            </a:xfrm>
            <a:prstGeom prst="bentConnector3">
              <a:avLst>
                <a:gd name="adj1" fmla="val -9125"/>
              </a:avLst>
            </a:prstGeom>
            <a:noFill/>
            <a:ln w="31750" cap="flat" cmpd="sng" algn="ctr">
              <a:solidFill>
                <a:srgbClr val="1D1D1A">
                  <a:lumMod val="75000"/>
                  <a:lumOff val="25000"/>
                  <a:alpha val="50000"/>
                </a:srgbClr>
              </a:solidFill>
              <a:prstDash val="solid"/>
              <a:miter lim="800000"/>
              <a:tailEnd type="stealth" w="lg" len="lg"/>
            </a:ln>
            <a:effectLst/>
          </p:spPr>
        </p:cxnSp>
        <p:sp>
          <p:nvSpPr>
            <p:cNvPr id="181" name="矩形 180"/>
            <p:cNvSpPr/>
            <p:nvPr/>
          </p:nvSpPr>
          <p:spPr>
            <a:xfrm>
              <a:off x="725712" y="3194043"/>
              <a:ext cx="364202"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dirty="0" smtClean="0">
                  <a:ln>
                    <a:noFill/>
                  </a:ln>
                  <a:solidFill>
                    <a:srgbClr val="7C8995"/>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⑦</a:t>
              </a:r>
              <a:endParaRPr kumimoji="0" lang="zh-CN" altLang="en-US" sz="1400" b="0" i="0" u="none" strike="noStrike" kern="0" cap="none" spc="0" normalizeH="0" baseline="0" noProof="0" dirty="0" smtClean="0">
                <a:ln>
                  <a:noFill/>
                </a:ln>
                <a:solidFill>
                  <a:srgbClr val="7C8995"/>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2" name="矩形 181"/>
            <p:cNvSpPr/>
            <p:nvPr/>
          </p:nvSpPr>
          <p:spPr>
            <a:xfrm>
              <a:off x="4578682" y="3101301"/>
              <a:ext cx="364202"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dirty="0" smtClean="0">
                  <a:ln>
                    <a:noFill/>
                  </a:ln>
                  <a:solidFill>
                    <a:srgbClr val="808D99"/>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⑧</a:t>
              </a:r>
              <a:endParaRPr kumimoji="0" lang="zh-CN" altLang="en-US" sz="1400" b="0" i="0" u="none" strike="noStrike" kern="0" cap="none" spc="0" normalizeH="0" baseline="0" noProof="0" dirty="0" smtClean="0">
                <a:ln>
                  <a:noFill/>
                </a:ln>
                <a:solidFill>
                  <a:srgbClr val="808D99"/>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183" name="矩形 182"/>
          <p:cNvSpPr/>
          <p:nvPr/>
        </p:nvSpPr>
        <p:spPr>
          <a:xfrm>
            <a:off x="7356788" y="2508846"/>
            <a:ext cx="4320962" cy="1746632"/>
          </a:xfrm>
          <a:prstGeom prst="rect">
            <a:avLst/>
          </a:prstGeom>
        </p:spPr>
        <p:txBody>
          <a:bodyPr wrap="square">
            <a:spAutoFit/>
          </a:bodyPr>
          <a:lstStyle/>
          <a:p>
            <a:pPr>
              <a:lnSpc>
                <a:spcPct val="125000"/>
              </a:lnSpc>
            </a:pPr>
            <a:r>
              <a:rPr lang="en-US" altLang="zh-CN" sz="1400" b="1" smtClean="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2</a:t>
            </a:r>
            <a:r>
              <a:rPr lang="zh-CN" altLang="en-US" sz="1400" b="1" dirty="0" smtClean="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、对</a:t>
            </a:r>
            <a:r>
              <a:rPr lang="zh-CN" altLang="en-US" sz="1400" b="1" dirty="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数据进行推理</a:t>
            </a:r>
            <a:endParaRPr lang="en-US" altLang="zh-CN" sz="1400" dirty="0" smtClean="0">
              <a:solidFill>
                <a:srgbClr val="C7000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342900" indent="-342900">
              <a:lnSpc>
                <a:spcPct val="150000"/>
              </a:lnSpc>
              <a:buFont typeface="+mj-ea"/>
              <a:buAutoNum type="circleNumDbPlain" startAt="4"/>
            </a:pP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任务调度器（</a:t>
            </a:r>
            <a:r>
              <a:rPr lang="en-US" altLang="zh-CN"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TS</a:t>
            </a: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）向直接存储访问引擎（</a:t>
            </a:r>
            <a:r>
              <a:rPr lang="en-US" altLang="zh-CN"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DMA</a:t>
            </a: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）发送指令，将</a:t>
            </a:r>
            <a:r>
              <a:rPr lang="en-US" altLang="zh-CN"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AI</a:t>
            </a: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资源从</a:t>
            </a:r>
            <a:r>
              <a:rPr lang="en-US" altLang="zh-CN"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DDR</a:t>
            </a: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预加载到片上缓冲区。</a:t>
            </a:r>
            <a:endParaRPr 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342900" indent="-342900">
              <a:lnSpc>
                <a:spcPct val="150000"/>
              </a:lnSpc>
              <a:buFont typeface="+mj-ea"/>
              <a:buAutoNum type="circleNumDbPlain" startAt="4"/>
            </a:pPr>
            <a:r>
              <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任务调度器（</a:t>
            </a:r>
            <a:r>
              <a:rPr lang="en-US" altLang="zh-CN"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TS</a:t>
            </a:r>
            <a:r>
              <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 </a:t>
            </a: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配置</a:t>
            </a:r>
            <a:r>
              <a:rPr lang="en-US" altLang="zh-CN"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AI Core</a:t>
            </a: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以执行任务。</a:t>
            </a:r>
            <a:endParaRPr 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342900" indent="-342900">
              <a:lnSpc>
                <a:spcPct val="150000"/>
              </a:lnSpc>
              <a:buFont typeface="+mj-ea"/>
              <a:buAutoNum type="circleNumDbPlain" startAt="4"/>
            </a:pPr>
            <a:r>
              <a:rPr lang="en-US" altLang="zh-CN"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AI Core</a:t>
            </a: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工作</a:t>
            </a:r>
            <a:r>
              <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时，它将读取特征图和权重并将结果写入</a:t>
            </a:r>
            <a:r>
              <a:rPr lang="en-US" altLang="zh-CN"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DDR</a:t>
            </a:r>
            <a:r>
              <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或片上</a:t>
            </a:r>
            <a:r>
              <a:rPr lang="zh-CN" altLang="en-US" sz="120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缓冲区</a:t>
            </a:r>
            <a:r>
              <a:rPr lang="zh-CN" altLang="en-US" sz="120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endParaRPr 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84" name="矩形 183"/>
          <p:cNvSpPr/>
          <p:nvPr/>
        </p:nvSpPr>
        <p:spPr>
          <a:xfrm>
            <a:off x="7363293" y="4339323"/>
            <a:ext cx="4320962" cy="1746632"/>
          </a:xfrm>
          <a:prstGeom prst="rect">
            <a:avLst/>
          </a:prstGeom>
        </p:spPr>
        <p:txBody>
          <a:bodyPr wrap="square">
            <a:spAutoFit/>
          </a:bodyPr>
          <a:lstStyle/>
          <a:p>
            <a:pPr>
              <a:lnSpc>
                <a:spcPct val="125000"/>
              </a:lnSpc>
            </a:pPr>
            <a:r>
              <a:rPr lang="en-US" altLang="zh-CN" sz="1400" b="1" smtClean="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3</a:t>
            </a:r>
            <a:r>
              <a:rPr lang="zh-CN" altLang="en-US" sz="1400" b="1" dirty="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、人脸识别结果输出</a:t>
            </a:r>
            <a:endParaRPr lang="en-US" sz="1400" b="1" dirty="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endParaRPr>
          </a:p>
          <a:p>
            <a:pPr marL="342900" indent="-342900">
              <a:lnSpc>
                <a:spcPct val="150000"/>
              </a:lnSpc>
              <a:buFont typeface="+mj-ea"/>
              <a:buAutoNum type="circleNumDbPlain" startAt="7"/>
            </a:pPr>
            <a:r>
              <a:rPr lang="en-US" altLang="zh-CN"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AI Core</a:t>
            </a: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完成处理后，发送信号给任务调度器（</a:t>
            </a:r>
            <a:r>
              <a:rPr lang="en-US" altLang="zh-CN"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TS</a:t>
            </a: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），任务调度器检查结果，如果需要会分配另一个任务，并返回步骤</a:t>
            </a:r>
            <a:r>
              <a:rPr lang="en-US" altLang="zh-CN"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④ </a:t>
            </a: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endParaRPr 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342900" indent="-342900">
              <a:lnSpc>
                <a:spcPct val="150000"/>
              </a:lnSpc>
              <a:buFont typeface="+mj-ea"/>
              <a:buAutoNum type="circleNumDbPlain" startAt="7"/>
            </a:pP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当最后</a:t>
            </a:r>
            <a:r>
              <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一个</a:t>
            </a:r>
            <a:r>
              <a:rPr lang="en-US" altLang="zh-CN"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AI</a:t>
            </a:r>
            <a:r>
              <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任务完成</a:t>
            </a: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r>
              <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任务调度器（</a:t>
            </a:r>
            <a:r>
              <a:rPr lang="en-US" altLang="zh-CN"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TS</a:t>
            </a: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）会将</a:t>
            </a:r>
            <a:r>
              <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结果报告</a:t>
            </a: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给</a:t>
            </a:r>
            <a:r>
              <a:rPr lang="en-US" altLang="zh-CN"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Host</a:t>
            </a: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endParaRPr 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2"/>
                                        </p:tgtEl>
                                        <p:attrNameLst>
                                          <p:attrName>style.visibility</p:attrName>
                                        </p:attrNameLst>
                                      </p:cBhvr>
                                      <p:to>
                                        <p:strVal val="visible"/>
                                      </p:to>
                                    </p:set>
                                    <p:animEffect transition="in" filter="fade">
                                      <p:cBhvr>
                                        <p:cTn id="7" dur="500"/>
                                        <p:tgtEl>
                                          <p:spTgt spid="1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9"/>
                                        </p:tgtEl>
                                        <p:attrNameLst>
                                          <p:attrName>style.visibility</p:attrName>
                                        </p:attrNameLst>
                                      </p:cBhvr>
                                      <p:to>
                                        <p:strVal val="visible"/>
                                      </p:to>
                                    </p:set>
                                    <p:animEffect transition="in" filter="fade">
                                      <p:cBhvr>
                                        <p:cTn id="15" dur="500"/>
                                        <p:tgtEl>
                                          <p:spTgt spid="16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3"/>
                                        </p:tgtEl>
                                        <p:attrNameLst>
                                          <p:attrName>style.visibility</p:attrName>
                                        </p:attrNameLst>
                                      </p:cBhvr>
                                      <p:to>
                                        <p:strVal val="visible"/>
                                      </p:to>
                                    </p:set>
                                    <p:animEffect transition="in" filter="fade">
                                      <p:cBhvr>
                                        <p:cTn id="18" dur="500"/>
                                        <p:tgtEl>
                                          <p:spTgt spid="18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8"/>
                                        </p:tgtEl>
                                        <p:attrNameLst>
                                          <p:attrName>style.visibility</p:attrName>
                                        </p:attrNameLst>
                                      </p:cBhvr>
                                      <p:to>
                                        <p:strVal val="visible"/>
                                      </p:to>
                                    </p:set>
                                    <p:animEffect transition="in" filter="fade">
                                      <p:cBhvr>
                                        <p:cTn id="23" dur="500"/>
                                        <p:tgtEl>
                                          <p:spTgt spid="17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4"/>
                                        </p:tgtEl>
                                        <p:attrNameLst>
                                          <p:attrName>style.visibility</p:attrName>
                                        </p:attrNameLst>
                                      </p:cBhvr>
                                      <p:to>
                                        <p:strVal val="visible"/>
                                      </p:to>
                                    </p:set>
                                    <p:animEffect transition="in" filter="fade">
                                      <p:cBhvr>
                                        <p:cTn id="26" dur="50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3" grpId="0"/>
      <p:bldP spid="18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Huawei Sans" panose="020C0503030203020204" pitchFamily="34" charset="0"/>
              </a:rPr>
              <a:t>Ascend 910</a:t>
            </a:r>
            <a:r>
              <a:rPr lang="zh-CN" altLang="en-US" dirty="0">
                <a:sym typeface="Huawei Sans" panose="020C0503030203020204" pitchFamily="34" charset="0"/>
              </a:rPr>
              <a:t>处理器逻辑架构</a:t>
            </a:r>
            <a:r>
              <a:rPr lang="en-US" altLang="zh-CN" dirty="0">
                <a:sym typeface="Huawei Sans" panose="020C0503030203020204" pitchFamily="34" charset="0"/>
              </a:rPr>
              <a:t>(AI Training </a:t>
            </a:r>
            <a:r>
              <a:rPr lang="en-US" altLang="zh-CN" dirty="0" err="1">
                <a:sym typeface="Huawei Sans" panose="020C0503030203020204" pitchFamily="34" charset="0"/>
              </a:rPr>
              <a:t>SoC</a:t>
            </a:r>
            <a:r>
              <a:rPr lang="en-US" altLang="zh-CN" dirty="0" smtClean="0">
                <a:sym typeface="Huawei Sans" panose="020C0503030203020204" pitchFamily="34" charset="0"/>
              </a:rPr>
              <a:t>)</a:t>
            </a:r>
            <a:endParaRPr lang="zh-CN" altLang="en-US" dirty="0">
              <a:sym typeface="Huawei Sans" panose="020C0503030203020204" pitchFamily="34" charset="0"/>
            </a:endParaRPr>
          </a:p>
        </p:txBody>
      </p:sp>
      <p:pic>
        <p:nvPicPr>
          <p:cNvPr id="3" name="图片 2"/>
          <p:cNvPicPr>
            <a:picLocks noChangeAspect="1"/>
          </p:cNvPicPr>
          <p:nvPr/>
        </p:nvPicPr>
        <p:blipFill>
          <a:blip r:embed="rId1"/>
          <a:stretch>
            <a:fillRect/>
          </a:stretch>
        </p:blipFill>
        <p:spPr>
          <a:xfrm>
            <a:off x="2909455" y="2395109"/>
            <a:ext cx="8021781" cy="3756878"/>
          </a:xfrm>
          <a:prstGeom prst="rect">
            <a:avLst/>
          </a:prstGeom>
        </p:spPr>
      </p:pic>
      <p:sp>
        <p:nvSpPr>
          <p:cNvPr id="4" name="矩形 3"/>
          <p:cNvSpPr/>
          <p:nvPr/>
        </p:nvSpPr>
        <p:spPr>
          <a:xfrm>
            <a:off x="627320" y="1032277"/>
            <a:ext cx="5716061" cy="1615827"/>
          </a:xfrm>
          <a:prstGeom prst="rect">
            <a:avLst/>
          </a:prstGeom>
        </p:spPr>
        <p:txBody>
          <a:bodyPr wrap="square">
            <a:spAutoFit/>
          </a:bodyPr>
          <a:lstStyle/>
          <a:p>
            <a:pPr>
              <a:lnSpc>
                <a:spcPct val="150000"/>
              </a:lnSpc>
            </a:pPr>
            <a:r>
              <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Ascend 910</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处理器的主要架构组成：</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a:lnSpc>
                <a:spcPct val="150000"/>
              </a:lnSpc>
              <a:buFont typeface="Arial" panose="020B0604020202020204" pitchFamily="34" charset="0"/>
              <a:buChar char="•"/>
            </a:pPr>
            <a:r>
              <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数据处理子系统（</a:t>
            </a:r>
            <a:r>
              <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a:lnSpc>
                <a:spcPct val="150000"/>
              </a:lnSpc>
              <a:buFont typeface="Arial" panose="020B0604020202020204" pitchFamily="34" charset="0"/>
              <a:buChar char="•"/>
            </a:pP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计算子系统（</a:t>
            </a:r>
            <a:r>
              <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CPU</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a:lnSpc>
                <a:spcPct val="150000"/>
              </a:lnSpc>
              <a:buFont typeface="Arial" panose="020B0604020202020204" pitchFamily="34" charset="0"/>
              <a:buChar char="•"/>
            </a:pP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图像视频处理子系统（</a:t>
            </a:r>
            <a:r>
              <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DVPP</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a:lnSpc>
                <a:spcPct val="150000"/>
              </a:lnSpc>
              <a:buFont typeface="Arial" panose="020B0604020202020204" pitchFamily="34" charset="0"/>
              <a:buChar char="•"/>
            </a:pP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存储子系统（层次化的</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片上系统</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缓存</a:t>
            </a:r>
            <a:r>
              <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Cache</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或缓冲区</a:t>
            </a:r>
            <a:r>
              <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Buffer</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a:lnSpc>
                <a:spcPct val="150000"/>
              </a:lnSpc>
              <a:buFont typeface="Arial" panose="020B0604020202020204" pitchFamily="34" charset="0"/>
              <a:buChar char="•"/>
            </a:pP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低速外设接口（</a:t>
            </a:r>
            <a:r>
              <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Nimbus</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外部</a:t>
            </a:r>
            <a:r>
              <a:rPr lang="zh-CN" altLang="en-US" sz="11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通信</a:t>
            </a:r>
            <a:r>
              <a:rPr lang="zh-CN" altLang="en-US"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模块）</a:t>
            </a:r>
            <a:endParaRPr lang="en-US" altLang="zh-CN" sz="11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en-US" altLang="zh-CN" dirty="0">
                <a:sym typeface="Huawei Sans" panose="020C0503030203020204" pitchFamily="34" charset="0"/>
              </a:rPr>
              <a:t>Ascend 910</a:t>
            </a:r>
            <a:r>
              <a:rPr lang="zh-CN" altLang="en-US" dirty="0">
                <a:sym typeface="Huawei Sans" panose="020C0503030203020204" pitchFamily="34" charset="0"/>
              </a:rPr>
              <a:t>处理器逻辑架构</a:t>
            </a:r>
            <a:r>
              <a:rPr lang="en-US" altLang="zh-CN" dirty="0">
                <a:sym typeface="Huawei Sans" panose="020C0503030203020204" pitchFamily="34" charset="0"/>
              </a:rPr>
              <a:t>(AI Training </a:t>
            </a:r>
            <a:r>
              <a:rPr lang="en-US" altLang="zh-CN" dirty="0" err="1">
                <a:sym typeface="Huawei Sans" panose="020C0503030203020204" pitchFamily="34" charset="0"/>
              </a:rPr>
              <a:t>SoC</a:t>
            </a:r>
            <a:r>
              <a:rPr lang="en-US" altLang="zh-CN" dirty="0" smtClean="0">
                <a:sym typeface="Huawei Sans" panose="020C0503030203020204" pitchFamily="34" charset="0"/>
              </a:rPr>
              <a:t>)</a:t>
            </a:r>
            <a:endParaRPr lang="zh-CN" altLang="en-US" dirty="0">
              <a:sym typeface="Huawei Sans" panose="020C0503030203020204" pitchFamily="34" charset="0"/>
            </a:endParaRPr>
          </a:p>
        </p:txBody>
      </p:sp>
      <p:pic>
        <p:nvPicPr>
          <p:cNvPr id="6" name="图片 5"/>
          <p:cNvPicPr>
            <a:picLocks noChangeAspect="1"/>
          </p:cNvPicPr>
          <p:nvPr/>
        </p:nvPicPr>
        <p:blipFill>
          <a:blip r:embed="rId1"/>
          <a:stretch>
            <a:fillRect/>
          </a:stretch>
        </p:blipFill>
        <p:spPr>
          <a:xfrm>
            <a:off x="2357791" y="1855028"/>
            <a:ext cx="7208833" cy="3376146"/>
          </a:xfrm>
          <a:prstGeom prst="rect">
            <a:avLst/>
          </a:prstGeom>
        </p:spPr>
      </p:pic>
      <p:sp>
        <p:nvSpPr>
          <p:cNvPr id="7" name="圆角矩形 6"/>
          <p:cNvSpPr/>
          <p:nvPr/>
        </p:nvSpPr>
        <p:spPr>
          <a:xfrm>
            <a:off x="3968044" y="2630792"/>
            <a:ext cx="558000" cy="540000"/>
          </a:xfrm>
          <a:prstGeom prst="roundRect">
            <a:avLst/>
          </a:prstGeom>
          <a:solidFill>
            <a:srgbClr val="0070C0">
              <a:alpha val="20000"/>
            </a:srgbClr>
          </a:solidFill>
          <a:ln w="25400" cap="flat" cmpd="sng" algn="ctr">
            <a:solidFill>
              <a:srgbClr val="71A3C9"/>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圆角矩形 7"/>
          <p:cNvSpPr/>
          <p:nvPr/>
        </p:nvSpPr>
        <p:spPr>
          <a:xfrm>
            <a:off x="3961632" y="3907899"/>
            <a:ext cx="558000" cy="540000"/>
          </a:xfrm>
          <a:prstGeom prst="roundRect">
            <a:avLst/>
          </a:prstGeom>
          <a:solidFill>
            <a:srgbClr val="0070C0">
              <a:alpha val="20000"/>
            </a:srgbClr>
          </a:solidFill>
          <a:ln w="25400" cap="flat" cmpd="sng" algn="ctr">
            <a:solidFill>
              <a:srgbClr val="71A3C9"/>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9" name="组合 8"/>
          <p:cNvGrpSpPr/>
          <p:nvPr/>
        </p:nvGrpSpPr>
        <p:grpSpPr>
          <a:xfrm>
            <a:off x="7562953" y="2167961"/>
            <a:ext cx="4391212" cy="2719445"/>
            <a:chOff x="7521388" y="2068205"/>
            <a:chExt cx="4391212" cy="2719445"/>
          </a:xfrm>
        </p:grpSpPr>
        <p:sp>
          <p:nvSpPr>
            <p:cNvPr id="10" name="圆角矩形 9"/>
            <p:cNvSpPr/>
            <p:nvPr/>
          </p:nvSpPr>
          <p:spPr>
            <a:xfrm>
              <a:off x="7521388" y="2093354"/>
              <a:ext cx="1344706" cy="2694296"/>
            </a:xfrm>
            <a:prstGeom prst="roundRect">
              <a:avLst/>
            </a:prstGeom>
            <a:solidFill>
              <a:srgbClr val="CCEFDC">
                <a:alpha val="20000"/>
              </a:srgbClr>
            </a:solidFill>
            <a:ln w="25400" cap="flat" cmpd="sng" algn="ctr">
              <a:solidFill>
                <a:srgbClr val="9CE0BB"/>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线形标注 2(带强调线) 10"/>
            <p:cNvSpPr/>
            <p:nvPr/>
          </p:nvSpPr>
          <p:spPr>
            <a:xfrm>
              <a:off x="9753601" y="2068205"/>
              <a:ext cx="2158999" cy="1371384"/>
            </a:xfrm>
            <a:prstGeom prst="accentCallout2">
              <a:avLst>
                <a:gd name="adj1" fmla="val 47151"/>
                <a:gd name="adj2" fmla="val -728"/>
                <a:gd name="adj3" fmla="val 40567"/>
                <a:gd name="adj4" fmla="val -10340"/>
                <a:gd name="adj5" fmla="val 62787"/>
                <a:gd name="adj6" fmla="val -41307"/>
              </a:avLst>
            </a:prstGeom>
            <a:solidFill>
              <a:srgbClr val="FFFFFF"/>
            </a:solidFill>
            <a:ln w="22225" cap="flat" cmpd="sng" algn="ctr">
              <a:solidFill>
                <a:srgbClr val="9CE0BB"/>
              </a:solidFill>
              <a:prstDash val="sysDash"/>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defRPr/>
              </a:pPr>
              <a:r>
                <a:rPr kumimoji="0" lang="en-US" altLang="zh-CN" sz="1000" b="1"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Nimbus</a:t>
              </a:r>
              <a:endParaRPr kumimoji="0" lang="en-US" altLang="zh-CN" sz="1000" b="1"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defTabSz="914400" eaLnBrk="1" fontAlgn="auto" latinLnBrk="0" hangingPunct="1">
                <a:lnSpc>
                  <a:spcPct val="150000"/>
                </a:lnSpc>
                <a:spcBef>
                  <a:spcPts val="0"/>
                </a:spcBef>
                <a:spcAft>
                  <a:spcPts val="0"/>
                </a:spcAft>
                <a:buClrTx/>
                <a:buSzTx/>
                <a:buFontTx/>
                <a:buNone/>
                <a:defRPr/>
              </a:pP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提供</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x16 PCIe 4.0</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接口，和</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Host CPU</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对接，提供</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100G NIC</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（支持</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ROCE V2</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协议）用于跨服务器传递数据；集成</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1</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个</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A53 CPU</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核，执行启动、功耗控制等硬件管理任务。</a:t>
              </a:r>
              <a:endPar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2" name="组合 11"/>
          <p:cNvGrpSpPr/>
          <p:nvPr/>
        </p:nvGrpSpPr>
        <p:grpSpPr>
          <a:xfrm>
            <a:off x="220857" y="1025362"/>
            <a:ext cx="3721160" cy="2233722"/>
            <a:chOff x="179292" y="925606"/>
            <a:chExt cx="3721160" cy="2233722"/>
          </a:xfrm>
        </p:grpSpPr>
        <p:sp>
          <p:nvSpPr>
            <p:cNvPr id="13" name="圆角矩形 12"/>
            <p:cNvSpPr/>
            <p:nvPr/>
          </p:nvSpPr>
          <p:spPr>
            <a:xfrm>
              <a:off x="3324452" y="2583328"/>
              <a:ext cx="576000" cy="576000"/>
            </a:xfrm>
            <a:prstGeom prst="roundRect">
              <a:avLst/>
            </a:prstGeom>
            <a:solidFill>
              <a:srgbClr val="FFFF00">
                <a:lumMod val="50000"/>
                <a:alpha val="20000"/>
              </a:srgbClr>
            </a:solidFill>
            <a:ln w="25400" cap="flat" cmpd="sng" algn="ctr">
              <a:solidFill>
                <a:srgbClr val="AEAD73"/>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线形标注 2(带强调线) 13"/>
            <p:cNvSpPr/>
            <p:nvPr/>
          </p:nvSpPr>
          <p:spPr>
            <a:xfrm>
              <a:off x="179292" y="925606"/>
              <a:ext cx="2898091" cy="1396253"/>
            </a:xfrm>
            <a:prstGeom prst="accentCallout2">
              <a:avLst>
                <a:gd name="adj1" fmla="val 39275"/>
                <a:gd name="adj2" fmla="val 99497"/>
                <a:gd name="adj3" fmla="val 44833"/>
                <a:gd name="adj4" fmla="val 107963"/>
                <a:gd name="adj5" fmla="val 116742"/>
                <a:gd name="adj6" fmla="val 117779"/>
              </a:avLst>
            </a:prstGeom>
            <a:solidFill>
              <a:srgbClr val="FFFFFF"/>
            </a:solidFill>
            <a:ln w="22225" cap="flat" cmpd="sng" algn="ctr">
              <a:solidFill>
                <a:srgbClr val="AEAD73"/>
              </a:solidFill>
              <a:prstDash val="sysDash"/>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defRPr/>
              </a:pPr>
              <a:r>
                <a:rPr kumimoji="0" lang="en-US" altLang="zh-CN" sz="1000" b="1"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CPU</a:t>
              </a:r>
              <a:r>
                <a:rPr kumimoji="0" lang="zh-CN" altLang="en-US" sz="1000" b="1"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子系统</a:t>
              </a:r>
              <a:endParaRPr kumimoji="0" lang="en-US" altLang="zh-CN" sz="1000" b="1"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defTabSz="914400" eaLnBrk="1" fontAlgn="auto" latinLnBrk="0" hangingPunct="1">
                <a:lnSpc>
                  <a:spcPct val="150000"/>
                </a:lnSpc>
                <a:spcBef>
                  <a:spcPts val="0"/>
                </a:spcBef>
                <a:spcAft>
                  <a:spcPts val="0"/>
                </a:spcAft>
                <a:buClrTx/>
                <a:buSzTx/>
                <a:buFontTx/>
                <a:buNone/>
                <a:defRPr/>
              </a:pP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集成</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16</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个</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TaishanV110 Core</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4</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个</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Core</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构成一个</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Cluster</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）。这些</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Taishan Core</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一部分部署为</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 CPU</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，承担部分</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计算功能（负责执行不适合跑在</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 Core</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上的算子）；一部分部署为</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Ctrl CPU</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，负责整</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SoC</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的控制功能。两类</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CPU</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占用的</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CPU</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核数由软件分配</a:t>
              </a:r>
              <a:endPar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5" name="组合 14"/>
          <p:cNvGrpSpPr/>
          <p:nvPr/>
        </p:nvGrpSpPr>
        <p:grpSpPr>
          <a:xfrm>
            <a:off x="595392" y="3170792"/>
            <a:ext cx="3516149" cy="2466164"/>
            <a:chOff x="553827" y="3071036"/>
            <a:chExt cx="3516149" cy="2466164"/>
          </a:xfrm>
        </p:grpSpPr>
        <p:sp>
          <p:nvSpPr>
            <p:cNvPr id="16" name="线形标注 2(带强调线) 15"/>
            <p:cNvSpPr/>
            <p:nvPr/>
          </p:nvSpPr>
          <p:spPr>
            <a:xfrm>
              <a:off x="553827" y="4978985"/>
              <a:ext cx="2523556" cy="558215"/>
            </a:xfrm>
            <a:prstGeom prst="accentCallout2">
              <a:avLst>
                <a:gd name="adj1" fmla="val 36309"/>
                <a:gd name="adj2" fmla="val 100490"/>
                <a:gd name="adj3" fmla="val 32382"/>
                <a:gd name="adj4" fmla="val 108247"/>
                <a:gd name="adj5" fmla="val -140437"/>
                <a:gd name="adj6" fmla="val 133752"/>
              </a:avLst>
            </a:prstGeom>
            <a:solidFill>
              <a:srgbClr val="FFFFFF"/>
            </a:solidFill>
            <a:ln w="22225" cap="flat" cmpd="sng" algn="ctr">
              <a:solidFill>
                <a:srgbClr val="81B7DF"/>
              </a:solidFill>
              <a:prstDash val="sysDash"/>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defRPr/>
              </a:pPr>
              <a:r>
                <a:rPr kumimoji="0" lang="en-US" altLang="zh-CN" sz="1000" b="1"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DVPP</a:t>
              </a:r>
              <a:endParaRPr kumimoji="0" lang="en-US" altLang="zh-CN" sz="1000" b="1"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defTabSz="914400" eaLnBrk="1" fontAlgn="auto" latinLnBrk="0" hangingPunct="1">
                <a:lnSpc>
                  <a:spcPct val="150000"/>
                </a:lnSpc>
                <a:spcBef>
                  <a:spcPts val="0"/>
                </a:spcBef>
                <a:spcAft>
                  <a:spcPts val="0"/>
                </a:spcAft>
                <a:buClrTx/>
                <a:buSzTx/>
                <a:buFontTx/>
                <a:buNone/>
                <a:defRPr/>
              </a:pP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数字视觉预处理子系统，完成图像视频的编解码等预处理操作。</a:t>
              </a:r>
              <a:endPar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7" name="直接连接符 16"/>
            <p:cNvCxnSpPr/>
            <p:nvPr/>
          </p:nvCxnSpPr>
          <p:spPr>
            <a:xfrm flipV="1">
              <a:off x="3305925" y="3071036"/>
              <a:ext cx="764051" cy="2060382"/>
            </a:xfrm>
            <a:prstGeom prst="line">
              <a:avLst/>
            </a:prstGeom>
            <a:noFill/>
            <a:ln w="22225" cap="flat" cmpd="sng" algn="ctr">
              <a:solidFill>
                <a:srgbClr val="81B7DF"/>
              </a:solidFill>
              <a:prstDash val="sysDash"/>
              <a:miter lim="800000"/>
            </a:ln>
            <a:effectLst/>
          </p:spPr>
        </p:cxnSp>
      </p:grpSp>
      <p:grpSp>
        <p:nvGrpSpPr>
          <p:cNvPr id="18" name="组合 17"/>
          <p:cNvGrpSpPr/>
          <p:nvPr/>
        </p:nvGrpSpPr>
        <p:grpSpPr>
          <a:xfrm>
            <a:off x="4978826" y="961389"/>
            <a:ext cx="4960272" cy="3857603"/>
            <a:chOff x="4937261" y="861633"/>
            <a:chExt cx="4960272" cy="3857603"/>
          </a:xfrm>
        </p:grpSpPr>
        <p:sp>
          <p:nvSpPr>
            <p:cNvPr id="19" name="圆角矩形 18"/>
            <p:cNvSpPr/>
            <p:nvPr/>
          </p:nvSpPr>
          <p:spPr>
            <a:xfrm>
              <a:off x="4937261" y="2134912"/>
              <a:ext cx="1865158" cy="946953"/>
            </a:xfrm>
            <a:prstGeom prst="roundRect">
              <a:avLst/>
            </a:prstGeom>
            <a:solidFill>
              <a:srgbClr val="EA002F">
                <a:alpha val="20000"/>
              </a:srgbClr>
            </a:solidFill>
            <a:ln w="25400" cap="flat" cmpd="sng" algn="ctr">
              <a:solidFill>
                <a:srgbClr val="DD697F"/>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 name="圆角矩形 19"/>
            <p:cNvSpPr/>
            <p:nvPr/>
          </p:nvSpPr>
          <p:spPr>
            <a:xfrm>
              <a:off x="4937261" y="3772283"/>
              <a:ext cx="1865158" cy="946953"/>
            </a:xfrm>
            <a:prstGeom prst="roundRect">
              <a:avLst/>
            </a:prstGeom>
            <a:solidFill>
              <a:srgbClr val="EA002F">
                <a:alpha val="20000"/>
              </a:srgbClr>
            </a:solidFill>
            <a:ln w="25400" cap="flat" cmpd="sng" algn="ctr">
              <a:solidFill>
                <a:srgbClr val="DD697F"/>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21" name="组合 20"/>
            <p:cNvGrpSpPr/>
            <p:nvPr/>
          </p:nvGrpSpPr>
          <p:grpSpPr>
            <a:xfrm>
              <a:off x="6493329" y="861633"/>
              <a:ext cx="3404204" cy="2910650"/>
              <a:chOff x="6493329" y="861633"/>
              <a:chExt cx="3404204" cy="2910650"/>
            </a:xfrm>
          </p:grpSpPr>
          <p:sp>
            <p:nvSpPr>
              <p:cNvPr id="22" name="线形标注 2(带强调线) 21"/>
              <p:cNvSpPr/>
              <p:nvPr/>
            </p:nvSpPr>
            <p:spPr>
              <a:xfrm>
                <a:off x="7242091" y="861633"/>
                <a:ext cx="2655442" cy="814767"/>
              </a:xfrm>
              <a:prstGeom prst="accentCallout2">
                <a:avLst>
                  <a:gd name="adj1" fmla="val 52849"/>
                  <a:gd name="adj2" fmla="val -2202"/>
                  <a:gd name="adj3" fmla="val 56058"/>
                  <a:gd name="adj4" fmla="val -13289"/>
                  <a:gd name="adj5" fmla="val 149870"/>
                  <a:gd name="adj6" fmla="val -29752"/>
                </a:avLst>
              </a:prstGeom>
              <a:solidFill>
                <a:srgbClr val="FFFFFF"/>
              </a:solidFill>
              <a:ln w="22225" cap="flat" cmpd="sng" algn="ctr">
                <a:solidFill>
                  <a:srgbClr val="DD697F"/>
                </a:solidFill>
                <a:prstDash val="sysDash"/>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defRPr/>
                </a:pPr>
                <a:r>
                  <a:rPr kumimoji="0" lang="en-US" altLang="zh-CN" sz="1000" b="1"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 Core</a:t>
                </a:r>
                <a:endParaRPr kumimoji="0" lang="en-US" altLang="zh-CN" sz="1000" b="1"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defTabSz="914400" eaLnBrk="1" fontAlgn="auto" latinLnBrk="0" hangingPunct="1">
                  <a:lnSpc>
                    <a:spcPct val="150000"/>
                  </a:lnSpc>
                  <a:spcBef>
                    <a:spcPts val="0"/>
                  </a:spcBef>
                  <a:spcAft>
                    <a:spcPts val="0"/>
                  </a:spcAft>
                  <a:buClrTx/>
                  <a:buSzTx/>
                  <a:buFontTx/>
                  <a:buNone/>
                  <a:defRPr/>
                </a:pP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昇腾</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芯片的计算核心，主要负责执行矩阵、向量计算密集的算子任务，采用达芬奇架构。 </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Ascend 910</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集成了</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32</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个</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 Core</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endPar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23" name="直接连接符 22"/>
              <p:cNvCxnSpPr/>
              <p:nvPr/>
            </p:nvCxnSpPr>
            <p:spPr>
              <a:xfrm flipV="1">
                <a:off x="6493329" y="1349490"/>
                <a:ext cx="407182" cy="2422793"/>
              </a:xfrm>
              <a:prstGeom prst="line">
                <a:avLst/>
              </a:prstGeom>
              <a:noFill/>
              <a:ln w="22225" cap="flat" cmpd="sng" algn="ctr">
                <a:solidFill>
                  <a:srgbClr val="DD697F"/>
                </a:solidFill>
                <a:prstDash val="sysDash"/>
                <a:miter lim="800000"/>
              </a:ln>
              <a:effectLst/>
            </p:spPr>
          </p:cxnSp>
        </p:grpSp>
      </p:grpSp>
      <p:grpSp>
        <p:nvGrpSpPr>
          <p:cNvPr id="24" name="组合 23"/>
          <p:cNvGrpSpPr/>
          <p:nvPr/>
        </p:nvGrpSpPr>
        <p:grpSpPr>
          <a:xfrm>
            <a:off x="3382951" y="2725078"/>
            <a:ext cx="7694660" cy="3557244"/>
            <a:chOff x="3341386" y="2625322"/>
            <a:chExt cx="7694660" cy="3557244"/>
          </a:xfrm>
        </p:grpSpPr>
        <p:sp>
          <p:nvSpPr>
            <p:cNvPr id="25" name="圆角矩形 24"/>
            <p:cNvSpPr/>
            <p:nvPr/>
          </p:nvSpPr>
          <p:spPr>
            <a:xfrm>
              <a:off x="4478066" y="3150188"/>
              <a:ext cx="2155815" cy="578803"/>
            </a:xfrm>
            <a:prstGeom prst="roundRect">
              <a:avLst/>
            </a:prstGeom>
            <a:solidFill>
              <a:srgbClr val="7030A0">
                <a:alpha val="20000"/>
              </a:srgbClr>
            </a:solidFill>
            <a:ln w="25400" cap="flat" cmpd="sng" algn="ctr">
              <a:solidFill>
                <a:srgbClr val="C0A6D6"/>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 name="圆角矩形 25"/>
            <p:cNvSpPr/>
            <p:nvPr/>
          </p:nvSpPr>
          <p:spPr>
            <a:xfrm>
              <a:off x="3341386" y="3691885"/>
              <a:ext cx="494649" cy="578803"/>
            </a:xfrm>
            <a:prstGeom prst="roundRect">
              <a:avLst/>
            </a:prstGeom>
            <a:solidFill>
              <a:srgbClr val="7030A0">
                <a:alpha val="20000"/>
              </a:srgbClr>
            </a:solidFill>
            <a:ln w="25400" cap="flat" cmpd="sng" algn="ctr">
              <a:solidFill>
                <a:srgbClr val="C0A6D6"/>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 name="圆角矩形 26"/>
            <p:cNvSpPr/>
            <p:nvPr/>
          </p:nvSpPr>
          <p:spPr>
            <a:xfrm>
              <a:off x="4529603" y="4039244"/>
              <a:ext cx="373324" cy="206515"/>
            </a:xfrm>
            <a:prstGeom prst="roundRect">
              <a:avLst/>
            </a:prstGeom>
            <a:solidFill>
              <a:srgbClr val="7030A0">
                <a:alpha val="20000"/>
              </a:srgbClr>
            </a:solidFill>
            <a:ln w="25400" cap="flat" cmpd="sng" algn="ctr">
              <a:solidFill>
                <a:srgbClr val="C0A6D6"/>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 name="圆角矩形 27"/>
            <p:cNvSpPr/>
            <p:nvPr/>
          </p:nvSpPr>
          <p:spPr>
            <a:xfrm>
              <a:off x="4537485" y="2625322"/>
              <a:ext cx="373324" cy="206515"/>
            </a:xfrm>
            <a:prstGeom prst="roundRect">
              <a:avLst/>
            </a:prstGeom>
            <a:solidFill>
              <a:srgbClr val="7030A0">
                <a:alpha val="20000"/>
              </a:srgbClr>
            </a:solidFill>
            <a:ln w="25400" cap="flat" cmpd="sng" algn="ctr">
              <a:solidFill>
                <a:srgbClr val="C0A6D6"/>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 name="圆角矩形 28"/>
            <p:cNvSpPr/>
            <p:nvPr/>
          </p:nvSpPr>
          <p:spPr>
            <a:xfrm>
              <a:off x="6847918" y="2625967"/>
              <a:ext cx="373324" cy="206515"/>
            </a:xfrm>
            <a:prstGeom prst="roundRect">
              <a:avLst/>
            </a:prstGeom>
            <a:solidFill>
              <a:srgbClr val="7030A0">
                <a:alpha val="20000"/>
              </a:srgbClr>
            </a:solidFill>
            <a:ln w="25400" cap="flat" cmpd="sng" algn="ctr">
              <a:solidFill>
                <a:srgbClr val="C0A6D6"/>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 name="圆角矩形 29"/>
            <p:cNvSpPr/>
            <p:nvPr/>
          </p:nvSpPr>
          <p:spPr>
            <a:xfrm>
              <a:off x="6833998" y="4031421"/>
              <a:ext cx="373324" cy="206515"/>
            </a:xfrm>
            <a:prstGeom prst="roundRect">
              <a:avLst/>
            </a:prstGeom>
            <a:solidFill>
              <a:srgbClr val="7030A0">
                <a:alpha val="20000"/>
              </a:srgbClr>
            </a:solidFill>
            <a:ln w="25400" cap="flat" cmpd="sng" algn="ctr">
              <a:solidFill>
                <a:srgbClr val="C0A6D6"/>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31" name="组合 30"/>
            <p:cNvGrpSpPr/>
            <p:nvPr/>
          </p:nvGrpSpPr>
          <p:grpSpPr>
            <a:xfrm>
              <a:off x="3789477" y="4288576"/>
              <a:ext cx="7246569" cy="1893990"/>
              <a:chOff x="3789477" y="4288576"/>
              <a:chExt cx="7246569" cy="1893990"/>
            </a:xfrm>
          </p:grpSpPr>
          <p:sp>
            <p:nvSpPr>
              <p:cNvPr id="32" name="线形标注 2(带强调线) 31"/>
              <p:cNvSpPr/>
              <p:nvPr/>
            </p:nvSpPr>
            <p:spPr>
              <a:xfrm>
                <a:off x="5500040" y="5339189"/>
                <a:ext cx="5536006" cy="843377"/>
              </a:xfrm>
              <a:prstGeom prst="accentCallout2">
                <a:avLst>
                  <a:gd name="adj1" fmla="val 47151"/>
                  <a:gd name="adj2" fmla="val -728"/>
                  <a:gd name="adj3" fmla="val 42118"/>
                  <a:gd name="adj4" fmla="val -5989"/>
                  <a:gd name="adj5" fmla="val -190778"/>
                  <a:gd name="adj6" fmla="val -12724"/>
                </a:avLst>
              </a:prstGeom>
              <a:solidFill>
                <a:srgbClr val="FFFFFF"/>
              </a:solidFill>
              <a:ln w="22225" cap="flat" cmpd="sng" algn="ctr">
                <a:solidFill>
                  <a:srgbClr val="C0A6D6"/>
                </a:solidFill>
                <a:prstDash val="sysDash"/>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defRPr/>
                </a:pPr>
                <a:r>
                  <a:rPr kumimoji="0" lang="en-US" altLang="zh-CN" sz="1000" b="1"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Cache &amp; Buffer</a:t>
                </a:r>
                <a:endParaRPr kumimoji="0" lang="en-US" altLang="zh-CN" sz="1000" b="1"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defTabSz="914400" eaLnBrk="1" fontAlgn="auto" latinLnBrk="0" hangingPunct="1">
                  <a:lnSpc>
                    <a:spcPct val="150000"/>
                  </a:lnSpc>
                  <a:spcBef>
                    <a:spcPts val="0"/>
                  </a:spcBef>
                  <a:spcAft>
                    <a:spcPts val="0"/>
                  </a:spcAft>
                  <a:buClrTx/>
                  <a:buSzTx/>
                  <a:buFontTx/>
                  <a:buNone/>
                  <a:defRPr/>
                </a:pP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片内有层次化的</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memory</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结构，</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 Core</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内部有两级</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memory buffer</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SOC</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片上还有</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64MB L2 buffer</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，专用于</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 Core</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 CPU</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，提供高带宽、低延迟的</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memory</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访问。</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Virtruvian</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连接</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4</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个</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HBM 2.0</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颗粒，总计</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32GB</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容量。芯片还集成了</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DDR 4.0</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控制器，为芯片提供的</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DDR</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内存。</a:t>
                </a:r>
                <a:endPar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33" name="直接连接符 32"/>
              <p:cNvCxnSpPr/>
              <p:nvPr/>
            </p:nvCxnSpPr>
            <p:spPr>
              <a:xfrm flipH="1" flipV="1">
                <a:off x="3789477" y="4288576"/>
                <a:ext cx="1388669" cy="1382842"/>
              </a:xfrm>
              <a:prstGeom prst="line">
                <a:avLst/>
              </a:prstGeom>
              <a:noFill/>
              <a:ln w="22225" cap="flat" cmpd="sng" algn="ctr">
                <a:solidFill>
                  <a:srgbClr val="C0A6D6"/>
                </a:solidFill>
                <a:prstDash val="sysDash"/>
                <a:miter lim="800000"/>
              </a:ln>
              <a:effectLst/>
            </p:spPr>
          </p:cxnSp>
        </p:grpSp>
      </p:grpSp>
      <p:grpSp>
        <p:nvGrpSpPr>
          <p:cNvPr id="34" name="组合 33"/>
          <p:cNvGrpSpPr/>
          <p:nvPr/>
        </p:nvGrpSpPr>
        <p:grpSpPr>
          <a:xfrm>
            <a:off x="246880" y="2981404"/>
            <a:ext cx="4190519" cy="1265960"/>
            <a:chOff x="205315" y="2881648"/>
            <a:chExt cx="4190519" cy="1265960"/>
          </a:xfrm>
        </p:grpSpPr>
        <p:sp>
          <p:nvSpPr>
            <p:cNvPr id="35" name="圆角矩形 34"/>
            <p:cNvSpPr/>
            <p:nvPr/>
          </p:nvSpPr>
          <p:spPr>
            <a:xfrm>
              <a:off x="3927834" y="3169589"/>
              <a:ext cx="468000" cy="540000"/>
            </a:xfrm>
            <a:prstGeom prst="roundRect">
              <a:avLst/>
            </a:prstGeom>
            <a:solidFill>
              <a:srgbClr val="EBEBEB">
                <a:lumMod val="10000"/>
                <a:alpha val="20000"/>
              </a:srgbClr>
            </a:solidFill>
            <a:ln w="25400" cap="flat" cmpd="sng" algn="ctr">
              <a:solidFill>
                <a:srgbClr val="D1D1D1"/>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 name="线形标注 2(带强调线) 35"/>
            <p:cNvSpPr/>
            <p:nvPr/>
          </p:nvSpPr>
          <p:spPr>
            <a:xfrm>
              <a:off x="205315" y="2881648"/>
              <a:ext cx="2003244" cy="1265960"/>
            </a:xfrm>
            <a:prstGeom prst="accentCallout2">
              <a:avLst>
                <a:gd name="adj1" fmla="val 39275"/>
                <a:gd name="adj2" fmla="val 99497"/>
                <a:gd name="adj3" fmla="val 14396"/>
                <a:gd name="adj4" fmla="val 115123"/>
                <a:gd name="adj5" fmla="val 32032"/>
                <a:gd name="adj6" fmla="val 186510"/>
              </a:avLst>
            </a:prstGeom>
            <a:solidFill>
              <a:srgbClr val="FFFFFF"/>
            </a:solidFill>
            <a:ln w="22225" cap="flat" cmpd="sng" algn="ctr">
              <a:solidFill>
                <a:srgbClr val="D1D1D1"/>
              </a:solidFill>
              <a:prstDash val="dash"/>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defRPr/>
              </a:pPr>
              <a:r>
                <a:rPr kumimoji="0" lang="en-US" altLang="zh-CN" sz="1000" b="1"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TS CPU (Task Scheduler)</a:t>
              </a:r>
              <a:endParaRPr kumimoji="0" lang="en-US" altLang="zh-CN" sz="1000" b="1"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defTabSz="914400" eaLnBrk="1" fontAlgn="auto" latinLnBrk="0" hangingPunct="1">
                <a:lnSpc>
                  <a:spcPct val="150000"/>
                </a:lnSpc>
                <a:spcBef>
                  <a:spcPts val="0"/>
                </a:spcBef>
                <a:spcAft>
                  <a:spcPts val="0"/>
                </a:spcAft>
                <a:buClrTx/>
                <a:buSzTx/>
                <a:buFontTx/>
                <a:buNone/>
                <a:defRPr/>
              </a:pP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一个独立的</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4</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核</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A55 Cluster (ARMv8 64</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位架构</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，负责任务调度，把算子任务切分之后，通过硬件调度器（</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HWTS</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），分发给</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 Core</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或</a:t>
              </a:r>
              <a:r>
                <a:rPr kumimoji="0" lang="en-US" altLang="zh-CN"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 CPU</a:t>
              </a:r>
              <a:r>
                <a:rPr kumimoji="0" lang="zh-CN" altLang="en-US" sz="10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endParaRPr kumimoji="0" lang="en-US" altLang="zh-CN" sz="10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500" fill="hold"/>
                                        <p:tgtEl>
                                          <p:spTgt spid="24"/>
                                        </p:tgtEl>
                                        <p:attrNameLst>
                                          <p:attrName>ppt_x</p:attrName>
                                        </p:attrNameLst>
                                      </p:cBhvr>
                                      <p:tavLst>
                                        <p:tav tm="0">
                                          <p:val>
                                            <p:strVal val="#ppt_x"/>
                                          </p:val>
                                        </p:tav>
                                        <p:tav tm="100000">
                                          <p:val>
                                            <p:strVal val="#ppt_x"/>
                                          </p:val>
                                        </p:tav>
                                      </p:tavLst>
                                    </p:anim>
                                    <p:anim calcmode="lin" valueType="num">
                                      <p:cBhvr additive="base">
                                        <p:cTn id="3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1+#ppt_w/2"/>
                                          </p:val>
                                        </p:tav>
                                        <p:tav tm="100000">
                                          <p:val>
                                            <p:strVal val="#ppt_x"/>
                                          </p:val>
                                        </p:tav>
                                      </p:tavLst>
                                    </p:anim>
                                    <p:anim calcmode="lin" valueType="num">
                                      <p:cBhvr additive="base">
                                        <p:cTn id="4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nodeType="clickEffect">
                                  <p:stCondLst>
                                    <p:cond delay="0"/>
                                  </p:stCondLst>
                                  <p:childTnLst>
                                    <p:set>
                                      <p:cBhvr>
                                        <p:cTn id="44" dur="1" fill="hold">
                                          <p:stCondLst>
                                            <p:cond delay="0"/>
                                          </p:stCondLst>
                                        </p:cTn>
                                        <p:tgtEl>
                                          <p:spTgt spid="34"/>
                                        </p:tgtEl>
                                        <p:attrNameLst>
                                          <p:attrName>style.visibility</p:attrName>
                                        </p:attrNameLst>
                                      </p:cBhvr>
                                      <p:to>
                                        <p:strVal val="visible"/>
                                      </p:to>
                                    </p:set>
                                    <p:anim calcmode="lin" valueType="num">
                                      <p:cBhvr additive="base">
                                        <p:cTn id="45" dur="500" fill="hold"/>
                                        <p:tgtEl>
                                          <p:spTgt spid="34"/>
                                        </p:tgtEl>
                                        <p:attrNameLst>
                                          <p:attrName>ppt_x</p:attrName>
                                        </p:attrNameLst>
                                      </p:cBhvr>
                                      <p:tavLst>
                                        <p:tav tm="0">
                                          <p:val>
                                            <p:strVal val="0-#ppt_w/2"/>
                                          </p:val>
                                        </p:tav>
                                        <p:tav tm="100000">
                                          <p:val>
                                            <p:strVal val="#ppt_x"/>
                                          </p:val>
                                        </p:tav>
                                      </p:tavLst>
                                    </p:anim>
                                    <p:anim calcmode="lin" valueType="num">
                                      <p:cBhvr additive="base">
                                        <p:cTn id="46"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Huawei Sans" panose="020C0503030203020204" pitchFamily="34" charset="0"/>
              </a:rPr>
              <a:t>基于昇腾</a:t>
            </a:r>
            <a:r>
              <a:rPr lang="en-US" altLang="zh-CN" dirty="0">
                <a:sym typeface="Huawei Sans" panose="020C0503030203020204" pitchFamily="34" charset="0"/>
              </a:rPr>
              <a:t>AI</a:t>
            </a:r>
            <a:r>
              <a:rPr lang="zh-CN" altLang="en-US" dirty="0">
                <a:sym typeface="Huawei Sans" panose="020C0503030203020204" pitchFamily="34" charset="0"/>
              </a:rPr>
              <a:t>处理器的产品</a:t>
            </a:r>
            <a:r>
              <a:rPr lang="zh-CN" altLang="en-US" dirty="0" smtClean="0">
                <a:sym typeface="Huawei Sans" panose="020C0503030203020204" pitchFamily="34" charset="0"/>
              </a:rPr>
              <a:t>形态</a:t>
            </a:r>
            <a:endParaRPr lang="zh-CN" altLang="en-US" dirty="0">
              <a:sym typeface="Huawei Sans" panose="020C0503030203020204" pitchFamily="34" charset="0"/>
            </a:endParaRPr>
          </a:p>
        </p:txBody>
      </p:sp>
      <p:pic>
        <p:nvPicPr>
          <p:cNvPr id="3" name="Picture 19" descr="\\Bchief-sever180\共享\华为\2016\6月\D-201606417-金融营销材料设计-刘泉\文件\link\组 26.png"/>
          <p:cNvPicPr>
            <a:picLocks noChangeAspect="1" noChangeArrowheads="1"/>
          </p:cNvPicPr>
          <p:nvPr/>
        </p:nvPicPr>
        <p:blipFill>
          <a:blip r:embed="rId1" cstate="print">
            <a:duotone>
              <a:srgbClr val="ED7D31">
                <a:shade val="45000"/>
                <a:satMod val="135000"/>
              </a:srgbClr>
              <a:prstClr val="white"/>
            </a:duotone>
          </a:blip>
          <a:srcRect/>
          <a:stretch>
            <a:fillRect/>
          </a:stretch>
        </p:blipFill>
        <p:spPr bwMode="auto">
          <a:xfrm rot="10800000">
            <a:off x="2090868" y="1511634"/>
            <a:ext cx="7256272" cy="365628"/>
          </a:xfrm>
          <a:prstGeom prst="rect">
            <a:avLst/>
          </a:prstGeom>
          <a:noFill/>
        </p:spPr>
      </p:pic>
      <p:grpSp>
        <p:nvGrpSpPr>
          <p:cNvPr id="4" name="组合 3"/>
          <p:cNvGrpSpPr/>
          <p:nvPr/>
        </p:nvGrpSpPr>
        <p:grpSpPr>
          <a:xfrm>
            <a:off x="316625" y="1601268"/>
            <a:ext cx="10774706" cy="2558035"/>
            <a:chOff x="799227" y="778265"/>
            <a:chExt cx="10774706" cy="2558035"/>
          </a:xfrm>
        </p:grpSpPr>
        <p:sp>
          <p:nvSpPr>
            <p:cNvPr id="5" name="矩形 4"/>
            <p:cNvSpPr/>
            <p:nvPr/>
          </p:nvSpPr>
          <p:spPr>
            <a:xfrm>
              <a:off x="2034384" y="1900950"/>
              <a:ext cx="9470729" cy="367470"/>
            </a:xfrm>
            <a:prstGeom prst="rect">
              <a:avLst/>
            </a:prstGeom>
            <a:solidFill>
              <a:srgbClr val="4E6C8A">
                <a:alpha val="69804"/>
              </a:srgbClr>
            </a:solidFill>
            <a:ln w="12700" cap="flat" cmpd="sng" algn="ctr">
              <a:noFill/>
              <a:prstDash val="solid"/>
              <a:miter lim="800000"/>
            </a:ln>
            <a:effectLst/>
          </p:spPr>
          <p:txBody>
            <a:bodyPr rot="0" spcFirstLastPara="0" vertOverflow="overflow" horzOverflow="overflow" vert="horz" wrap="square" lIns="91416" tIns="45708" rIns="91416" bIns="4570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smtClean="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6" name="文本框 67"/>
            <p:cNvSpPr txBox="1"/>
            <p:nvPr/>
          </p:nvSpPr>
          <p:spPr>
            <a:xfrm>
              <a:off x="9307780" y="1975182"/>
              <a:ext cx="1821012" cy="215444"/>
            </a:xfrm>
            <a:prstGeom prst="rect">
              <a:avLst/>
            </a:prstGeom>
            <a:noFill/>
          </p:spPr>
          <p:txBody>
            <a:bodyPr wrap="non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Atlas  500(</a:t>
              </a:r>
              <a:r>
                <a:rPr kumimoji="0" lang="zh-CN" altLang="en-US" sz="1400" b="1" i="0" u="none" strike="noStrike" kern="0" cap="none" spc="0" normalizeH="0" baseline="0" noProof="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智能小站</a:t>
              </a:r>
              <a:r>
                <a:rPr kumimoji="0" lang="en-US" altLang="zh-CN" sz="1400" b="1" i="0" u="none" strike="noStrike" kern="0" cap="none" spc="0" normalizeH="0" baseline="0" noProof="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endParaRPr kumimoji="0" lang="zh-CN" altLang="en-US" sz="14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08740" y="1174259"/>
              <a:ext cx="997877" cy="538900"/>
            </a:xfrm>
            <a:prstGeom prst="rect">
              <a:avLst/>
            </a:prstGeom>
          </p:spPr>
        </p:pic>
        <p:sp>
          <p:nvSpPr>
            <p:cNvPr id="8" name="文本框 65"/>
            <p:cNvSpPr txBox="1"/>
            <p:nvPr/>
          </p:nvSpPr>
          <p:spPr>
            <a:xfrm>
              <a:off x="6968257" y="1975182"/>
              <a:ext cx="1886735" cy="215444"/>
            </a:xfrm>
            <a:prstGeom prst="rect">
              <a:avLst/>
            </a:prstGeom>
            <a:noFill/>
          </p:spPr>
          <p:txBody>
            <a:bodyPr wrap="non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Atlas 300(PCIE</a:t>
              </a:r>
              <a:r>
                <a:rPr kumimoji="0" lang="zh-CN" altLang="en-US" sz="1400" b="1" i="0" u="none" strike="noStrike" kern="0" cap="none" spc="0" normalizeH="0" baseline="0" noProof="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加速卡</a:t>
              </a:r>
              <a:r>
                <a:rPr kumimoji="0" lang="en-US" altLang="zh-CN" sz="1400" b="1" i="0" u="none" strike="noStrike" kern="0" cap="none" spc="0" normalizeH="0" baseline="0" noProof="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endParaRPr kumimoji="0" lang="zh-CN" altLang="en-US" sz="14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文本框 65"/>
            <p:cNvSpPr txBox="1"/>
            <p:nvPr/>
          </p:nvSpPr>
          <p:spPr>
            <a:xfrm>
              <a:off x="2379898" y="1975182"/>
              <a:ext cx="1751835" cy="215444"/>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Atlas 200(</a:t>
              </a:r>
              <a:r>
                <a:rPr kumimoji="0" lang="zh-CN" altLang="en-US" sz="1400" b="1" i="0" u="none" strike="noStrike" kern="0" cap="none" spc="0" normalizeH="0" baseline="0" noProof="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加速模块</a:t>
              </a:r>
              <a:r>
                <a:rPr kumimoji="0" lang="en-US" altLang="zh-CN" sz="1400" b="1" i="0" u="none" strike="noStrike" kern="0" cap="none" spc="0" normalizeH="0" baseline="0" noProof="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endParaRPr kumimoji="0" lang="zh-CN" altLang="en-US" sz="14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Freeform 6"/>
            <p:cNvSpPr/>
            <p:nvPr/>
          </p:nvSpPr>
          <p:spPr bwMode="auto">
            <a:xfrm>
              <a:off x="2034385" y="1555777"/>
              <a:ext cx="9470729" cy="322611"/>
            </a:xfrm>
            <a:custGeom>
              <a:avLst/>
              <a:gdLst>
                <a:gd name="T0" fmla="*/ 10427 w 11013"/>
                <a:gd name="T1" fmla="*/ 0 h 680"/>
                <a:gd name="T2" fmla="*/ 586 w 11013"/>
                <a:gd name="T3" fmla="*/ 0 h 680"/>
                <a:gd name="T4" fmla="*/ 0 w 11013"/>
                <a:gd name="T5" fmla="*/ 680 h 680"/>
                <a:gd name="T6" fmla="*/ 11013 w 11013"/>
                <a:gd name="T7" fmla="*/ 680 h 680"/>
                <a:gd name="T8" fmla="*/ 10427 w 11013"/>
                <a:gd name="T9" fmla="*/ 0 h 680"/>
                <a:gd name="T10" fmla="*/ 10427 w 11013"/>
                <a:gd name="T11" fmla="*/ 0 h 680"/>
                <a:gd name="T12" fmla="*/ 10427 w 11013"/>
                <a:gd name="T13" fmla="*/ 0 h 680"/>
              </a:gdLst>
              <a:ahLst/>
              <a:cxnLst>
                <a:cxn ang="0">
                  <a:pos x="T0" y="T1"/>
                </a:cxn>
                <a:cxn ang="0">
                  <a:pos x="T2" y="T3"/>
                </a:cxn>
                <a:cxn ang="0">
                  <a:pos x="T4" y="T5"/>
                </a:cxn>
                <a:cxn ang="0">
                  <a:pos x="T6" y="T7"/>
                </a:cxn>
                <a:cxn ang="0">
                  <a:pos x="T8" y="T9"/>
                </a:cxn>
                <a:cxn ang="0">
                  <a:pos x="T10" y="T11"/>
                </a:cxn>
                <a:cxn ang="0">
                  <a:pos x="T12" y="T13"/>
                </a:cxn>
              </a:cxnLst>
              <a:rect l="0" t="0" r="r" b="b"/>
              <a:pathLst>
                <a:path w="11013" h="680">
                  <a:moveTo>
                    <a:pt x="10427" y="0"/>
                  </a:moveTo>
                  <a:lnTo>
                    <a:pt x="586" y="0"/>
                  </a:lnTo>
                  <a:lnTo>
                    <a:pt x="0" y="680"/>
                  </a:lnTo>
                  <a:lnTo>
                    <a:pt x="11013" y="680"/>
                  </a:lnTo>
                  <a:lnTo>
                    <a:pt x="10427" y="0"/>
                  </a:lnTo>
                  <a:lnTo>
                    <a:pt x="10427" y="0"/>
                  </a:lnTo>
                  <a:lnTo>
                    <a:pt x="10427" y="0"/>
                  </a:lnTo>
                  <a:close/>
                </a:path>
              </a:pathLst>
            </a:custGeom>
            <a:gradFill>
              <a:gsLst>
                <a:gs pos="0">
                  <a:srgbClr val="313E4F"/>
                </a:gs>
                <a:gs pos="100000">
                  <a:srgbClr val="666666">
                    <a:alpha val="0"/>
                  </a:srgbClr>
                </a:gs>
              </a:gsLst>
              <a:lin ang="16200000" scaled="0"/>
            </a:gradFill>
            <a:ln>
              <a:noFill/>
            </a:ln>
          </p:spPr>
          <p:txBody>
            <a:bodyPr vert="horz" wrap="square" lIns="91416" tIns="45708" rIns="91416" bIns="45708"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1" name="文本框 65"/>
            <p:cNvSpPr txBox="1"/>
            <p:nvPr/>
          </p:nvSpPr>
          <p:spPr>
            <a:xfrm>
              <a:off x="4476224" y="1975182"/>
              <a:ext cx="2125216" cy="215444"/>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Atlas 200DK(</a:t>
              </a:r>
              <a:r>
                <a:rPr kumimoji="0" lang="zh-CN" altLang="en-US" sz="1400" b="1" i="0" u="none" strike="noStrike" kern="0" cap="none" spc="0" normalizeH="0" baseline="0" noProof="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开发者套件</a:t>
              </a:r>
              <a:r>
                <a:rPr kumimoji="0" lang="en-US" altLang="zh-CN" sz="1400" b="1" i="0" u="none" strike="noStrike" kern="0" cap="none" spc="0" normalizeH="0" baseline="0" noProof="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endParaRPr kumimoji="0" lang="zh-CN" altLang="en-US" sz="14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3284" y="1066542"/>
              <a:ext cx="1341039" cy="754334"/>
            </a:xfrm>
            <a:prstGeom prst="rect">
              <a:avLst/>
            </a:prstGeom>
          </p:spPr>
        </p:pic>
        <p:pic>
          <p:nvPicPr>
            <p:cNvPr id="13" name="图片 12"/>
            <p:cNvPicPr>
              <a:picLocks noChangeAspect="1"/>
            </p:cNvPicPr>
            <p:nvPr/>
          </p:nvPicPr>
          <p:blipFill>
            <a:blip r:embed="rId4" cstate="print">
              <a:clrChange>
                <a:clrFrom>
                  <a:srgbClr val="EFF4FA"/>
                </a:clrFrom>
                <a:clrTo>
                  <a:srgbClr val="EFF4FA">
                    <a:alpha val="0"/>
                  </a:srgbClr>
                </a:clrTo>
              </a:clrChange>
              <a:extLst>
                <a:ext uri="{BEBA8EAE-BF5A-486C-A8C5-ECC9F3942E4B}">
                  <a14:imgProps xmlns:a14="http://schemas.microsoft.com/office/drawing/2010/main">
                    <a14:imgLayer r:embed="rId5">
                      <a14:imgEffect>
                        <a14:backgroundRemoval t="0" b="100000" l="0" r="100000"/>
                      </a14:imgEffect>
                    </a14:imgLayer>
                  </a14:imgProps>
                </a:ext>
              </a:extLst>
            </a:blip>
            <a:stretch>
              <a:fillRect/>
            </a:stretch>
          </p:blipFill>
          <p:spPr>
            <a:xfrm>
              <a:off x="7219480" y="1141119"/>
              <a:ext cx="1303299" cy="605183"/>
            </a:xfrm>
            <a:prstGeom prst="rect">
              <a:avLst/>
            </a:prstGeom>
          </p:spPr>
        </p:pic>
        <p:sp>
          <p:nvSpPr>
            <p:cNvPr id="14" name="矩形 13"/>
            <p:cNvSpPr/>
            <p:nvPr/>
          </p:nvSpPr>
          <p:spPr>
            <a:xfrm>
              <a:off x="799227" y="1615157"/>
              <a:ext cx="1228221" cy="338554"/>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smtClean="0">
                  <a:ln>
                    <a:noFill/>
                  </a:ln>
                  <a:solidFill>
                    <a:srgbClr val="666666">
                      <a:lumMod val="5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a:t>
              </a:r>
              <a:r>
                <a:rPr kumimoji="0" lang="zh-CN" altLang="en-US" sz="1600" b="1" i="0" u="none" strike="noStrike" kern="0" cap="none" spc="0" normalizeH="0" baseline="0" noProof="0" dirty="0" smtClean="0">
                  <a:ln>
                    <a:noFill/>
                  </a:ln>
                  <a:solidFill>
                    <a:srgbClr val="666666">
                      <a:lumMod val="5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基础设施</a:t>
              </a:r>
              <a:endParaRPr kumimoji="0" lang="en-US" altLang="zh-CN" sz="1600" b="1" i="0" u="none" strike="noStrike" kern="0" cap="none" spc="0" normalizeH="0" baseline="0" noProof="0" dirty="0" smtClean="0">
                <a:ln>
                  <a:noFill/>
                </a:ln>
                <a:solidFill>
                  <a:srgbClr val="666666">
                    <a:lumMod val="5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15" name="图片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48765" y="778265"/>
              <a:ext cx="1303133" cy="1011012"/>
            </a:xfrm>
            <a:prstGeom prst="rect">
              <a:avLst/>
            </a:prstGeom>
          </p:spPr>
        </p:pic>
        <p:sp>
          <p:nvSpPr>
            <p:cNvPr id="16" name="2091127544"/>
            <p:cNvSpPr txBox="1"/>
            <p:nvPr/>
          </p:nvSpPr>
          <p:spPr>
            <a:xfrm>
              <a:off x="2059371" y="2301644"/>
              <a:ext cx="2359077" cy="877159"/>
            </a:xfrm>
            <a:prstGeom prst="rect">
              <a:avLst/>
            </a:prstGeom>
            <a:noFill/>
          </p:spPr>
          <p:txBody>
            <a:bodyPr wrap="square" lIns="68576" tIns="34288" rIns="68576" bIns="34288" rtlCol="0">
              <a:spAutoFit/>
            </a:bodyPr>
            <a:lstStyle/>
            <a:p>
              <a:pPr marL="137160" marR="0" lvl="0" indent="-137160" defTabSz="914400" eaLnBrk="1" fontAlgn="auto" latinLnBrk="0" hangingPunct="1">
                <a:lnSpc>
                  <a:spcPct val="100000"/>
                </a:lnSpc>
                <a:spcBef>
                  <a:spcPts val="0"/>
                </a:spcBef>
                <a:spcAft>
                  <a:spcPts val="0"/>
                </a:spcAft>
                <a:buClrTx/>
                <a:buSzPct val="60000"/>
                <a:buFont typeface="Wingdings" panose="05000000000000000000" pitchFamily="2" charset="2"/>
                <a:buChar char="l"/>
                <a:defRPr/>
              </a:pPr>
              <a:r>
                <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16TOPS INT8</a:t>
              </a: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r>
                <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9.5W</a:t>
              </a:r>
              <a:endPar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37160" marR="0" lvl="0" indent="-137160" defTabSz="914400" eaLnBrk="1" fontAlgn="auto" latinLnBrk="0" hangingPunct="1">
                <a:lnSpc>
                  <a:spcPct val="100000"/>
                </a:lnSpc>
                <a:spcBef>
                  <a:spcPts val="0"/>
                </a:spcBef>
                <a:spcAft>
                  <a:spcPts val="0"/>
                </a:spcAft>
                <a:buClrTx/>
                <a:buSzPct val="60000"/>
                <a:buFont typeface="Wingdings" panose="05000000000000000000" pitchFamily="2" charset="2"/>
                <a:buChar char="l"/>
                <a:defRPr/>
              </a:pPr>
              <a:r>
                <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16</a:t>
              </a: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路高清视频</a:t>
              </a:r>
              <a:r>
                <a:rPr kumimoji="0" lang="zh-CN" altLang="en-US" sz="105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实时</a:t>
              </a:r>
              <a:r>
                <a:rPr kumimoji="0" lang="zh-CN" altLang="en-US" sz="105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分析</a:t>
              </a:r>
              <a:endPar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37160" marR="0" lvl="0" indent="-137160" defTabSz="914400" eaLnBrk="1" fontAlgn="auto" latinLnBrk="0" hangingPunct="1">
                <a:lnSpc>
                  <a:spcPct val="100000"/>
                </a:lnSpc>
                <a:spcBef>
                  <a:spcPts val="0"/>
                </a:spcBef>
                <a:spcAft>
                  <a:spcPts val="0"/>
                </a:spcAft>
                <a:buClrTx/>
                <a:buSzPct val="60000"/>
                <a:buFont typeface="Wingdings" panose="05000000000000000000" pitchFamily="2" charset="2"/>
                <a:buChar char="l"/>
                <a:defRPr/>
              </a:pPr>
              <a:r>
                <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4GB/8GB</a:t>
              </a:r>
              <a:r>
                <a:rPr kumimoji="0" lang="zh-CN" altLang="en-US"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内存  </a:t>
              </a:r>
              <a:r>
                <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r>
                <a:rPr kumimoji="0" lang="en-US" altLang="zh-CN" sz="1050" b="0"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PCIe</a:t>
              </a:r>
              <a:r>
                <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r>
                <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3.0 x </a:t>
              </a:r>
              <a:r>
                <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4</a:t>
              </a:r>
              <a:r>
                <a:rPr kumimoji="0" lang="zh-CN" altLang="en-US"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接口</a:t>
              </a:r>
              <a:endPar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37160" marR="0" lvl="0" indent="-137160" defTabSz="914400" eaLnBrk="1" fontAlgn="auto" latinLnBrk="0" hangingPunct="1">
                <a:lnSpc>
                  <a:spcPct val="100000"/>
                </a:lnSpc>
                <a:spcBef>
                  <a:spcPts val="0"/>
                </a:spcBef>
                <a:spcAft>
                  <a:spcPts val="0"/>
                </a:spcAft>
                <a:buClrTx/>
                <a:buSzPct val="60000"/>
                <a:buFont typeface="Wingdings" panose="05000000000000000000" pitchFamily="2" charset="2"/>
                <a:buChar char="l"/>
                <a:defRPr/>
              </a:pPr>
              <a:r>
                <a:rPr kumimoji="0" lang="zh-CN" altLang="en-US"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工作温度：</a:t>
              </a:r>
              <a:r>
                <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-25</a:t>
              </a:r>
              <a:r>
                <a:rPr kumimoji="0" lang="en-US" altLang="zh-CN" sz="105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zh-CN" altLang="en-US"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+80℃</a:t>
              </a:r>
              <a:endPar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37160" marR="0" lvl="0" indent="-137160" defTabSz="914400" eaLnBrk="1" fontAlgn="auto" latinLnBrk="0" hangingPunct="1">
                <a:lnSpc>
                  <a:spcPct val="100000"/>
                </a:lnSpc>
                <a:spcBef>
                  <a:spcPts val="0"/>
                </a:spcBef>
                <a:spcAft>
                  <a:spcPts val="0"/>
                </a:spcAft>
                <a:buClrTx/>
                <a:buSzPct val="60000"/>
                <a:buFont typeface="Wingdings" panose="05000000000000000000" pitchFamily="2" charset="2"/>
                <a:buChar char="l"/>
                <a:defRPr/>
              </a:pPr>
              <a:r>
                <a:rPr kumimoji="0" lang="zh-CN" altLang="en-US"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尺寸：</a:t>
              </a:r>
              <a:r>
                <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52 </a:t>
              </a:r>
              <a:r>
                <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x 38 x </a:t>
              </a:r>
              <a:r>
                <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10.2 mm</a:t>
              </a:r>
              <a:endPar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 name="2091127544"/>
            <p:cNvSpPr txBox="1"/>
            <p:nvPr/>
          </p:nvSpPr>
          <p:spPr>
            <a:xfrm>
              <a:off x="4418448" y="2297558"/>
              <a:ext cx="2182992" cy="1038742"/>
            </a:xfrm>
            <a:prstGeom prst="rect">
              <a:avLst/>
            </a:prstGeom>
            <a:noFill/>
          </p:spPr>
          <p:txBody>
            <a:bodyPr wrap="square" lIns="68576" tIns="34288" rIns="68576" bIns="34288" rtlCol="0">
              <a:spAutoFit/>
            </a:bodyPr>
            <a:lstStyle/>
            <a:p>
              <a:pPr marL="137160" marR="0" lvl="0" indent="-137160" defTabSz="914400" eaLnBrk="1" fontAlgn="auto" latinLnBrk="0" hangingPunct="1">
                <a:lnSpc>
                  <a:spcPct val="100000"/>
                </a:lnSpc>
                <a:spcBef>
                  <a:spcPts val="0"/>
                </a:spcBef>
                <a:spcAft>
                  <a:spcPts val="0"/>
                </a:spcAft>
                <a:buClrTx/>
                <a:buSzPct val="60000"/>
                <a:buFont typeface="Wingdings" panose="05000000000000000000" pitchFamily="2" charset="2"/>
                <a:buChar char="l"/>
                <a:defRPr/>
              </a:pPr>
              <a:r>
                <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16TOPS INT8</a:t>
              </a: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r>
                <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24W</a:t>
              </a:r>
              <a:endPar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37160" marR="0" lvl="0" indent="-137160" defTabSz="914400" eaLnBrk="1" fontAlgn="auto" latinLnBrk="0" hangingPunct="1">
                <a:lnSpc>
                  <a:spcPct val="100000"/>
                </a:lnSpc>
                <a:spcBef>
                  <a:spcPts val="0"/>
                </a:spcBef>
                <a:spcAft>
                  <a:spcPts val="0"/>
                </a:spcAft>
                <a:buClrTx/>
                <a:buSzPct val="60000"/>
                <a:buFont typeface="Wingdings" panose="05000000000000000000" pitchFamily="2" charset="2"/>
                <a:buChar char="l"/>
                <a:defRPr/>
              </a:pPr>
              <a:r>
                <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1*USB type-C</a:t>
              </a: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r>
                <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r>
                <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2* CCM</a:t>
              </a: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接口 </a:t>
              </a:r>
              <a:r>
                <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r>
                <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1*GE</a:t>
              </a: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网口 </a:t>
              </a:r>
              <a:r>
                <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r>
                <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1* SD</a:t>
              </a: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卡插槽</a:t>
              </a:r>
              <a:endPar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37160" marR="0" lvl="0" indent="-137160" defTabSz="914400" eaLnBrk="1" fontAlgn="auto" latinLnBrk="0" hangingPunct="1">
                <a:lnSpc>
                  <a:spcPct val="100000"/>
                </a:lnSpc>
                <a:spcBef>
                  <a:spcPts val="0"/>
                </a:spcBef>
                <a:spcAft>
                  <a:spcPts val="0"/>
                </a:spcAft>
                <a:buClrTx/>
                <a:buSzPct val="60000"/>
                <a:buFont typeface="Wingdings" panose="05000000000000000000" pitchFamily="2" charset="2"/>
                <a:buChar char="l"/>
                <a:defRPr/>
              </a:pPr>
              <a:r>
                <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8GB</a:t>
              </a: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内存</a:t>
              </a:r>
              <a:endPar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37160" marR="0" lvl="0" indent="-137160" defTabSz="914400" eaLnBrk="1" fontAlgn="auto" latinLnBrk="0" hangingPunct="1">
                <a:lnSpc>
                  <a:spcPct val="100000"/>
                </a:lnSpc>
                <a:spcBef>
                  <a:spcPts val="0"/>
                </a:spcBef>
                <a:spcAft>
                  <a:spcPts val="0"/>
                </a:spcAft>
                <a:buClrTx/>
                <a:buSzPct val="60000"/>
                <a:buFont typeface="Wingdings" panose="05000000000000000000" pitchFamily="2" charset="2"/>
                <a:buChar char="l"/>
                <a:defRPr/>
              </a:pP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工作温度：</a:t>
              </a:r>
              <a:r>
                <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0℃</a:t>
              </a: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45℃</a:t>
              </a:r>
              <a:endPar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37160" marR="0" lvl="0" indent="-137160" defTabSz="914400" eaLnBrk="1" fontAlgn="auto" latinLnBrk="0" hangingPunct="1">
                <a:lnSpc>
                  <a:spcPct val="100000"/>
                </a:lnSpc>
                <a:spcBef>
                  <a:spcPts val="0"/>
                </a:spcBef>
                <a:spcAft>
                  <a:spcPts val="0"/>
                </a:spcAft>
                <a:buClrTx/>
                <a:buSzPct val="60000"/>
                <a:buFont typeface="Wingdings" panose="05000000000000000000" pitchFamily="2" charset="2"/>
                <a:buChar char="l"/>
                <a:defRPr/>
              </a:pP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尺寸：</a:t>
              </a:r>
              <a:r>
                <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125 × 80 × 24 mm</a:t>
              </a:r>
              <a:endPar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 name="2091127544"/>
            <p:cNvSpPr txBox="1"/>
            <p:nvPr/>
          </p:nvSpPr>
          <p:spPr>
            <a:xfrm>
              <a:off x="6953221" y="2297558"/>
              <a:ext cx="2507394" cy="715576"/>
            </a:xfrm>
            <a:prstGeom prst="rect">
              <a:avLst/>
            </a:prstGeom>
            <a:noFill/>
          </p:spPr>
          <p:txBody>
            <a:bodyPr wrap="square" lIns="68576" tIns="34288" rIns="68576" bIns="34288" rtlCol="0">
              <a:spAutoFit/>
            </a:bodyPr>
            <a:lstStyle/>
            <a:p>
              <a:pPr marL="137160" marR="0" lvl="0" indent="-137160" defTabSz="914400" eaLnBrk="1" fontAlgn="auto" latinLnBrk="0" hangingPunct="1">
                <a:lnSpc>
                  <a:spcPct val="100000"/>
                </a:lnSpc>
                <a:spcBef>
                  <a:spcPts val="0"/>
                </a:spcBef>
                <a:spcAft>
                  <a:spcPts val="0"/>
                </a:spcAft>
                <a:buClrTx/>
                <a:buSzPct val="60000"/>
                <a:buFont typeface="Wingdings" panose="05000000000000000000" pitchFamily="2" charset="2"/>
                <a:buChar char="l"/>
                <a:defRPr/>
              </a:pPr>
              <a:r>
                <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64TOPS INT8</a:t>
              </a: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r>
                <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67W</a:t>
              </a:r>
              <a:endPar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37160" marR="0" lvl="0" indent="-137160" defTabSz="914400" eaLnBrk="1" fontAlgn="auto" latinLnBrk="0" hangingPunct="1">
                <a:lnSpc>
                  <a:spcPct val="100000"/>
                </a:lnSpc>
                <a:spcBef>
                  <a:spcPts val="0"/>
                </a:spcBef>
                <a:spcAft>
                  <a:spcPts val="0"/>
                </a:spcAft>
                <a:buClrTx/>
                <a:buSzPct val="60000"/>
                <a:buFont typeface="Wingdings" panose="05000000000000000000" pitchFamily="2" charset="2"/>
                <a:buChar char="l"/>
                <a:defRPr/>
              </a:pPr>
              <a:r>
                <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64</a:t>
              </a:r>
              <a:r>
                <a:rPr kumimoji="0" lang="zh-CN" altLang="en-US"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路</a:t>
              </a: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高清视频</a:t>
              </a:r>
              <a:r>
                <a:rPr kumimoji="0" lang="zh-CN" altLang="en-US" sz="105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实时</a:t>
              </a:r>
              <a:r>
                <a:rPr kumimoji="0" lang="zh-CN" altLang="en-US" sz="105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分析</a:t>
              </a:r>
              <a:endPar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37160" marR="0" lvl="0" indent="-137160" defTabSz="914400" eaLnBrk="1" fontAlgn="auto" latinLnBrk="0" hangingPunct="1">
                <a:lnSpc>
                  <a:spcPct val="100000"/>
                </a:lnSpc>
                <a:spcBef>
                  <a:spcPts val="0"/>
                </a:spcBef>
                <a:spcAft>
                  <a:spcPts val="0"/>
                </a:spcAft>
                <a:buClrTx/>
                <a:buSzPct val="60000"/>
                <a:buFont typeface="Wingdings" panose="05000000000000000000" pitchFamily="2" charset="2"/>
                <a:buChar char="l"/>
                <a:defRPr/>
              </a:pPr>
              <a:r>
                <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32GB</a:t>
              </a:r>
              <a:r>
                <a:rPr kumimoji="0" lang="zh-CN" altLang="en-US"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内存  </a:t>
              </a:r>
              <a:r>
                <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r>
                <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204.8GB/s</a:t>
              </a:r>
              <a:r>
                <a:rPr kumimoji="0" lang="zh-CN" altLang="en-US"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内存带宽</a:t>
              </a:r>
              <a:endPar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37160" marR="0" lvl="0" indent="-137160" defTabSz="914400" eaLnBrk="1" fontAlgn="auto" latinLnBrk="0" hangingPunct="1">
                <a:lnSpc>
                  <a:spcPct val="100000"/>
                </a:lnSpc>
                <a:spcBef>
                  <a:spcPts val="0"/>
                </a:spcBef>
                <a:spcAft>
                  <a:spcPts val="0"/>
                </a:spcAft>
                <a:buClrTx/>
                <a:buSzPct val="60000"/>
                <a:buFont typeface="Wingdings" panose="05000000000000000000" pitchFamily="2" charset="2"/>
                <a:buChar char="l"/>
                <a:defRPr/>
              </a:pPr>
              <a:r>
                <a:rPr kumimoji="0" lang="en-US" altLang="zh-CN" sz="1050" b="0" i="0" u="none" strike="noStrike" kern="0" cap="none" spc="0" normalizeH="0" baseline="0" noProof="0" dirty="0" err="1">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PCIe</a:t>
              </a:r>
              <a:r>
                <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3.0 </a:t>
              </a:r>
              <a:r>
                <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x16</a:t>
              </a:r>
              <a:r>
                <a:rPr kumimoji="0" lang="zh-CN" altLang="en-US"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，半高半长卡</a:t>
              </a:r>
              <a:endParaRPr kumimoji="0" lang="en-US" altLang="zh-CN" sz="105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 name="矩形 18"/>
            <p:cNvSpPr/>
            <p:nvPr/>
          </p:nvSpPr>
          <p:spPr>
            <a:xfrm>
              <a:off x="9268707" y="2297747"/>
              <a:ext cx="2305226" cy="889896"/>
            </a:xfrm>
            <a:prstGeom prst="rect">
              <a:avLst/>
            </a:prstGeom>
            <a:noFill/>
          </p:spPr>
          <p:txBody>
            <a:bodyPr wrap="square" lIns="81190" tIns="40595" rIns="81190" bIns="40595" rtlCol="0">
              <a:spAutoFit/>
            </a:bodyPr>
            <a:lstStyle/>
            <a:p>
              <a:pPr marL="137160" marR="0" lvl="0" indent="-137160" defTabSz="914400" eaLnBrk="1" fontAlgn="auto" latinLnBrk="0" hangingPunct="1">
                <a:lnSpc>
                  <a:spcPct val="100000"/>
                </a:lnSpc>
                <a:spcBef>
                  <a:spcPts val="0"/>
                </a:spcBef>
                <a:spcAft>
                  <a:spcPts val="0"/>
                </a:spcAft>
                <a:buClrTx/>
                <a:buSzPct val="60000"/>
                <a:buFont typeface="Wingdings" panose="05000000000000000000" pitchFamily="2" charset="2"/>
                <a:buChar char="l"/>
                <a:defRPr/>
              </a:pPr>
              <a:r>
                <a:rPr kumimoji="0" 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16 </a:t>
              </a:r>
              <a:r>
                <a:rPr kumimoji="0" lang="en-US" sz="105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TOPS </a:t>
              </a:r>
              <a:r>
                <a:rPr kumimoji="0" lang="en-US" sz="105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INT8 </a:t>
              </a:r>
              <a:r>
                <a:rPr kumimoji="0" lang="en-US" altLang="zh-CN" sz="105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r>
                <a:rPr kumimoji="0" lang="en-US" sz="105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25-40</a:t>
              </a:r>
              <a:r>
                <a:rPr kumimoji="0" lang="en-US" altLang="zh-CN" sz="105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W</a:t>
              </a:r>
              <a:r>
                <a:rPr kumimoji="0" lang="zh-CN" altLang="en-US" sz="105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endPar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37160" marR="0" lvl="0" indent="-137160" defTabSz="914400" eaLnBrk="1" fontAlgn="auto" latinLnBrk="0" hangingPunct="1">
                <a:lnSpc>
                  <a:spcPct val="100000"/>
                </a:lnSpc>
                <a:spcBef>
                  <a:spcPts val="0"/>
                </a:spcBef>
                <a:spcAft>
                  <a:spcPts val="0"/>
                </a:spcAft>
                <a:buClrTx/>
                <a:buSzPct val="60000"/>
                <a:buFont typeface="Wingdings" panose="05000000000000000000" pitchFamily="2" charset="2"/>
                <a:buChar char="l"/>
                <a:defRPr/>
              </a:pP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支持</a:t>
              </a:r>
              <a:r>
                <a:rPr kumimoji="0" lang="en-US" altLang="zh-CN" sz="1050" b="0" i="0" u="none" strike="noStrike" kern="0" cap="none" spc="0" normalizeH="0" baseline="0" noProof="0" dirty="0" err="1">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WiFi</a:t>
              </a:r>
              <a:r>
                <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&amp; LTE</a:t>
              </a:r>
              <a:endPar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37160" marR="0" lvl="0" indent="-137160" defTabSz="914400" eaLnBrk="1" fontAlgn="auto" latinLnBrk="0" hangingPunct="1">
                <a:lnSpc>
                  <a:spcPct val="100000"/>
                </a:lnSpc>
                <a:spcBef>
                  <a:spcPts val="0"/>
                </a:spcBef>
                <a:spcAft>
                  <a:spcPts val="0"/>
                </a:spcAft>
                <a:buClrTx/>
                <a:buSzPct val="60000"/>
                <a:buFont typeface="Wingdings" panose="05000000000000000000" pitchFamily="2" charset="2"/>
                <a:buChar char="l"/>
                <a:defRPr/>
              </a:pPr>
              <a:r>
                <a:rPr kumimoji="0" 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16</a:t>
              </a: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路高清视频实时分析</a:t>
              </a:r>
              <a:endPar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37160" marR="0" lvl="0" indent="-137160" defTabSz="914400" eaLnBrk="1" fontAlgn="auto" latinLnBrk="0" hangingPunct="1">
                <a:lnSpc>
                  <a:spcPct val="100000"/>
                </a:lnSpc>
                <a:spcBef>
                  <a:spcPts val="0"/>
                </a:spcBef>
                <a:spcAft>
                  <a:spcPts val="0"/>
                </a:spcAft>
                <a:buClrTx/>
                <a:buSzPct val="60000"/>
                <a:buFont typeface="Wingdings" panose="05000000000000000000" pitchFamily="2" charset="2"/>
                <a:buChar char="l"/>
                <a:defRPr/>
              </a:pP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无风扇设计 </a:t>
              </a:r>
              <a:r>
                <a:rPr kumimoji="0" 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–40°C </a:t>
              </a: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至</a:t>
              </a:r>
              <a:r>
                <a:rPr kumimoji="0" 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+7</a:t>
              </a:r>
              <a:r>
                <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0</a:t>
              </a:r>
              <a:r>
                <a:rPr kumimoji="0" 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 </a:t>
              </a:r>
              <a:r>
                <a:rPr kumimoji="0" lang="en-US" altLang="zh-CN"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TEC</a:t>
              </a:r>
              <a:r>
                <a:rPr kumimoji="0" lang="zh-CN" alt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散热技术</a:t>
              </a:r>
              <a:endParaRPr kumimoji="0" lang="en-US" sz="105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pic>
        <p:nvPicPr>
          <p:cNvPr id="20" name="图片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85334" y="4445484"/>
            <a:ext cx="2469913" cy="817852"/>
          </a:xfrm>
          <a:prstGeom prst="rect">
            <a:avLst/>
          </a:prstGeom>
        </p:spPr>
      </p:pic>
      <p:pic>
        <p:nvPicPr>
          <p:cNvPr id="21" name="Picture 15" descr="C:\Users\Administrator\Desktop\组 535215.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5400000">
            <a:off x="9812167" y="4086501"/>
            <a:ext cx="230188"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5" descr="C:\Users\Administrator\Desktop\组 535215.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5400000">
            <a:off x="2889598" y="4197404"/>
            <a:ext cx="230188"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5" descr="C:\Users\Administrator\Desktop\组 535215.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7901807">
            <a:off x="4166676" y="4204005"/>
            <a:ext cx="230188"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 name="组合 23"/>
          <p:cNvGrpSpPr/>
          <p:nvPr/>
        </p:nvGrpSpPr>
        <p:grpSpPr>
          <a:xfrm>
            <a:off x="7456744" y="4347904"/>
            <a:ext cx="4557880" cy="1948691"/>
            <a:chOff x="7377113" y="3781080"/>
            <a:chExt cx="4820163" cy="2202472"/>
          </a:xfrm>
        </p:grpSpPr>
        <p:sp>
          <p:nvSpPr>
            <p:cNvPr id="25" name="9806111"/>
            <p:cNvSpPr txBox="1"/>
            <p:nvPr/>
          </p:nvSpPr>
          <p:spPr>
            <a:xfrm>
              <a:off x="8648979" y="3785769"/>
              <a:ext cx="2520000" cy="451313"/>
            </a:xfrm>
            <a:prstGeom prst="rect">
              <a:avLst/>
            </a:prstGeom>
            <a:noFill/>
          </p:spPr>
          <p:txBody>
            <a:bodyPr wrap="square" lIns="68550" tIns="34275" rIns="68550" bIns="34275" rtlCol="0">
              <a:spAutoFit/>
            </a:bodyPr>
            <a:lstStyle/>
            <a:p>
              <a:pPr algn="ctr">
                <a:lnSpc>
                  <a:spcPct val="110000"/>
                </a:lnSpc>
              </a:pPr>
              <a:r>
                <a:rPr lang="zh-CN" altLang="en-US" sz="1050" b="1" dirty="0">
                  <a:solidFill>
                    <a:srgbClr val="EA0029"/>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智慧交通</a:t>
              </a:r>
              <a:endParaRPr lang="en-US" altLang="zh-CN" sz="1050" b="1" dirty="0">
                <a:solidFill>
                  <a:srgbClr val="EA0029"/>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a:p>
              <a:pPr algn="ctr">
                <a:lnSpc>
                  <a:spcPct val="110000"/>
                </a:lnSpc>
              </a:pPr>
              <a:r>
                <a:rPr lang="zh-CN" altLang="en-US" sz="900" b="1" dirty="0">
                  <a:solidFill>
                    <a:srgbClr val="C00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 </a:t>
              </a:r>
              <a:r>
                <a:rPr lang="en-US" altLang="zh-CN"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a:t>
              </a:r>
              <a:r>
                <a:rPr lang="zh-CN" altLang="en-US" sz="90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信号灯</a:t>
              </a:r>
              <a:r>
                <a:rPr lang="zh-CN" altLang="en-US" sz="900" smtClean="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优化</a:t>
              </a:r>
              <a:r>
                <a:rPr lang="en-US" altLang="zh-CN" sz="900" smtClean="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a:t>
              </a:r>
              <a:r>
                <a:rPr lang="zh-CN" altLang="en-US" sz="900" smtClean="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智能</a:t>
              </a:r>
              <a:r>
                <a:rPr lang="zh-CN" altLang="en-US"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导流</a:t>
              </a:r>
              <a:r>
                <a:rPr lang="en-US" altLang="zh-CN"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a:t>
              </a:r>
              <a:endParaRPr lang="zh-CN" altLang="en-US"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p:txBody>
        </p:sp>
        <p:pic>
          <p:nvPicPr>
            <p:cNvPr id="26" name="Picture 6" descr="C:\Users\j00178732\AppData\Roaming\eSpace_Desktop\UserData\j00178732\imagefiles\AF927BC8-F764-4442-85C5-5526830BD893.png"/>
            <p:cNvPicPr>
              <a:picLocks noChangeAspect="1" noChangeArrowheads="1"/>
            </p:cNvPicPr>
            <p:nvPr/>
          </p:nvPicPr>
          <p:blipFill>
            <a:blip r:embed="rId9" cstate="print"/>
            <a:srcRect/>
            <a:stretch>
              <a:fillRect/>
            </a:stretch>
          </p:blipFill>
          <p:spPr bwMode="auto">
            <a:xfrm>
              <a:off x="9390581" y="4192231"/>
              <a:ext cx="1208866" cy="709504"/>
            </a:xfrm>
            <a:prstGeom prst="rect">
              <a:avLst/>
            </a:prstGeom>
            <a:noFill/>
          </p:spPr>
        </p:pic>
        <p:sp>
          <p:nvSpPr>
            <p:cNvPr id="27" name="332695894"/>
            <p:cNvSpPr txBox="1"/>
            <p:nvPr/>
          </p:nvSpPr>
          <p:spPr>
            <a:xfrm>
              <a:off x="7377113" y="4901735"/>
              <a:ext cx="2662066" cy="451313"/>
            </a:xfrm>
            <a:prstGeom prst="rect">
              <a:avLst/>
            </a:prstGeom>
            <a:noFill/>
          </p:spPr>
          <p:txBody>
            <a:bodyPr wrap="square" lIns="68550" tIns="34275" rIns="68550" bIns="34275" rtlCol="0">
              <a:spAutoFit/>
            </a:bodyPr>
            <a:lstStyle/>
            <a:p>
              <a:pPr algn="ctr">
                <a:lnSpc>
                  <a:spcPct val="110000"/>
                </a:lnSpc>
              </a:pPr>
              <a:r>
                <a:rPr lang="zh-CN" altLang="en-US" sz="1050" b="1" dirty="0">
                  <a:solidFill>
                    <a:srgbClr val="EA0029"/>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智能制造</a:t>
              </a:r>
              <a:endParaRPr lang="en-US" altLang="zh-CN" sz="1050" b="1" dirty="0">
                <a:solidFill>
                  <a:srgbClr val="EA0029"/>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a:p>
              <a:pPr algn="ctr">
                <a:lnSpc>
                  <a:spcPct val="110000"/>
                </a:lnSpc>
              </a:pPr>
              <a:r>
                <a:rPr lang="en-US" altLang="zh-CN"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a:t>
              </a:r>
              <a:r>
                <a:rPr lang="zh-CN" altLang="en-US" sz="90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智能</a:t>
              </a:r>
              <a:r>
                <a:rPr lang="zh-CN" altLang="en-US" sz="900" smtClean="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质检</a:t>
              </a:r>
              <a:r>
                <a:rPr lang="en-US" altLang="zh-CN" sz="900" smtClean="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a:t>
              </a:r>
              <a:r>
                <a:rPr lang="zh-CN" altLang="en-US" sz="900" smtClean="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柔性</a:t>
              </a:r>
              <a:r>
                <a:rPr lang="zh-CN" altLang="en-US"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制造</a:t>
              </a:r>
              <a:r>
                <a:rPr lang="en-US" altLang="zh-CN"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a:t>
              </a:r>
              <a:endParaRPr lang="zh-CN" altLang="en-US"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p:txBody>
        </p:sp>
        <p:sp>
          <p:nvSpPr>
            <p:cNvPr id="28" name="1213996949"/>
            <p:cNvSpPr txBox="1"/>
            <p:nvPr/>
          </p:nvSpPr>
          <p:spPr>
            <a:xfrm>
              <a:off x="10492058" y="3787539"/>
              <a:ext cx="1632209" cy="451313"/>
            </a:xfrm>
            <a:prstGeom prst="rect">
              <a:avLst/>
            </a:prstGeom>
            <a:noFill/>
          </p:spPr>
          <p:txBody>
            <a:bodyPr wrap="square" lIns="68550" tIns="34275" rIns="68550" bIns="34275" rtlCol="0">
              <a:spAutoFit/>
            </a:bodyPr>
            <a:lstStyle/>
            <a:p>
              <a:pPr algn="ctr">
                <a:lnSpc>
                  <a:spcPct val="110000"/>
                </a:lnSpc>
              </a:pPr>
              <a:r>
                <a:rPr lang="zh-CN" altLang="en-US" sz="1050" b="1" dirty="0">
                  <a:solidFill>
                    <a:srgbClr val="FBA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智慧安监</a:t>
              </a:r>
              <a:endParaRPr lang="en-US" altLang="zh-CN" sz="1050" b="1" dirty="0">
                <a:solidFill>
                  <a:srgbClr val="FBA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a:p>
              <a:pPr algn="ctr">
                <a:lnSpc>
                  <a:spcPct val="110000"/>
                </a:lnSpc>
              </a:pPr>
              <a:r>
                <a:rPr lang="en-US" altLang="zh-CN"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a:t>
              </a:r>
              <a:r>
                <a:rPr lang="zh-CN" altLang="en-US" sz="90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越界</a:t>
              </a:r>
              <a:r>
                <a:rPr lang="zh-CN" altLang="en-US" sz="900" smtClean="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检测</a:t>
              </a:r>
              <a:r>
                <a:rPr lang="en-US" altLang="zh-CN" sz="900" smtClean="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a:t>
              </a:r>
              <a:r>
                <a:rPr lang="zh-CN" altLang="en-US" sz="900" smtClean="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合</a:t>
              </a:r>
              <a:r>
                <a:rPr lang="zh-CN" altLang="en-US" sz="90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规</a:t>
              </a:r>
              <a:r>
                <a:rPr lang="zh-CN" altLang="en-US" sz="900" smtClean="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检测</a:t>
              </a:r>
              <a:r>
                <a:rPr lang="en-US" altLang="zh-CN" sz="900" smtClean="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a:t>
              </a:r>
              <a:r>
                <a:rPr lang="zh-CN" altLang="en-US" sz="900" smtClean="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看守所</a:t>
              </a:r>
              <a:r>
                <a:rPr lang="zh-CN" altLang="en-US"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a:t>
              </a:r>
              <a:endParaRPr lang="zh-CN" altLang="en-US"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p:txBody>
        </p:sp>
        <p:pic>
          <p:nvPicPr>
            <p:cNvPr id="29" name="图片 28"/>
            <p:cNvPicPr>
              <a:picLocks noChangeAspect="1"/>
            </p:cNvPicPr>
            <p:nvPr/>
          </p:nvPicPr>
          <p:blipFill rotWithShape="1">
            <a:blip r:embed="rId10"/>
            <a:srcRect t="2775"/>
            <a:stretch>
              <a:fillRect/>
            </a:stretch>
          </p:blipFill>
          <p:spPr>
            <a:xfrm>
              <a:off x="8181715" y="5291930"/>
              <a:ext cx="1208866" cy="689815"/>
            </a:xfrm>
            <a:prstGeom prst="rect">
              <a:avLst/>
            </a:prstGeom>
          </p:spPr>
        </p:pic>
        <p:sp>
          <p:nvSpPr>
            <p:cNvPr id="30" name="1429044311"/>
            <p:cNvSpPr txBox="1"/>
            <p:nvPr/>
          </p:nvSpPr>
          <p:spPr>
            <a:xfrm>
              <a:off x="8745143" y="4907219"/>
              <a:ext cx="2520000" cy="451313"/>
            </a:xfrm>
            <a:prstGeom prst="rect">
              <a:avLst/>
            </a:prstGeom>
            <a:noFill/>
          </p:spPr>
          <p:txBody>
            <a:bodyPr wrap="square" lIns="68550" tIns="34275" rIns="68550" bIns="34275" rtlCol="0">
              <a:spAutoFit/>
            </a:bodyPr>
            <a:lstStyle/>
            <a:p>
              <a:pPr algn="ctr">
                <a:lnSpc>
                  <a:spcPct val="110000"/>
                </a:lnSpc>
              </a:pPr>
              <a:r>
                <a:rPr lang="zh-CN" altLang="en-US" sz="1050" b="1" dirty="0">
                  <a:solidFill>
                    <a:srgbClr val="FBA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智能看护</a:t>
              </a:r>
              <a:endParaRPr lang="en-US" altLang="zh-CN" sz="1050" b="1" dirty="0">
                <a:solidFill>
                  <a:srgbClr val="FBA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a:p>
              <a:pPr algn="ctr">
                <a:lnSpc>
                  <a:spcPct val="110000"/>
                </a:lnSpc>
              </a:pPr>
              <a:r>
                <a:rPr lang="en-US" altLang="zh-CN"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a:t>
              </a:r>
              <a:r>
                <a:rPr lang="zh-CN" altLang="en-US" sz="900" dirty="0" smtClean="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幼儿园</a:t>
              </a:r>
              <a:r>
                <a:rPr lang="en-US" altLang="zh-CN" sz="900" dirty="0" smtClean="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a:t>
              </a:r>
              <a:r>
                <a:rPr lang="zh-CN" altLang="en-US" sz="900" dirty="0" smtClean="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老人</a:t>
              </a:r>
              <a:r>
                <a:rPr lang="zh-CN" altLang="en-US"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院</a:t>
              </a:r>
              <a:r>
                <a:rPr lang="en-US" altLang="zh-CN"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a:t>
              </a:r>
              <a:endParaRPr lang="zh-CN" altLang="en-US"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p:txBody>
        </p:sp>
        <p:sp>
          <p:nvSpPr>
            <p:cNvPr id="31" name="151441211"/>
            <p:cNvSpPr txBox="1"/>
            <p:nvPr/>
          </p:nvSpPr>
          <p:spPr>
            <a:xfrm>
              <a:off x="10154514" y="4907219"/>
              <a:ext cx="2042762" cy="451313"/>
            </a:xfrm>
            <a:prstGeom prst="rect">
              <a:avLst/>
            </a:prstGeom>
            <a:noFill/>
          </p:spPr>
          <p:txBody>
            <a:bodyPr wrap="square" lIns="68550" tIns="34275" rIns="68550" bIns="34275" rtlCol="0">
              <a:spAutoFit/>
            </a:bodyPr>
            <a:lstStyle/>
            <a:p>
              <a:pPr algn="ctr">
                <a:lnSpc>
                  <a:spcPct val="110000"/>
                </a:lnSpc>
              </a:pPr>
              <a:r>
                <a:rPr lang="zh-CN" altLang="en-US" sz="1050" b="1" dirty="0">
                  <a:solidFill>
                    <a:srgbClr val="EA0029"/>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无人零售</a:t>
              </a:r>
              <a:endParaRPr lang="en-US" altLang="zh-CN" sz="1050" b="1" dirty="0">
                <a:solidFill>
                  <a:srgbClr val="EA0029"/>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a:p>
              <a:pPr algn="ctr">
                <a:lnSpc>
                  <a:spcPct val="110000"/>
                </a:lnSpc>
              </a:pPr>
              <a:r>
                <a:rPr lang="en-US" altLang="zh-CN"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a:t>
              </a:r>
              <a:r>
                <a:rPr lang="zh-CN" altLang="en-US" sz="90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无人</a:t>
              </a:r>
              <a:r>
                <a:rPr lang="zh-CN" altLang="en-US" sz="900" smtClean="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货柜</a:t>
              </a:r>
              <a:r>
                <a:rPr lang="en-US" altLang="zh-CN" sz="900" smtClean="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a:t>
              </a:r>
              <a:r>
                <a:rPr lang="zh-CN" altLang="en-US" sz="900" smtClean="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智慧</a:t>
              </a:r>
              <a:r>
                <a:rPr lang="zh-CN" altLang="en-US"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门店</a:t>
              </a:r>
              <a:r>
                <a:rPr lang="en-US" altLang="zh-CN"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a:t>
              </a:r>
              <a:endParaRPr lang="zh-CN" altLang="en-US"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p:txBody>
        </p:sp>
        <p:pic>
          <p:nvPicPr>
            <p:cNvPr id="32" name="图片 31"/>
            <p:cNvPicPr>
              <a:picLocks noChangeAspect="1"/>
            </p:cNvPicPr>
            <p:nvPr/>
          </p:nvPicPr>
          <p:blipFill>
            <a:blip r:embed="rId11"/>
            <a:stretch>
              <a:fillRect/>
            </a:stretch>
          </p:blipFill>
          <p:spPr>
            <a:xfrm>
              <a:off x="9391703" y="5290401"/>
              <a:ext cx="1211546" cy="691344"/>
            </a:xfrm>
            <a:prstGeom prst="rect">
              <a:avLst/>
            </a:prstGeom>
          </p:spPr>
        </p:pic>
        <p:pic>
          <p:nvPicPr>
            <p:cNvPr id="33" name="图片 32"/>
            <p:cNvPicPr>
              <a:picLocks noChangeAspect="1"/>
            </p:cNvPicPr>
            <p:nvPr/>
          </p:nvPicPr>
          <p:blipFill>
            <a:blip r:embed="rId12"/>
            <a:stretch>
              <a:fillRect/>
            </a:stretch>
          </p:blipFill>
          <p:spPr>
            <a:xfrm>
              <a:off x="10606350" y="5301369"/>
              <a:ext cx="1195490" cy="682183"/>
            </a:xfrm>
            <a:prstGeom prst="rect">
              <a:avLst/>
            </a:prstGeom>
          </p:spPr>
        </p:pic>
        <p:sp>
          <p:nvSpPr>
            <p:cNvPr id="34" name="TextBox 238"/>
            <p:cNvSpPr txBox="1"/>
            <p:nvPr/>
          </p:nvSpPr>
          <p:spPr>
            <a:xfrm>
              <a:off x="7440113" y="3781080"/>
              <a:ext cx="2520000" cy="451313"/>
            </a:xfrm>
            <a:prstGeom prst="rect">
              <a:avLst/>
            </a:prstGeom>
            <a:noFill/>
          </p:spPr>
          <p:txBody>
            <a:bodyPr wrap="square" lIns="68550" tIns="34275" rIns="68550" bIns="34275" rtlCol="0">
              <a:spAutoFit/>
            </a:bodyPr>
            <a:lstStyle/>
            <a:p>
              <a:pPr algn="ctr">
                <a:lnSpc>
                  <a:spcPct val="110000"/>
                </a:lnSpc>
              </a:pPr>
              <a:r>
                <a:rPr lang="zh-CN" altLang="en-US" sz="1050" b="1" dirty="0">
                  <a:solidFill>
                    <a:srgbClr val="FBA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平安城市</a:t>
              </a:r>
              <a:endParaRPr lang="en-US" altLang="zh-CN" sz="1050" b="1" dirty="0">
                <a:solidFill>
                  <a:srgbClr val="FBA000"/>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a:p>
              <a:pPr algn="ctr">
                <a:lnSpc>
                  <a:spcPct val="110000"/>
                </a:lnSpc>
              </a:pPr>
              <a:r>
                <a:rPr lang="en-US" altLang="zh-CN"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a:t>
              </a:r>
              <a:r>
                <a:rPr lang="zh-CN" altLang="en-US"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人</a:t>
              </a:r>
              <a:r>
                <a:rPr lang="zh-CN" altLang="en-US" sz="90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脸</a:t>
              </a:r>
              <a:r>
                <a:rPr lang="zh-CN" altLang="en-US" sz="900" smtClean="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识别</a:t>
              </a:r>
              <a:r>
                <a:rPr lang="en-US" altLang="zh-CN" sz="900" smtClean="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a:t>
              </a:r>
              <a:r>
                <a:rPr lang="zh-CN" altLang="en-US" sz="900" smtClean="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车牌</a:t>
              </a:r>
              <a:r>
                <a:rPr lang="zh-CN" altLang="en-US"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识别</a:t>
              </a:r>
              <a:r>
                <a:rPr lang="en-US" altLang="zh-CN"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a:t>
              </a:r>
              <a:endParaRPr lang="zh-CN" altLang="en-US" sz="900" dirty="0">
                <a:solidFill>
                  <a:prstClr val="black"/>
                </a:solidFill>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p:txBody>
        </p:sp>
        <p:pic>
          <p:nvPicPr>
            <p:cNvPr id="35" name="图片 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181715" y="4187542"/>
              <a:ext cx="1208866" cy="709504"/>
            </a:xfrm>
            <a:prstGeom prst="rect">
              <a:avLst/>
            </a:prstGeom>
          </p:spPr>
        </p:pic>
        <p:pic>
          <p:nvPicPr>
            <p:cNvPr id="36" name="Picture 23"/>
            <p:cNvPicPr>
              <a:picLocks noChangeAspect="1"/>
            </p:cNvPicPr>
            <p:nvPr/>
          </p:nvPicPr>
          <p:blipFill>
            <a:blip r:embed="rId14"/>
            <a:stretch>
              <a:fillRect/>
            </a:stretch>
          </p:blipFill>
          <p:spPr>
            <a:xfrm>
              <a:off x="10599447" y="4186353"/>
              <a:ext cx="1352294" cy="720866"/>
            </a:xfrm>
            <a:prstGeom prst="rect">
              <a:avLst/>
            </a:prstGeom>
          </p:spPr>
        </p:pic>
      </p:grpSp>
      <p:sp>
        <p:nvSpPr>
          <p:cNvPr id="37" name="TextBox 237"/>
          <p:cNvSpPr txBox="1"/>
          <p:nvPr/>
        </p:nvSpPr>
        <p:spPr>
          <a:xfrm>
            <a:off x="5159364" y="4445107"/>
            <a:ext cx="2718420" cy="591044"/>
          </a:xfrm>
          <a:prstGeom prst="rect">
            <a:avLst/>
          </a:prstGeom>
          <a:noFill/>
          <a:ln w="12700" cap="flat">
            <a:solidFill>
              <a:srgbClr val="666666"/>
            </a:solidFill>
            <a:miter lim="400000"/>
          </a:ln>
          <a:effectLst/>
          <a:sp3d/>
        </p:spPr>
        <p:txBody>
          <a:bodyPr rot="0" spcFirstLastPara="1" vertOverflow="overflow" horzOverflow="overflow" vert="horz" wrap="square" lIns="18344" tIns="18344" rIns="18344" bIns="18344" numCol="1" spcCol="38100" rtlCol="0" anchor="ctr">
            <a:spAutoFit/>
          </a:bodyPr>
          <a:lstStyle>
            <a:defPPr marL="0" marR="0" indent="0" algn="l" defTabSz="365125" rtl="0" fontAlgn="auto" latinLnBrk="1" hangingPunct="0">
              <a:lnSpc>
                <a:spcPct val="100000"/>
              </a:lnSpc>
              <a:spcBef>
                <a:spcPts val="0"/>
              </a:spcBef>
              <a:spcAft>
                <a:spcPts val="0"/>
              </a:spcAft>
              <a:buClrTx/>
              <a:buSzTx/>
              <a:buFontTx/>
              <a:buNone/>
              <a:defRPr kumimoji="0" sz="720" b="0" i="0" u="none" strike="noStrike" cap="none" spc="0" normalizeH="0" baseline="0">
                <a:ln>
                  <a:noFill/>
                </a:ln>
                <a:solidFill>
                  <a:srgbClr val="000000"/>
                </a:solidFill>
                <a:effectLst/>
                <a:uFillTx/>
              </a:defRPr>
            </a:defPPr>
            <a:lvl1pPr algn="l">
              <a:lnSpc>
                <a:spcPct val="120000"/>
              </a:lnSpc>
              <a:defRPr kumimoji="1" sz="2400" spc="300">
                <a:gradFill flip="none" rotWithShape="1">
                  <a:gsLst>
                    <a:gs pos="0">
                      <a:schemeClr val="accent1">
                        <a:lumMod val="0"/>
                        <a:lumOff val="100000"/>
                      </a:schemeClr>
                    </a:gs>
                    <a:gs pos="100000">
                      <a:schemeClr val="accent1">
                        <a:lumMod val="20000"/>
                        <a:lumOff val="80000"/>
                      </a:schemeClr>
                    </a:gs>
                  </a:gsLst>
                  <a:lin ang="27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defRPr>
            </a:lvl1pPr>
          </a:lstStyle>
          <a:p>
            <a:pPr marL="0" marR="0" lvl="0" indent="0" algn="ctr" defTabSz="914400" eaLnBrk="1" fontAlgn="auto" latinLnBrk="0" hangingPunct="1">
              <a:lnSpc>
                <a:spcPct val="150000"/>
              </a:lnSpc>
              <a:spcBef>
                <a:spcPts val="0"/>
              </a:spcBef>
              <a:spcAft>
                <a:spcPts val="0"/>
              </a:spcAft>
              <a:buClrTx/>
              <a:buSzTx/>
              <a:buFontTx/>
              <a:buNone/>
              <a:defRPr/>
            </a:pPr>
            <a:r>
              <a:rPr kumimoji="1" lang="zh-CN" altLang="en-US" sz="1200" b="0" i="0" u="none" strike="noStrike" kern="0" cap="none" spc="30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视频分析 </a:t>
            </a:r>
            <a:r>
              <a:rPr kumimoji="1" lang="en-US" altLang="zh-CN" sz="1200" b="0" i="0" u="none" strike="noStrike" kern="0" cap="none" spc="30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OCR | </a:t>
            </a:r>
            <a:r>
              <a:rPr kumimoji="1" lang="zh-CN" altLang="en-US" sz="1200" b="0" i="0" u="none" strike="noStrike" kern="0" cap="none" spc="30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语音识别 </a:t>
            </a:r>
            <a:r>
              <a:rPr kumimoji="1" lang="en-US" altLang="zh-CN" sz="1200" b="0" i="0" u="none" strike="noStrike" kern="0" cap="none" spc="30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endParaRPr kumimoji="1" lang="en-US" altLang="zh-CN" sz="1200" b="0" i="0" u="none" strike="noStrike" kern="0" cap="none" spc="30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914400" eaLnBrk="1" fontAlgn="auto" latinLnBrk="0" hangingPunct="1">
              <a:lnSpc>
                <a:spcPct val="150000"/>
              </a:lnSpc>
              <a:spcBef>
                <a:spcPts val="0"/>
              </a:spcBef>
              <a:spcAft>
                <a:spcPts val="0"/>
              </a:spcAft>
              <a:buClrTx/>
              <a:buSzTx/>
              <a:buFontTx/>
              <a:buNone/>
              <a:defRPr/>
            </a:pPr>
            <a:r>
              <a:rPr kumimoji="1" lang="zh-CN" altLang="en-US" sz="1200" b="0" i="0" u="none" strike="noStrike" kern="0" cap="none" spc="30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精准营销 </a:t>
            </a:r>
            <a:r>
              <a:rPr kumimoji="1" lang="en-US" altLang="zh-CN" sz="1200" b="0" i="0" u="none" strike="noStrike" kern="0" cap="none" spc="30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r>
              <a:rPr kumimoji="1" lang="zh-CN" altLang="en-US" sz="1200" b="0" i="0" u="none" strike="noStrike" kern="0" cap="none" spc="30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医疗影像分析</a:t>
            </a:r>
            <a:endParaRPr kumimoji="1" lang="zh-CN" altLang="en-US" sz="1200" b="0" i="0" u="none" strike="noStrike" kern="0" cap="none" spc="30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38" name="Picture 15" descr="C:\Users\Administrator\Desktop\组 535215.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7901807">
            <a:off x="6882080" y="4168381"/>
            <a:ext cx="230188"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矩形 38"/>
          <p:cNvSpPr/>
          <p:nvPr/>
        </p:nvSpPr>
        <p:spPr>
          <a:xfrm>
            <a:off x="2420718" y="1545583"/>
            <a:ext cx="408715" cy="321114"/>
          </a:xfrm>
          <a:prstGeom prst="rect">
            <a:avLst/>
          </a:prstGeom>
        </p:spPr>
        <p:txBody>
          <a:bodyPr wrap="square">
            <a:spAutoFit/>
          </a:bodyPr>
          <a:lstStyle/>
          <a:p>
            <a:pPr algn="ctr">
              <a:lnSpc>
                <a:spcPct val="150000"/>
              </a:lnSpc>
            </a:pPr>
            <a:r>
              <a:rPr lang="en-US" altLang="zh-CN" sz="11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X 1</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40" name="组合 39"/>
          <p:cNvGrpSpPr/>
          <p:nvPr/>
        </p:nvGrpSpPr>
        <p:grpSpPr>
          <a:xfrm>
            <a:off x="5253431" y="1075756"/>
            <a:ext cx="1928157" cy="438138"/>
            <a:chOff x="1588286" y="5651733"/>
            <a:chExt cx="1928157" cy="438138"/>
          </a:xfrm>
        </p:grpSpPr>
        <p:sp>
          <p:nvSpPr>
            <p:cNvPr id="41" name="文本框 40"/>
            <p:cNvSpPr txBox="1"/>
            <p:nvPr/>
          </p:nvSpPr>
          <p:spPr>
            <a:xfrm>
              <a:off x="2060551" y="5734209"/>
              <a:ext cx="1455892" cy="261610"/>
            </a:xfrm>
            <a:prstGeom prst="rect">
              <a:avLst/>
            </a:prstGeom>
            <a:noFill/>
          </p:spPr>
          <p:txBody>
            <a:bodyPr wrap="square" rtlCol="0">
              <a:spAutoFit/>
            </a:bodyPr>
            <a:lstStyle/>
            <a:p>
              <a:pPr defTabSz="154940">
                <a:defRPr/>
              </a:pPr>
              <a:r>
                <a:rPr lang="zh-CN" altLang="en-US" sz="1100" kern="0" dirty="0" smtClean="0">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昇</a:t>
              </a:r>
              <a:r>
                <a:rPr lang="zh-CN" altLang="en-US" sz="1100" kern="0" smtClean="0">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腾</a:t>
              </a:r>
              <a:r>
                <a:rPr lang="en-US" altLang="zh-CN" sz="1100" kern="0" smtClean="0">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310</a:t>
              </a:r>
              <a:endParaRPr lang="en-US" altLang="zh-CN" sz="1100" dirty="0">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pic>
          <p:nvPicPr>
            <p:cNvPr id="42" name="图片 41"/>
            <p:cNvPicPr>
              <a:picLocks noChangeAspect="1"/>
            </p:cNvPicPr>
            <p:nvPr/>
          </p:nvPicPr>
          <p:blipFill>
            <a:blip r:embed="rId15"/>
            <a:stretch>
              <a:fillRect/>
            </a:stretch>
          </p:blipFill>
          <p:spPr>
            <a:xfrm>
              <a:off x="1588286" y="5651733"/>
              <a:ext cx="429058" cy="438138"/>
            </a:xfrm>
            <a:prstGeom prst="rect">
              <a:avLst/>
            </a:prstGeom>
          </p:spPr>
        </p:pic>
      </p:grpSp>
      <p:sp>
        <p:nvSpPr>
          <p:cNvPr id="43" name="矩形 42"/>
          <p:cNvSpPr/>
          <p:nvPr/>
        </p:nvSpPr>
        <p:spPr>
          <a:xfrm>
            <a:off x="336376" y="4685280"/>
            <a:ext cx="1204574" cy="383503"/>
          </a:xfrm>
          <a:prstGeom prst="rect">
            <a:avLst/>
          </a:prstGeom>
        </p:spPr>
        <p:txBody>
          <a:bodyPr wrap="square">
            <a:spAutoFit/>
          </a:bodyPr>
          <a:lstStyle/>
          <a:p>
            <a:pPr algn="ctr">
              <a:lnSpc>
                <a:spcPct val="150000"/>
              </a:lnSpc>
            </a:pPr>
            <a:r>
              <a:rPr lang="zh-CN" altLang="en-US" sz="14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应用场景</a:t>
            </a:r>
            <a:endParaRPr lang="en-US" altLang="zh-CN" sz="14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 name="矩形 43"/>
          <p:cNvSpPr/>
          <p:nvPr/>
        </p:nvSpPr>
        <p:spPr>
          <a:xfrm>
            <a:off x="4456003" y="1545583"/>
            <a:ext cx="408715" cy="321114"/>
          </a:xfrm>
          <a:prstGeom prst="rect">
            <a:avLst/>
          </a:prstGeom>
        </p:spPr>
        <p:txBody>
          <a:bodyPr wrap="square">
            <a:spAutoFit/>
          </a:bodyPr>
          <a:lstStyle/>
          <a:p>
            <a:pPr algn="ctr">
              <a:lnSpc>
                <a:spcPct val="150000"/>
              </a:lnSpc>
            </a:pPr>
            <a:r>
              <a:rPr lang="en-US" altLang="zh-CN" sz="11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X 1</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 name="矩形 44"/>
          <p:cNvSpPr/>
          <p:nvPr/>
        </p:nvSpPr>
        <p:spPr>
          <a:xfrm>
            <a:off x="6952943" y="1545583"/>
            <a:ext cx="408715" cy="317523"/>
          </a:xfrm>
          <a:prstGeom prst="rect">
            <a:avLst/>
          </a:prstGeom>
        </p:spPr>
        <p:txBody>
          <a:bodyPr wrap="square">
            <a:spAutoFit/>
          </a:bodyPr>
          <a:lstStyle/>
          <a:p>
            <a:pPr algn="ctr">
              <a:lnSpc>
                <a:spcPct val="150000"/>
              </a:lnSpc>
            </a:pPr>
            <a:r>
              <a:rPr lang="en-US" altLang="zh-CN" sz="11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X 4</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 name="矩形 45"/>
          <p:cNvSpPr/>
          <p:nvPr/>
        </p:nvSpPr>
        <p:spPr>
          <a:xfrm>
            <a:off x="9326969" y="1545583"/>
            <a:ext cx="408715" cy="321114"/>
          </a:xfrm>
          <a:prstGeom prst="rect">
            <a:avLst/>
          </a:prstGeom>
        </p:spPr>
        <p:txBody>
          <a:bodyPr wrap="square">
            <a:spAutoFit/>
          </a:bodyPr>
          <a:lstStyle/>
          <a:p>
            <a:pPr algn="ctr">
              <a:lnSpc>
                <a:spcPct val="150000"/>
              </a:lnSpc>
            </a:pPr>
            <a:r>
              <a:rPr lang="en-US" altLang="zh-CN" sz="11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X 1</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47" name="图片 46"/>
          <p:cNvPicPr>
            <a:picLocks noChangeAspect="1"/>
          </p:cNvPicPr>
          <p:nvPr/>
        </p:nvPicPr>
        <p:blipFill>
          <a:blip r:embed="rId15"/>
          <a:stretch>
            <a:fillRect/>
          </a:stretch>
        </p:blipFill>
        <p:spPr>
          <a:xfrm>
            <a:off x="2298539" y="1648618"/>
            <a:ext cx="158783" cy="162143"/>
          </a:xfrm>
          <a:prstGeom prst="rect">
            <a:avLst/>
          </a:prstGeom>
        </p:spPr>
      </p:pic>
      <p:pic>
        <p:nvPicPr>
          <p:cNvPr id="48" name="图片 47"/>
          <p:cNvPicPr>
            <a:picLocks noChangeAspect="1"/>
          </p:cNvPicPr>
          <p:nvPr/>
        </p:nvPicPr>
        <p:blipFill>
          <a:blip r:embed="rId15"/>
          <a:stretch>
            <a:fillRect/>
          </a:stretch>
        </p:blipFill>
        <p:spPr>
          <a:xfrm>
            <a:off x="4327037" y="1643592"/>
            <a:ext cx="158783" cy="162143"/>
          </a:xfrm>
          <a:prstGeom prst="rect">
            <a:avLst/>
          </a:prstGeom>
        </p:spPr>
      </p:pic>
      <p:pic>
        <p:nvPicPr>
          <p:cNvPr id="49" name="图片 48"/>
          <p:cNvPicPr>
            <a:picLocks noChangeAspect="1"/>
          </p:cNvPicPr>
          <p:nvPr/>
        </p:nvPicPr>
        <p:blipFill>
          <a:blip r:embed="rId15"/>
          <a:stretch>
            <a:fillRect/>
          </a:stretch>
        </p:blipFill>
        <p:spPr>
          <a:xfrm>
            <a:off x="6827108" y="1659077"/>
            <a:ext cx="158783" cy="162143"/>
          </a:xfrm>
          <a:prstGeom prst="rect">
            <a:avLst/>
          </a:prstGeom>
        </p:spPr>
      </p:pic>
      <p:pic>
        <p:nvPicPr>
          <p:cNvPr id="50" name="图片 49"/>
          <p:cNvPicPr>
            <a:picLocks noChangeAspect="1"/>
          </p:cNvPicPr>
          <p:nvPr/>
        </p:nvPicPr>
        <p:blipFill>
          <a:blip r:embed="rId15"/>
          <a:stretch>
            <a:fillRect/>
          </a:stretch>
        </p:blipFill>
        <p:spPr>
          <a:xfrm>
            <a:off x="9217829" y="1641884"/>
            <a:ext cx="158783" cy="162143"/>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Huawei Sans" panose="020C0503030203020204" pitchFamily="34" charset="0"/>
              </a:rPr>
              <a:t>基于昇腾</a:t>
            </a:r>
            <a:r>
              <a:rPr lang="en-US" altLang="zh-CN" dirty="0">
                <a:sym typeface="Huawei Sans" panose="020C0503030203020204" pitchFamily="34" charset="0"/>
              </a:rPr>
              <a:t>AI</a:t>
            </a:r>
            <a:r>
              <a:rPr lang="zh-CN" altLang="en-US" dirty="0">
                <a:sym typeface="Huawei Sans" panose="020C0503030203020204" pitchFamily="34" charset="0"/>
              </a:rPr>
              <a:t>处理器的产品</a:t>
            </a:r>
            <a:r>
              <a:rPr lang="zh-CN" altLang="en-US" dirty="0" smtClean="0">
                <a:sym typeface="Huawei Sans" panose="020C0503030203020204" pitchFamily="34" charset="0"/>
              </a:rPr>
              <a:t>形态</a:t>
            </a:r>
            <a:endParaRPr lang="zh-CN" altLang="en-US" dirty="0">
              <a:sym typeface="Huawei Sans" panose="020C0503030203020204" pitchFamily="34" charset="0"/>
            </a:endParaRPr>
          </a:p>
        </p:txBody>
      </p:sp>
      <p:grpSp>
        <p:nvGrpSpPr>
          <p:cNvPr id="3" name="组合 2"/>
          <p:cNvGrpSpPr/>
          <p:nvPr/>
        </p:nvGrpSpPr>
        <p:grpSpPr>
          <a:xfrm>
            <a:off x="978633" y="1858718"/>
            <a:ext cx="9243838" cy="1658294"/>
            <a:chOff x="727073" y="444514"/>
            <a:chExt cx="10778041" cy="1933522"/>
          </a:xfrm>
        </p:grpSpPr>
        <p:grpSp>
          <p:nvGrpSpPr>
            <p:cNvPr id="4" name="组合 3"/>
            <p:cNvGrpSpPr/>
            <p:nvPr/>
          </p:nvGrpSpPr>
          <p:grpSpPr>
            <a:xfrm>
              <a:off x="727073" y="856112"/>
              <a:ext cx="10778041" cy="1521924"/>
              <a:chOff x="727073" y="3717853"/>
              <a:chExt cx="10778041" cy="1521924"/>
            </a:xfrm>
          </p:grpSpPr>
          <p:pic>
            <p:nvPicPr>
              <p:cNvPr id="8" name="图片 7"/>
              <p:cNvPicPr>
                <a:picLocks noChangeAspect="1"/>
              </p:cNvPicPr>
              <p:nvPr/>
            </p:nvPicPr>
            <p:blipFill rotWithShape="1">
              <a:blip r:embed="rId1" cstate="screen"/>
              <a:srcRect t="20570" b="25224"/>
              <a:stretch>
                <a:fillRect/>
              </a:stretch>
            </p:blipFill>
            <p:spPr>
              <a:xfrm>
                <a:off x="5582139" y="3717853"/>
                <a:ext cx="1868066" cy="965200"/>
              </a:xfrm>
              <a:prstGeom prst="rect">
                <a:avLst/>
              </a:prstGeom>
            </p:spPr>
          </p:pic>
          <p:sp>
            <p:nvSpPr>
              <p:cNvPr id="9" name="文本框 11"/>
              <p:cNvSpPr txBox="1"/>
              <p:nvPr/>
            </p:nvSpPr>
            <p:spPr>
              <a:xfrm>
                <a:off x="727073" y="4234506"/>
                <a:ext cx="1366634" cy="287086"/>
              </a:xfrm>
              <a:prstGeom prst="rect">
                <a:avLst/>
              </a:prstGeom>
              <a:noFill/>
              <a:ln>
                <a:noFill/>
              </a:ln>
            </p:spPr>
            <p:txBody>
              <a:bodyPr wrap="square" lIns="0" tIns="0" rIns="0" bIns="0" rtlCol="0" anchor="ctr" anchorCtr="1">
                <a:spAutoFit/>
              </a:bodyPr>
              <a:lstStyle>
                <a:defPPr>
                  <a:defRPr lang="zh-CN"/>
                </a:defPPr>
                <a:lvl1pPr algn="ctr">
                  <a:defRPr sz="1200" b="1">
                    <a:latin typeface="微软雅黑" panose="020B0503020204020204" pitchFamily="34" charset="-122"/>
                    <a:ea typeface="微软雅黑" panose="020B0503020204020204"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666666">
                        <a:lumMod val="5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a:t>
                </a:r>
                <a:r>
                  <a:rPr kumimoji="0" lang="zh-CN" altLang="en-US" sz="1600" b="1" i="0" u="none" strike="noStrike" kern="0" cap="none" spc="0" normalizeH="0" baseline="0" noProof="0" dirty="0">
                    <a:ln>
                      <a:noFill/>
                    </a:ln>
                    <a:solidFill>
                      <a:srgbClr val="666666">
                        <a:lumMod val="5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解决方案</a:t>
                </a:r>
                <a:endParaRPr kumimoji="0" lang="en-US" altLang="zh-CN" sz="1600" b="1" i="0" u="none" strike="noStrike" kern="0" cap="none" spc="0" normalizeH="0" baseline="0" noProof="0" dirty="0">
                  <a:ln>
                    <a:noFill/>
                  </a:ln>
                  <a:solidFill>
                    <a:srgbClr val="666666">
                      <a:lumMod val="5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矩形 9"/>
              <p:cNvSpPr/>
              <p:nvPr/>
            </p:nvSpPr>
            <p:spPr>
              <a:xfrm>
                <a:off x="2034384" y="4872307"/>
                <a:ext cx="9470729" cy="367470"/>
              </a:xfrm>
              <a:prstGeom prst="rect">
                <a:avLst/>
              </a:prstGeom>
              <a:solidFill>
                <a:srgbClr val="4E6C8A">
                  <a:alpha val="69804"/>
                </a:srgbClr>
              </a:solidFill>
              <a:ln w="12700" cap="flat" cmpd="sng" algn="ctr">
                <a:noFill/>
                <a:prstDash val="solid"/>
                <a:miter lim="800000"/>
              </a:ln>
              <a:effectLst/>
            </p:spPr>
            <p:txBody>
              <a:bodyPr rot="0" spcFirstLastPara="0" vertOverflow="overflow" horzOverflow="overflow" vert="horz" wrap="square" lIns="91416" tIns="45708" rIns="91416" bIns="4570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smtClean="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1" name="Freeform 6"/>
              <p:cNvSpPr/>
              <p:nvPr/>
            </p:nvSpPr>
            <p:spPr bwMode="auto">
              <a:xfrm>
                <a:off x="2034385" y="4527134"/>
                <a:ext cx="9470729" cy="322611"/>
              </a:xfrm>
              <a:custGeom>
                <a:avLst/>
                <a:gdLst>
                  <a:gd name="T0" fmla="*/ 10427 w 11013"/>
                  <a:gd name="T1" fmla="*/ 0 h 680"/>
                  <a:gd name="T2" fmla="*/ 586 w 11013"/>
                  <a:gd name="T3" fmla="*/ 0 h 680"/>
                  <a:gd name="T4" fmla="*/ 0 w 11013"/>
                  <a:gd name="T5" fmla="*/ 680 h 680"/>
                  <a:gd name="T6" fmla="*/ 11013 w 11013"/>
                  <a:gd name="T7" fmla="*/ 680 h 680"/>
                  <a:gd name="T8" fmla="*/ 10427 w 11013"/>
                  <a:gd name="T9" fmla="*/ 0 h 680"/>
                  <a:gd name="T10" fmla="*/ 10427 w 11013"/>
                  <a:gd name="T11" fmla="*/ 0 h 680"/>
                  <a:gd name="T12" fmla="*/ 10427 w 11013"/>
                  <a:gd name="T13" fmla="*/ 0 h 680"/>
                </a:gdLst>
                <a:ahLst/>
                <a:cxnLst>
                  <a:cxn ang="0">
                    <a:pos x="T0" y="T1"/>
                  </a:cxn>
                  <a:cxn ang="0">
                    <a:pos x="T2" y="T3"/>
                  </a:cxn>
                  <a:cxn ang="0">
                    <a:pos x="T4" y="T5"/>
                  </a:cxn>
                  <a:cxn ang="0">
                    <a:pos x="T6" y="T7"/>
                  </a:cxn>
                  <a:cxn ang="0">
                    <a:pos x="T8" y="T9"/>
                  </a:cxn>
                  <a:cxn ang="0">
                    <a:pos x="T10" y="T11"/>
                  </a:cxn>
                  <a:cxn ang="0">
                    <a:pos x="T12" y="T13"/>
                  </a:cxn>
                </a:cxnLst>
                <a:rect l="0" t="0" r="r" b="b"/>
                <a:pathLst>
                  <a:path w="11013" h="680">
                    <a:moveTo>
                      <a:pt x="10427" y="0"/>
                    </a:moveTo>
                    <a:lnTo>
                      <a:pt x="586" y="0"/>
                    </a:lnTo>
                    <a:lnTo>
                      <a:pt x="0" y="680"/>
                    </a:lnTo>
                    <a:lnTo>
                      <a:pt x="11013" y="680"/>
                    </a:lnTo>
                    <a:lnTo>
                      <a:pt x="10427" y="0"/>
                    </a:lnTo>
                    <a:lnTo>
                      <a:pt x="10427" y="0"/>
                    </a:lnTo>
                    <a:lnTo>
                      <a:pt x="10427" y="0"/>
                    </a:lnTo>
                    <a:close/>
                  </a:path>
                </a:pathLst>
              </a:custGeom>
              <a:gradFill>
                <a:gsLst>
                  <a:gs pos="0">
                    <a:srgbClr val="313E4F"/>
                  </a:gs>
                  <a:gs pos="100000">
                    <a:srgbClr val="666666">
                      <a:alpha val="0"/>
                    </a:srgbClr>
                  </a:gs>
                </a:gsLst>
                <a:lin ang="16200000" scaled="0"/>
              </a:gradFill>
              <a:ln>
                <a:noFill/>
              </a:ln>
            </p:spPr>
            <p:txBody>
              <a:bodyPr vert="horz" wrap="square" lIns="91416" tIns="45708" rIns="91416" bIns="45708"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smtClean="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2" name="Rectangle 3"/>
              <p:cNvSpPr/>
              <p:nvPr/>
            </p:nvSpPr>
            <p:spPr bwMode="auto">
              <a:xfrm>
                <a:off x="2250462" y="4903850"/>
                <a:ext cx="2823546" cy="270844"/>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1" compatLnSpc="1"/>
              <a:lstStyle/>
              <a:p>
                <a:pPr marL="0" marR="0" lvl="0" indent="0" algn="ctr" defTabSz="914400" eaLnBrk="1" fontAlgn="auto" latinLnBrk="0" hangingPunct="1">
                  <a:lnSpc>
                    <a:spcPct val="100000"/>
                  </a:lnSpc>
                  <a:spcBef>
                    <a:spcPts val="0"/>
                  </a:spcBef>
                  <a:spcAft>
                    <a:spcPts val="0"/>
                  </a:spcAft>
                  <a:buClr>
                    <a:srgbClr val="CC9900"/>
                  </a:buClr>
                  <a:buSzTx/>
                  <a:buFontTx/>
                  <a:buNone/>
                  <a:defRPr/>
                </a:pPr>
                <a:r>
                  <a:rPr kumimoji="0" lang="en-US" altLang="zh-CN" sz="12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Atlas 800 AI</a:t>
                </a:r>
                <a:r>
                  <a:rPr kumimoji="0" lang="zh-CN" altLang="en-US" sz="12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服务器</a:t>
                </a:r>
                <a:r>
                  <a:rPr kumimoji="0" lang="en-US" altLang="zh-CN" sz="12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zh-CN" altLang="en-US" sz="12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推理平台</a:t>
                </a:r>
                <a:r>
                  <a:rPr kumimoji="0" lang="en-US" altLang="zh-CN" sz="12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endParaRPr kumimoji="0" lang="en-US" altLang="zh-CN" sz="12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Rectangle 3"/>
              <p:cNvSpPr/>
              <p:nvPr/>
            </p:nvSpPr>
            <p:spPr bwMode="auto">
              <a:xfrm>
                <a:off x="8796631" y="4926798"/>
                <a:ext cx="1860572" cy="270845"/>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1" compatLnSpc="1"/>
              <a:lstStyle/>
              <a:p>
                <a:pPr marL="0" marR="0" lvl="0" indent="0" algn="ctr" defTabSz="914400" eaLnBrk="1" fontAlgn="auto" latinLnBrk="0" hangingPunct="1">
                  <a:lnSpc>
                    <a:spcPct val="100000"/>
                  </a:lnSpc>
                  <a:spcBef>
                    <a:spcPts val="0"/>
                  </a:spcBef>
                  <a:spcAft>
                    <a:spcPts val="0"/>
                  </a:spcAft>
                  <a:buClr>
                    <a:srgbClr val="CC9900"/>
                  </a:buClr>
                  <a:buSzTx/>
                  <a:buFontTx/>
                  <a:buNone/>
                  <a:defRPr/>
                </a:pPr>
                <a:r>
                  <a:rPr kumimoji="0" lang="en-US" altLang="zh-CN" sz="12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Atlas 900 AI</a:t>
                </a:r>
                <a:r>
                  <a:rPr kumimoji="0" lang="zh-CN" altLang="en-US" sz="12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训练集群</a:t>
                </a:r>
                <a:endParaRPr kumimoji="0" lang="en-US" altLang="zh-CN" sz="12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63931" y="444514"/>
              <a:ext cx="3292819" cy="1852211"/>
            </a:xfrm>
            <a:prstGeom prst="rect">
              <a:avLst/>
            </a:prstGeom>
          </p:spPr>
        </p:pic>
        <p:pic>
          <p:nvPicPr>
            <p:cNvPr id="6" name="图片 5" descr="图片包含 电子产品&#10;&#10;描述已自动生成"/>
            <p:cNvPicPr>
              <a:picLocks noChangeAspect="1"/>
            </p:cNvPicPr>
            <p:nvPr/>
          </p:nvPicPr>
          <p:blipFill rotWithShape="1">
            <a:blip r:embed="rId3" cstate="print">
              <a:extLst>
                <a:ext uri="{28A0092B-C50C-407E-A947-70E740481C1C}">
                  <a14:useLocalDpi xmlns:a14="http://schemas.microsoft.com/office/drawing/2010/main" val="0"/>
                </a:ext>
              </a:extLst>
            </a:blip>
            <a:srcRect l="63524" t="58040" r="5501" b="13154"/>
            <a:stretch>
              <a:fillRect/>
            </a:stretch>
          </p:blipFill>
          <p:spPr>
            <a:xfrm>
              <a:off x="2789257" y="1069207"/>
              <a:ext cx="1962585" cy="678376"/>
            </a:xfrm>
            <a:prstGeom prst="rect">
              <a:avLst/>
            </a:prstGeom>
            <a:effectLst>
              <a:outerShdw blurRad="50800" dist="38100" dir="5400000" algn="tr" rotWithShape="0">
                <a:prstClr val="black">
                  <a:alpha val="24000"/>
                </a:prstClr>
              </a:outerShdw>
            </a:effectLst>
          </p:spPr>
        </p:pic>
        <p:sp>
          <p:nvSpPr>
            <p:cNvPr id="7" name="Rectangle 3"/>
            <p:cNvSpPr/>
            <p:nvPr/>
          </p:nvSpPr>
          <p:spPr bwMode="auto">
            <a:xfrm>
              <a:off x="5446671" y="2051144"/>
              <a:ext cx="2417259" cy="270845"/>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1" compatLnSpc="1"/>
            <a:lstStyle/>
            <a:p>
              <a:pPr marL="0" marR="0" lvl="0" indent="0" algn="ctr" defTabSz="914400" eaLnBrk="1" fontAlgn="auto" latinLnBrk="0" hangingPunct="1">
                <a:lnSpc>
                  <a:spcPct val="100000"/>
                </a:lnSpc>
                <a:spcBef>
                  <a:spcPts val="0"/>
                </a:spcBef>
                <a:spcAft>
                  <a:spcPts val="0"/>
                </a:spcAft>
                <a:buClr>
                  <a:srgbClr val="CC9900"/>
                </a:buClr>
                <a:buSzTx/>
                <a:buFontTx/>
                <a:buNone/>
                <a:defRPr/>
              </a:pPr>
              <a:r>
                <a:rPr kumimoji="0" lang="en-US" altLang="zh-CN" sz="12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Atlas 800 AI</a:t>
              </a:r>
              <a:r>
                <a:rPr kumimoji="0" lang="zh-CN" altLang="en-US" sz="12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服务器</a:t>
              </a:r>
              <a:r>
                <a:rPr kumimoji="0" lang="en-US" altLang="zh-CN" sz="12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zh-CN" altLang="en-US" sz="12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训练平台</a:t>
              </a:r>
              <a:r>
                <a:rPr kumimoji="0" lang="en-US" altLang="zh-CN" sz="12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endParaRPr kumimoji="0" lang="en-US" altLang="zh-CN" sz="1200" b="1" i="0" u="none" strike="noStrike" kern="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4" name="组合 13"/>
          <p:cNvGrpSpPr/>
          <p:nvPr/>
        </p:nvGrpSpPr>
        <p:grpSpPr>
          <a:xfrm>
            <a:off x="4285543" y="1090159"/>
            <a:ext cx="1186074" cy="438138"/>
            <a:chOff x="1588286" y="5651733"/>
            <a:chExt cx="1186074" cy="438138"/>
          </a:xfrm>
        </p:grpSpPr>
        <p:sp>
          <p:nvSpPr>
            <p:cNvPr id="15" name="文本框 14"/>
            <p:cNvSpPr txBox="1"/>
            <p:nvPr/>
          </p:nvSpPr>
          <p:spPr>
            <a:xfrm>
              <a:off x="2040775" y="5739997"/>
              <a:ext cx="733585" cy="261610"/>
            </a:xfrm>
            <a:prstGeom prst="rect">
              <a:avLst/>
            </a:prstGeom>
            <a:noFill/>
          </p:spPr>
          <p:txBody>
            <a:bodyPr wrap="square" rtlCol="0">
              <a:spAutoFit/>
            </a:bodyPr>
            <a:lstStyle/>
            <a:p>
              <a:pPr defTabSz="154940">
                <a:defRPr/>
              </a:pPr>
              <a:r>
                <a:rPr lang="zh-CN" altLang="en-US" sz="1100" kern="0" dirty="0" smtClean="0">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昇</a:t>
              </a:r>
              <a:r>
                <a:rPr lang="zh-CN" altLang="en-US" sz="1100" kern="0" smtClean="0">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腾</a:t>
              </a:r>
              <a:r>
                <a:rPr lang="en-US" altLang="zh-CN" sz="1100" kern="0" smtClean="0">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310</a:t>
              </a:r>
              <a:endParaRPr lang="en-US" altLang="zh-CN" sz="1100" dirty="0">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pic>
          <p:nvPicPr>
            <p:cNvPr id="16" name="图片 15"/>
            <p:cNvPicPr>
              <a:picLocks noChangeAspect="1"/>
            </p:cNvPicPr>
            <p:nvPr/>
          </p:nvPicPr>
          <p:blipFill>
            <a:blip r:embed="rId4"/>
            <a:stretch>
              <a:fillRect/>
            </a:stretch>
          </p:blipFill>
          <p:spPr>
            <a:xfrm>
              <a:off x="1588286" y="5651733"/>
              <a:ext cx="429058" cy="438138"/>
            </a:xfrm>
            <a:prstGeom prst="rect">
              <a:avLst/>
            </a:prstGeom>
          </p:spPr>
        </p:pic>
      </p:grpSp>
      <p:grpSp>
        <p:nvGrpSpPr>
          <p:cNvPr id="17" name="组合 16"/>
          <p:cNvGrpSpPr/>
          <p:nvPr/>
        </p:nvGrpSpPr>
        <p:grpSpPr>
          <a:xfrm>
            <a:off x="5811381" y="1085994"/>
            <a:ext cx="1235315" cy="468526"/>
            <a:chOff x="3779422" y="5605520"/>
            <a:chExt cx="1235315" cy="468526"/>
          </a:xfrm>
        </p:grpSpPr>
        <p:sp>
          <p:nvSpPr>
            <p:cNvPr id="18" name="文本框 17"/>
            <p:cNvSpPr txBox="1"/>
            <p:nvPr/>
          </p:nvSpPr>
          <p:spPr>
            <a:xfrm>
              <a:off x="4228325" y="5735997"/>
              <a:ext cx="786412" cy="261610"/>
            </a:xfrm>
            <a:prstGeom prst="rect">
              <a:avLst/>
            </a:prstGeom>
            <a:noFill/>
          </p:spPr>
          <p:txBody>
            <a:bodyPr wrap="square" rtlCol="0">
              <a:spAutoFit/>
            </a:bodyPr>
            <a:lstStyle/>
            <a:p>
              <a:pPr defTabSz="154940">
                <a:defRPr/>
              </a:pPr>
              <a:r>
                <a:rPr lang="zh-CN" altLang="en-US" sz="1100" kern="0" dirty="0">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昇</a:t>
              </a:r>
              <a:r>
                <a:rPr lang="zh-CN" altLang="en-US" sz="1100" kern="0" dirty="0" smtClean="0">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腾</a:t>
              </a:r>
              <a:r>
                <a:rPr lang="en-US" altLang="zh-CN" sz="1100" kern="0" dirty="0" smtClean="0">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910</a:t>
              </a:r>
              <a:endParaRPr lang="en-US" altLang="zh-CN" sz="1100" dirty="0">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pic>
          <p:nvPicPr>
            <p:cNvPr id="19" name="图片 18"/>
            <p:cNvPicPr>
              <a:picLocks noChangeAspect="1"/>
            </p:cNvPicPr>
            <p:nvPr/>
          </p:nvPicPr>
          <p:blipFill>
            <a:blip r:embed="rId5"/>
            <a:stretch>
              <a:fillRect/>
            </a:stretch>
          </p:blipFill>
          <p:spPr>
            <a:xfrm>
              <a:off x="3779422" y="5605520"/>
              <a:ext cx="428400" cy="468526"/>
            </a:xfrm>
            <a:prstGeom prst="rect">
              <a:avLst/>
            </a:prstGeom>
          </p:spPr>
        </p:pic>
      </p:grpSp>
      <p:pic>
        <p:nvPicPr>
          <p:cNvPr id="20" name="Picture 19" descr="\\Bchief-sever180\共享\华为\2016\6月\D-201606417-金融营销材料设计-刘泉\文件\link\组 26.png"/>
          <p:cNvPicPr>
            <a:picLocks noChangeAspect="1" noChangeArrowheads="1"/>
          </p:cNvPicPr>
          <p:nvPr/>
        </p:nvPicPr>
        <p:blipFill>
          <a:blip r:embed="rId6" cstate="print">
            <a:duotone>
              <a:srgbClr val="ED7D31">
                <a:shade val="45000"/>
                <a:satMod val="135000"/>
              </a:srgbClr>
              <a:prstClr val="white"/>
            </a:duotone>
          </a:blip>
          <a:srcRect/>
          <a:stretch>
            <a:fillRect/>
          </a:stretch>
        </p:blipFill>
        <p:spPr bwMode="auto">
          <a:xfrm rot="10800000">
            <a:off x="2480335" y="1253935"/>
            <a:ext cx="7256272" cy="365628"/>
          </a:xfrm>
          <a:prstGeom prst="rect">
            <a:avLst/>
          </a:prstGeom>
          <a:noFill/>
        </p:spPr>
      </p:pic>
      <p:pic>
        <p:nvPicPr>
          <p:cNvPr id="21" name="图片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98103" y="1734241"/>
            <a:ext cx="848863" cy="477486"/>
          </a:xfrm>
          <a:prstGeom prst="rect">
            <a:avLst/>
          </a:prstGeom>
        </p:spPr>
      </p:pic>
      <p:sp>
        <p:nvSpPr>
          <p:cNvPr id="22" name="矩形 21"/>
          <p:cNvSpPr/>
          <p:nvPr/>
        </p:nvSpPr>
        <p:spPr>
          <a:xfrm>
            <a:off x="3347362" y="1802904"/>
            <a:ext cx="633195" cy="321114"/>
          </a:xfrm>
          <a:prstGeom prst="rect">
            <a:avLst/>
          </a:prstGeom>
        </p:spPr>
        <p:txBody>
          <a:bodyPr wrap="square">
            <a:spAutoFit/>
          </a:bodyPr>
          <a:lstStyle/>
          <a:p>
            <a:pPr algn="ctr">
              <a:lnSpc>
                <a:spcPct val="150000"/>
              </a:lnSpc>
            </a:pPr>
            <a:r>
              <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X 8  + </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23" name="组合 22"/>
          <p:cNvGrpSpPr/>
          <p:nvPr/>
        </p:nvGrpSpPr>
        <p:grpSpPr>
          <a:xfrm>
            <a:off x="7225096" y="1085993"/>
            <a:ext cx="1728941" cy="442303"/>
            <a:chOff x="7261793" y="786290"/>
            <a:chExt cx="1728941" cy="442303"/>
          </a:xfrm>
        </p:grpSpPr>
        <p:grpSp>
          <p:nvGrpSpPr>
            <p:cNvPr id="24" name="组合 23"/>
            <p:cNvGrpSpPr/>
            <p:nvPr/>
          </p:nvGrpSpPr>
          <p:grpSpPr>
            <a:xfrm>
              <a:off x="7261793" y="786290"/>
              <a:ext cx="410284" cy="442303"/>
              <a:chOff x="3681925" y="3288151"/>
              <a:chExt cx="775400" cy="823096"/>
            </a:xfrm>
          </p:grpSpPr>
          <p:pic>
            <p:nvPicPr>
              <p:cNvPr id="26" name="image60.tif" descr="image60.tif"/>
              <p:cNvPicPr>
                <a:picLocks noChangeAspect="1"/>
              </p:cNvPicPr>
              <p:nvPr/>
            </p:nvPicPr>
            <p:blipFill>
              <a:blip r:embed="rId8"/>
              <a:srcRect t="81" b="81"/>
              <a:stretch>
                <a:fillRect/>
              </a:stretch>
            </p:blipFill>
            <p:spPr>
              <a:xfrm>
                <a:off x="3681925" y="3288151"/>
                <a:ext cx="775400" cy="823096"/>
              </a:xfrm>
              <a:prstGeom prst="rect">
                <a:avLst/>
              </a:prstGeom>
              <a:ln w="3175">
                <a:miter lim="400000"/>
                <a:headEnd/>
                <a:tailEnd/>
              </a:ln>
            </p:spPr>
          </p:pic>
          <p:pic>
            <p:nvPicPr>
              <p:cNvPr id="27" name="图片 26"/>
              <p:cNvPicPr>
                <a:picLocks noChangeAspect="1"/>
              </p:cNvPicPr>
              <p:nvPr/>
            </p:nvPicPr>
            <p:blipFill>
              <a:blip r:embed="rId9"/>
              <a:stretch>
                <a:fillRect/>
              </a:stretch>
            </p:blipFill>
            <p:spPr>
              <a:xfrm>
                <a:off x="3776518" y="3698197"/>
                <a:ext cx="449655" cy="190166"/>
              </a:xfrm>
              <a:prstGeom prst="rect">
                <a:avLst/>
              </a:prstGeom>
            </p:spPr>
          </p:pic>
          <p:pic>
            <p:nvPicPr>
              <p:cNvPr id="28" name="图片 27"/>
              <p:cNvPicPr>
                <a:picLocks noChangeAspect="1"/>
              </p:cNvPicPr>
              <p:nvPr/>
            </p:nvPicPr>
            <p:blipFill>
              <a:blip r:embed="rId9"/>
              <a:stretch>
                <a:fillRect/>
              </a:stretch>
            </p:blipFill>
            <p:spPr>
              <a:xfrm>
                <a:off x="3872605" y="3513407"/>
                <a:ext cx="469624" cy="190166"/>
              </a:xfrm>
              <a:prstGeom prst="rect">
                <a:avLst/>
              </a:prstGeom>
            </p:spPr>
          </p:pic>
          <p:pic>
            <p:nvPicPr>
              <p:cNvPr id="29" name="图片 28"/>
              <p:cNvPicPr>
                <a:picLocks noChangeAspect="1"/>
              </p:cNvPicPr>
              <p:nvPr/>
            </p:nvPicPr>
            <p:blipFill rotWithShape="1">
              <a:blip r:embed="rId10" cstate="print">
                <a:extLst>
                  <a:ext uri="{28A0092B-C50C-407E-A947-70E740481C1C}">
                    <a14:useLocalDpi xmlns:a14="http://schemas.microsoft.com/office/drawing/2010/main" val="0"/>
                  </a:ext>
                </a:extLst>
              </a:blip>
              <a:srcRect l="27519" t="17314" r="29624" b="33907"/>
              <a:stretch>
                <a:fillRect/>
              </a:stretch>
            </p:blipFill>
            <p:spPr>
              <a:xfrm>
                <a:off x="3797979" y="3467683"/>
                <a:ext cx="640207" cy="412665"/>
              </a:xfrm>
              <a:prstGeom prst="rect">
                <a:avLst/>
              </a:prstGeom>
            </p:spPr>
          </p:pic>
        </p:grpSp>
        <p:sp>
          <p:nvSpPr>
            <p:cNvPr id="25" name="文本框 24"/>
            <p:cNvSpPr txBox="1"/>
            <p:nvPr/>
          </p:nvSpPr>
          <p:spPr>
            <a:xfrm>
              <a:off x="7739799" y="916768"/>
              <a:ext cx="1250935" cy="261610"/>
            </a:xfrm>
            <a:prstGeom prst="rect">
              <a:avLst/>
            </a:prstGeom>
            <a:noFill/>
          </p:spPr>
          <p:txBody>
            <a:bodyPr wrap="square" rtlCol="0">
              <a:spAutoFit/>
            </a:bodyPr>
            <a:lstStyle/>
            <a:p>
              <a:pPr defTabSz="154940">
                <a:defRPr/>
              </a:pPr>
              <a:r>
                <a:rPr lang="zh-CN" altLang="en-US" sz="1100" kern="0">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鲲鹏</a:t>
              </a:r>
              <a:r>
                <a:rPr lang="en-US" altLang="zh-CN" sz="1100" kern="0" smtClean="0">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920  or x86</a:t>
              </a:r>
              <a:endParaRPr lang="en-US" altLang="zh-CN" sz="1100" dirty="0">
                <a:solidFill>
                  <a:srgbClr val="1D1D1A"/>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grpSp>
      <p:grpSp>
        <p:nvGrpSpPr>
          <p:cNvPr id="30" name="组合 29"/>
          <p:cNvGrpSpPr/>
          <p:nvPr/>
        </p:nvGrpSpPr>
        <p:grpSpPr>
          <a:xfrm>
            <a:off x="2345229" y="3579813"/>
            <a:ext cx="5187174" cy="2768252"/>
            <a:chOff x="1995606" y="3579813"/>
            <a:chExt cx="5187174" cy="2768252"/>
          </a:xfrm>
        </p:grpSpPr>
        <p:grpSp>
          <p:nvGrpSpPr>
            <p:cNvPr id="31" name="组合 30"/>
            <p:cNvGrpSpPr/>
            <p:nvPr/>
          </p:nvGrpSpPr>
          <p:grpSpPr>
            <a:xfrm>
              <a:off x="2179327" y="3579813"/>
              <a:ext cx="936000" cy="1540861"/>
              <a:chOff x="2179327" y="3579813"/>
              <a:chExt cx="936000" cy="1540861"/>
            </a:xfrm>
          </p:grpSpPr>
          <p:grpSp>
            <p:nvGrpSpPr>
              <p:cNvPr id="78" name="组合 77"/>
              <p:cNvGrpSpPr/>
              <p:nvPr/>
            </p:nvGrpSpPr>
            <p:grpSpPr>
              <a:xfrm>
                <a:off x="2413263" y="3579813"/>
                <a:ext cx="468000" cy="468000"/>
                <a:chOff x="1535730" y="1749432"/>
                <a:chExt cx="887398" cy="885257"/>
              </a:xfrm>
            </p:grpSpPr>
            <p:sp>
              <p:nvSpPr>
                <p:cNvPr id="83" name="椭圆 82"/>
                <p:cNvSpPr/>
                <p:nvPr/>
              </p:nvSpPr>
              <p:spPr>
                <a:xfrm>
                  <a:off x="1535730" y="1749432"/>
                  <a:ext cx="887398" cy="885257"/>
                </a:xfrm>
                <a:prstGeom prst="ellipse">
                  <a:avLst/>
                </a:prstGeom>
                <a:solidFill>
                  <a:sysClr val="window" lastClr="FFFFFF"/>
                </a:solidFill>
                <a:ln w="19050" cap="flat" cmpd="sng" algn="ctr">
                  <a:solidFill>
                    <a:srgbClr val="C00000"/>
                  </a:solid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sz="2400" b="0" i="0" u="none" strike="noStrike" kern="0" cap="none" spc="0" normalizeH="0" baseline="0" noProof="0" smtClean="0">
                    <a:ln>
                      <a:noFill/>
                    </a:ln>
                    <a:solidFill>
                      <a:prstClr val="black"/>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84" name="成组"/>
                <p:cNvGrpSpPr/>
                <p:nvPr/>
              </p:nvGrpSpPr>
              <p:grpSpPr>
                <a:xfrm>
                  <a:off x="1772932" y="1923883"/>
                  <a:ext cx="412993" cy="503269"/>
                  <a:chOff x="0" y="0"/>
                  <a:chExt cx="1109711" cy="1387138"/>
                </a:xfrm>
                <a:solidFill>
                  <a:srgbClr val="C00000"/>
                </a:solidFill>
              </p:grpSpPr>
              <p:sp>
                <p:nvSpPr>
                  <p:cNvPr id="85" name="椭圆形"/>
                  <p:cNvSpPr/>
                  <p:nvPr/>
                </p:nvSpPr>
                <p:spPr>
                  <a:xfrm>
                    <a:off x="964034" y="764428"/>
                    <a:ext cx="145678" cy="150312"/>
                  </a:xfrm>
                  <a:prstGeom prst="ellipse">
                    <a:avLst/>
                  </a:prstGeom>
                  <a:grpFill/>
                  <a:ln w="3175" cap="flat">
                    <a:noFill/>
                    <a:miter lim="400000"/>
                  </a:ln>
                  <a:effectLst/>
                </p:spPr>
                <p:txBody>
                  <a:bodyPr wrap="square" lIns="22860" tIns="22860" rIns="22860" bIns="22860" numCol="1" anchor="t">
                    <a:noAutofit/>
                  </a:bodyPr>
                  <a:lstStyle/>
                  <a:p>
                    <a:pPr marL="0" marR="0" lvl="0" indent="0" defTabSz="227330" eaLnBrk="1" fontAlgn="auto" latinLnBrk="0" hangingPunct="0">
                      <a:lnSpc>
                        <a:spcPct val="100000"/>
                      </a:lnSpc>
                      <a:spcBef>
                        <a:spcPts val="0"/>
                      </a:spcBef>
                      <a:spcAft>
                        <a:spcPts val="0"/>
                      </a:spcAft>
                      <a:buClrTx/>
                      <a:buSzTx/>
                      <a:buFontTx/>
                      <a:buNone/>
                      <a:defRPr sz="1200" b="0">
                        <a:solidFill>
                          <a:srgbClr val="000000"/>
                        </a:solidFill>
                        <a:latin typeface="Calibri" panose="020F0502020204030204"/>
                        <a:ea typeface="Calibri" panose="020F0502020204030204"/>
                        <a:cs typeface="Calibri" panose="020F0502020204030204"/>
                        <a:sym typeface="Calibri" panose="020F0502020204030204"/>
                      </a:defRPr>
                    </a:pPr>
                    <a:endParaRPr kumimoji="0" sz="81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6" name="圆形"/>
                  <p:cNvSpPr/>
                  <p:nvPr/>
                </p:nvSpPr>
                <p:spPr>
                  <a:xfrm>
                    <a:off x="964034" y="992038"/>
                    <a:ext cx="145678" cy="146015"/>
                  </a:xfrm>
                  <a:prstGeom prst="ellipse">
                    <a:avLst/>
                  </a:prstGeom>
                  <a:grpFill/>
                  <a:ln w="3175" cap="flat">
                    <a:noFill/>
                    <a:miter lim="400000"/>
                  </a:ln>
                  <a:effectLst/>
                </p:spPr>
                <p:txBody>
                  <a:bodyPr wrap="square" lIns="22860" tIns="22860" rIns="22860" bIns="22860" numCol="1" anchor="t">
                    <a:noAutofit/>
                  </a:bodyPr>
                  <a:lstStyle/>
                  <a:p>
                    <a:pPr marL="0" marR="0" lvl="0" indent="0" defTabSz="227330" eaLnBrk="1" fontAlgn="auto" latinLnBrk="0" hangingPunct="0">
                      <a:lnSpc>
                        <a:spcPct val="100000"/>
                      </a:lnSpc>
                      <a:spcBef>
                        <a:spcPts val="0"/>
                      </a:spcBef>
                      <a:spcAft>
                        <a:spcPts val="0"/>
                      </a:spcAft>
                      <a:buClrTx/>
                      <a:buSzTx/>
                      <a:buFontTx/>
                      <a:buNone/>
                      <a:defRPr sz="1200" b="0">
                        <a:solidFill>
                          <a:srgbClr val="000000"/>
                        </a:solidFill>
                        <a:latin typeface="Calibri" panose="020F0502020204030204"/>
                        <a:ea typeface="Calibri" panose="020F0502020204030204"/>
                        <a:cs typeface="Calibri" panose="020F0502020204030204"/>
                        <a:sym typeface="Calibri" panose="020F0502020204030204"/>
                      </a:defRPr>
                    </a:pPr>
                    <a:endParaRPr kumimoji="0" sz="81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7" name="形状"/>
                  <p:cNvSpPr/>
                  <p:nvPr/>
                </p:nvSpPr>
                <p:spPr>
                  <a:xfrm>
                    <a:off x="-1" y="193253"/>
                    <a:ext cx="415609" cy="1193884"/>
                  </a:xfrm>
                  <a:custGeom>
                    <a:avLst/>
                    <a:gdLst/>
                    <a:ahLst/>
                    <a:cxnLst>
                      <a:cxn ang="0">
                        <a:pos x="wd2" y="hd2"/>
                      </a:cxn>
                      <a:cxn ang="5400000">
                        <a:pos x="wd2" y="hd2"/>
                      </a:cxn>
                      <a:cxn ang="10800000">
                        <a:pos x="wd2" y="hd2"/>
                      </a:cxn>
                      <a:cxn ang="16200000">
                        <a:pos x="wd2" y="hd2"/>
                      </a:cxn>
                    </a:cxnLst>
                    <a:rect l="0" t="0" r="r" b="b"/>
                    <a:pathLst>
                      <a:path w="21600" h="21600" extrusionOk="0">
                        <a:moveTo>
                          <a:pt x="19895" y="21600"/>
                        </a:moveTo>
                        <a:cubicBezTo>
                          <a:pt x="1705" y="21600"/>
                          <a:pt x="1705" y="21600"/>
                          <a:pt x="1705" y="21600"/>
                        </a:cubicBezTo>
                        <a:cubicBezTo>
                          <a:pt x="758" y="21600"/>
                          <a:pt x="0" y="21337"/>
                          <a:pt x="0" y="21007"/>
                        </a:cubicBezTo>
                        <a:cubicBezTo>
                          <a:pt x="0" y="7573"/>
                          <a:pt x="0" y="7573"/>
                          <a:pt x="0" y="7573"/>
                        </a:cubicBezTo>
                        <a:cubicBezTo>
                          <a:pt x="0" y="7310"/>
                          <a:pt x="758" y="6980"/>
                          <a:pt x="1705" y="6980"/>
                        </a:cubicBezTo>
                        <a:cubicBezTo>
                          <a:pt x="2842" y="6980"/>
                          <a:pt x="2842" y="6980"/>
                          <a:pt x="2842" y="6980"/>
                        </a:cubicBezTo>
                        <a:cubicBezTo>
                          <a:pt x="2842" y="3293"/>
                          <a:pt x="2842" y="3293"/>
                          <a:pt x="2842" y="3293"/>
                        </a:cubicBezTo>
                        <a:cubicBezTo>
                          <a:pt x="2842" y="3029"/>
                          <a:pt x="3600" y="2700"/>
                          <a:pt x="4547" y="2700"/>
                        </a:cubicBezTo>
                        <a:cubicBezTo>
                          <a:pt x="6442" y="2700"/>
                          <a:pt x="6442" y="2700"/>
                          <a:pt x="6442" y="2700"/>
                        </a:cubicBezTo>
                        <a:cubicBezTo>
                          <a:pt x="6442" y="593"/>
                          <a:pt x="6442" y="593"/>
                          <a:pt x="6442" y="593"/>
                        </a:cubicBezTo>
                        <a:cubicBezTo>
                          <a:pt x="6442" y="263"/>
                          <a:pt x="7200" y="0"/>
                          <a:pt x="8147" y="0"/>
                        </a:cubicBezTo>
                        <a:cubicBezTo>
                          <a:pt x="14589" y="0"/>
                          <a:pt x="14589" y="0"/>
                          <a:pt x="14589" y="0"/>
                        </a:cubicBezTo>
                        <a:cubicBezTo>
                          <a:pt x="15537" y="0"/>
                          <a:pt x="16295" y="263"/>
                          <a:pt x="16295" y="593"/>
                        </a:cubicBezTo>
                        <a:cubicBezTo>
                          <a:pt x="16295" y="2700"/>
                          <a:pt x="16295" y="2700"/>
                          <a:pt x="16295" y="2700"/>
                        </a:cubicBezTo>
                        <a:cubicBezTo>
                          <a:pt x="19895" y="2700"/>
                          <a:pt x="19895" y="2700"/>
                          <a:pt x="19895" y="2700"/>
                        </a:cubicBezTo>
                        <a:cubicBezTo>
                          <a:pt x="20842" y="2700"/>
                          <a:pt x="21600" y="3029"/>
                          <a:pt x="21600" y="3293"/>
                        </a:cubicBezTo>
                        <a:cubicBezTo>
                          <a:pt x="21600" y="13171"/>
                          <a:pt x="21600" y="13171"/>
                          <a:pt x="21600" y="13171"/>
                        </a:cubicBezTo>
                        <a:cubicBezTo>
                          <a:pt x="21600" y="13500"/>
                          <a:pt x="20842" y="13763"/>
                          <a:pt x="19895" y="13763"/>
                        </a:cubicBezTo>
                        <a:cubicBezTo>
                          <a:pt x="18947" y="13763"/>
                          <a:pt x="18189" y="13500"/>
                          <a:pt x="18189" y="13171"/>
                        </a:cubicBezTo>
                        <a:cubicBezTo>
                          <a:pt x="18189" y="3885"/>
                          <a:pt x="18189" y="3885"/>
                          <a:pt x="18189" y="3885"/>
                        </a:cubicBezTo>
                        <a:cubicBezTo>
                          <a:pt x="14589" y="3885"/>
                          <a:pt x="14589" y="3885"/>
                          <a:pt x="14589" y="3885"/>
                        </a:cubicBezTo>
                        <a:cubicBezTo>
                          <a:pt x="13642" y="3885"/>
                          <a:pt x="12884" y="3622"/>
                          <a:pt x="12884" y="3293"/>
                        </a:cubicBezTo>
                        <a:cubicBezTo>
                          <a:pt x="12884" y="1185"/>
                          <a:pt x="12884" y="1185"/>
                          <a:pt x="12884" y="1185"/>
                        </a:cubicBezTo>
                        <a:cubicBezTo>
                          <a:pt x="9853" y="1185"/>
                          <a:pt x="9853" y="1185"/>
                          <a:pt x="9853" y="1185"/>
                        </a:cubicBezTo>
                        <a:cubicBezTo>
                          <a:pt x="9853" y="3293"/>
                          <a:pt x="9853" y="3293"/>
                          <a:pt x="9853" y="3293"/>
                        </a:cubicBezTo>
                        <a:cubicBezTo>
                          <a:pt x="9853" y="3622"/>
                          <a:pt x="9095" y="3885"/>
                          <a:pt x="8147" y="3885"/>
                        </a:cubicBezTo>
                        <a:cubicBezTo>
                          <a:pt x="6253" y="3885"/>
                          <a:pt x="6253" y="3885"/>
                          <a:pt x="6253" y="3885"/>
                        </a:cubicBezTo>
                        <a:cubicBezTo>
                          <a:pt x="6253" y="7573"/>
                          <a:pt x="6253" y="7573"/>
                          <a:pt x="6253" y="7573"/>
                        </a:cubicBezTo>
                        <a:cubicBezTo>
                          <a:pt x="6253" y="7902"/>
                          <a:pt x="5495" y="8166"/>
                          <a:pt x="4547" y="8166"/>
                        </a:cubicBezTo>
                        <a:cubicBezTo>
                          <a:pt x="3411" y="8166"/>
                          <a:pt x="3411" y="8166"/>
                          <a:pt x="3411" y="8166"/>
                        </a:cubicBezTo>
                        <a:cubicBezTo>
                          <a:pt x="3411" y="20415"/>
                          <a:pt x="3411" y="20415"/>
                          <a:pt x="3411" y="20415"/>
                        </a:cubicBezTo>
                        <a:cubicBezTo>
                          <a:pt x="18189" y="20415"/>
                          <a:pt x="18189" y="20415"/>
                          <a:pt x="18189" y="20415"/>
                        </a:cubicBezTo>
                        <a:cubicBezTo>
                          <a:pt x="18189" y="16859"/>
                          <a:pt x="18189" y="16859"/>
                          <a:pt x="18189" y="16859"/>
                        </a:cubicBezTo>
                        <a:cubicBezTo>
                          <a:pt x="18189" y="16529"/>
                          <a:pt x="18947" y="16266"/>
                          <a:pt x="19895" y="16266"/>
                        </a:cubicBezTo>
                        <a:cubicBezTo>
                          <a:pt x="20842" y="16266"/>
                          <a:pt x="21600" y="16529"/>
                          <a:pt x="21600" y="16859"/>
                        </a:cubicBezTo>
                        <a:cubicBezTo>
                          <a:pt x="21600" y="21007"/>
                          <a:pt x="21600" y="21007"/>
                          <a:pt x="21600" y="21007"/>
                        </a:cubicBezTo>
                        <a:cubicBezTo>
                          <a:pt x="21600" y="21337"/>
                          <a:pt x="20842" y="21600"/>
                          <a:pt x="19895" y="21600"/>
                        </a:cubicBezTo>
                        <a:close/>
                      </a:path>
                    </a:pathLst>
                  </a:custGeom>
                  <a:grpFill/>
                  <a:ln w="3175" cap="flat">
                    <a:noFill/>
                    <a:miter lim="400000"/>
                  </a:ln>
                  <a:effectLst/>
                </p:spPr>
                <p:txBody>
                  <a:bodyPr wrap="square" lIns="22860" tIns="22860" rIns="22860" bIns="22860" numCol="1" anchor="t">
                    <a:noAutofit/>
                  </a:bodyPr>
                  <a:lstStyle/>
                  <a:p>
                    <a:pPr marL="0" marR="0" lvl="0" indent="0" defTabSz="227330" eaLnBrk="1" fontAlgn="auto" latinLnBrk="0" hangingPunct="0">
                      <a:lnSpc>
                        <a:spcPct val="100000"/>
                      </a:lnSpc>
                      <a:spcBef>
                        <a:spcPts val="0"/>
                      </a:spcBef>
                      <a:spcAft>
                        <a:spcPts val="0"/>
                      </a:spcAft>
                      <a:buClrTx/>
                      <a:buSzTx/>
                      <a:buFontTx/>
                      <a:buNone/>
                      <a:defRPr sz="1200" b="0">
                        <a:solidFill>
                          <a:srgbClr val="000000"/>
                        </a:solidFill>
                        <a:latin typeface="Calibri" panose="020F0502020204030204"/>
                        <a:ea typeface="Calibri" panose="020F0502020204030204"/>
                        <a:cs typeface="Calibri" panose="020F0502020204030204"/>
                        <a:sym typeface="Calibri" panose="020F0502020204030204"/>
                      </a:defRPr>
                    </a:pPr>
                    <a:endParaRPr kumimoji="0" sz="81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8" name="形状"/>
                  <p:cNvSpPr/>
                  <p:nvPr/>
                </p:nvSpPr>
                <p:spPr>
                  <a:xfrm>
                    <a:off x="351461" y="0"/>
                    <a:ext cx="398344" cy="919033"/>
                  </a:xfrm>
                  <a:custGeom>
                    <a:avLst/>
                    <a:gdLst/>
                    <a:ahLst/>
                    <a:cxnLst>
                      <a:cxn ang="0">
                        <a:pos x="wd2" y="hd2"/>
                      </a:cxn>
                      <a:cxn ang="5400000">
                        <a:pos x="wd2" y="hd2"/>
                      </a:cxn>
                      <a:cxn ang="10800000">
                        <a:pos x="wd2" y="hd2"/>
                      </a:cxn>
                      <a:cxn ang="16200000">
                        <a:pos x="wd2" y="hd2"/>
                      </a:cxn>
                    </a:cxnLst>
                    <a:rect l="0" t="0" r="r" b="b"/>
                    <a:pathLst>
                      <a:path w="21363" h="21600" extrusionOk="0">
                        <a:moveTo>
                          <a:pt x="19612" y="21600"/>
                        </a:moveTo>
                        <a:cubicBezTo>
                          <a:pt x="18833" y="21600"/>
                          <a:pt x="18249" y="21429"/>
                          <a:pt x="18055" y="21171"/>
                        </a:cubicBezTo>
                        <a:cubicBezTo>
                          <a:pt x="152" y="5400"/>
                          <a:pt x="152" y="5400"/>
                          <a:pt x="152" y="5400"/>
                        </a:cubicBezTo>
                        <a:cubicBezTo>
                          <a:pt x="-237" y="5057"/>
                          <a:pt x="152" y="4543"/>
                          <a:pt x="931" y="4371"/>
                        </a:cubicBezTo>
                        <a:cubicBezTo>
                          <a:pt x="1904" y="4200"/>
                          <a:pt x="2877" y="4371"/>
                          <a:pt x="3460" y="4714"/>
                        </a:cubicBezTo>
                        <a:cubicBezTo>
                          <a:pt x="17860" y="17571"/>
                          <a:pt x="17860" y="17571"/>
                          <a:pt x="17860" y="17571"/>
                        </a:cubicBezTo>
                        <a:cubicBezTo>
                          <a:pt x="17860" y="771"/>
                          <a:pt x="17860" y="771"/>
                          <a:pt x="17860" y="771"/>
                        </a:cubicBezTo>
                        <a:cubicBezTo>
                          <a:pt x="17860" y="343"/>
                          <a:pt x="18639" y="0"/>
                          <a:pt x="19612" y="0"/>
                        </a:cubicBezTo>
                        <a:cubicBezTo>
                          <a:pt x="20585" y="0"/>
                          <a:pt x="21363" y="343"/>
                          <a:pt x="21363" y="771"/>
                        </a:cubicBezTo>
                        <a:cubicBezTo>
                          <a:pt x="21363" y="20829"/>
                          <a:pt x="21363" y="20829"/>
                          <a:pt x="21363" y="20829"/>
                        </a:cubicBezTo>
                        <a:cubicBezTo>
                          <a:pt x="21363" y="21171"/>
                          <a:pt x="20779" y="21514"/>
                          <a:pt x="20001" y="21600"/>
                        </a:cubicBezTo>
                        <a:cubicBezTo>
                          <a:pt x="19806" y="21600"/>
                          <a:pt x="19806" y="21600"/>
                          <a:pt x="19612" y="21600"/>
                        </a:cubicBezTo>
                        <a:close/>
                      </a:path>
                    </a:pathLst>
                  </a:custGeom>
                  <a:grpFill/>
                  <a:ln w="3175" cap="flat">
                    <a:noFill/>
                    <a:miter lim="400000"/>
                  </a:ln>
                  <a:effectLst/>
                </p:spPr>
                <p:txBody>
                  <a:bodyPr wrap="square" lIns="22860" tIns="22860" rIns="22860" bIns="22860" numCol="1" anchor="t">
                    <a:noAutofit/>
                  </a:bodyPr>
                  <a:lstStyle/>
                  <a:p>
                    <a:pPr marL="0" marR="0" lvl="0" indent="0" defTabSz="227330" eaLnBrk="1" fontAlgn="auto" latinLnBrk="0" hangingPunct="0">
                      <a:lnSpc>
                        <a:spcPct val="100000"/>
                      </a:lnSpc>
                      <a:spcBef>
                        <a:spcPts val="0"/>
                      </a:spcBef>
                      <a:spcAft>
                        <a:spcPts val="0"/>
                      </a:spcAft>
                      <a:buClrTx/>
                      <a:buSzTx/>
                      <a:buFontTx/>
                      <a:buNone/>
                      <a:defRPr sz="1200" b="0">
                        <a:solidFill>
                          <a:srgbClr val="000000"/>
                        </a:solidFill>
                        <a:latin typeface="Calibri" panose="020F0502020204030204"/>
                        <a:ea typeface="Calibri" panose="020F0502020204030204"/>
                        <a:cs typeface="Calibri" panose="020F0502020204030204"/>
                        <a:sym typeface="Calibri" panose="020F0502020204030204"/>
                      </a:defRPr>
                    </a:pPr>
                    <a:endParaRPr kumimoji="0" sz="81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9" name="形状"/>
                  <p:cNvSpPr/>
                  <p:nvPr/>
                </p:nvSpPr>
                <p:spPr>
                  <a:xfrm>
                    <a:off x="188522" y="12882"/>
                    <a:ext cx="64271" cy="24479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00" y="21600"/>
                          <a:pt x="0" y="20310"/>
                          <a:pt x="0" y="18699"/>
                        </a:cubicBezTo>
                        <a:cubicBezTo>
                          <a:pt x="0" y="2901"/>
                          <a:pt x="0" y="2901"/>
                          <a:pt x="0" y="2901"/>
                        </a:cubicBezTo>
                        <a:cubicBezTo>
                          <a:pt x="0" y="1290"/>
                          <a:pt x="4800" y="0"/>
                          <a:pt x="10800" y="0"/>
                        </a:cubicBezTo>
                        <a:cubicBezTo>
                          <a:pt x="16800" y="0"/>
                          <a:pt x="21600" y="1290"/>
                          <a:pt x="21600" y="2901"/>
                        </a:cubicBezTo>
                        <a:cubicBezTo>
                          <a:pt x="21600" y="18699"/>
                          <a:pt x="21600" y="18699"/>
                          <a:pt x="21600" y="18699"/>
                        </a:cubicBezTo>
                        <a:cubicBezTo>
                          <a:pt x="21600" y="20310"/>
                          <a:pt x="16800" y="21600"/>
                          <a:pt x="10800" y="21600"/>
                        </a:cubicBezTo>
                        <a:close/>
                      </a:path>
                    </a:pathLst>
                  </a:custGeom>
                  <a:grpFill/>
                  <a:ln w="3175" cap="flat">
                    <a:noFill/>
                    <a:miter lim="400000"/>
                  </a:ln>
                  <a:effectLst/>
                </p:spPr>
                <p:txBody>
                  <a:bodyPr wrap="square" lIns="22860" tIns="22860" rIns="22860" bIns="22860" numCol="1" anchor="t">
                    <a:noAutofit/>
                  </a:bodyPr>
                  <a:lstStyle/>
                  <a:p>
                    <a:pPr marL="0" marR="0" lvl="0" indent="0" defTabSz="227330" eaLnBrk="1" fontAlgn="auto" latinLnBrk="0" hangingPunct="0">
                      <a:lnSpc>
                        <a:spcPct val="100000"/>
                      </a:lnSpc>
                      <a:spcBef>
                        <a:spcPts val="0"/>
                      </a:spcBef>
                      <a:spcAft>
                        <a:spcPts val="0"/>
                      </a:spcAft>
                      <a:buClrTx/>
                      <a:buSzTx/>
                      <a:buFontTx/>
                      <a:buNone/>
                      <a:defRPr sz="1200" b="0">
                        <a:solidFill>
                          <a:srgbClr val="000000"/>
                        </a:solidFill>
                        <a:latin typeface="Calibri" panose="020F0502020204030204"/>
                        <a:ea typeface="Calibri" panose="020F0502020204030204"/>
                        <a:cs typeface="Calibri" panose="020F0502020204030204"/>
                        <a:sym typeface="Calibri" panose="020F0502020204030204"/>
                      </a:defRPr>
                    </a:pPr>
                    <a:endParaRPr kumimoji="0" sz="81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0" name="形状"/>
                  <p:cNvSpPr/>
                  <p:nvPr/>
                </p:nvSpPr>
                <p:spPr>
                  <a:xfrm>
                    <a:off x="64267" y="607658"/>
                    <a:ext cx="1027059" cy="779479"/>
                  </a:xfrm>
                  <a:custGeom>
                    <a:avLst/>
                    <a:gdLst/>
                    <a:ahLst/>
                    <a:cxnLst>
                      <a:cxn ang="0">
                        <a:pos x="wd2" y="hd2"/>
                      </a:cxn>
                      <a:cxn ang="5400000">
                        <a:pos x="wd2" y="hd2"/>
                      </a:cxn>
                      <a:cxn ang="10800000">
                        <a:pos x="wd2" y="hd2"/>
                      </a:cxn>
                      <a:cxn ang="16200000">
                        <a:pos x="wd2" y="hd2"/>
                      </a:cxn>
                    </a:cxnLst>
                    <a:rect l="0" t="0" r="r" b="b"/>
                    <a:pathLst>
                      <a:path w="21574" h="21541" extrusionOk="0">
                        <a:moveTo>
                          <a:pt x="20913" y="21541"/>
                        </a:moveTo>
                        <a:cubicBezTo>
                          <a:pt x="15876" y="21541"/>
                          <a:pt x="15876" y="21541"/>
                          <a:pt x="15876" y="21541"/>
                        </a:cubicBezTo>
                        <a:cubicBezTo>
                          <a:pt x="15647" y="21541"/>
                          <a:pt x="15418" y="21340"/>
                          <a:pt x="15265" y="21039"/>
                        </a:cubicBezTo>
                        <a:cubicBezTo>
                          <a:pt x="15265" y="20938"/>
                          <a:pt x="13739" y="17020"/>
                          <a:pt x="9083" y="15915"/>
                        </a:cubicBezTo>
                        <a:cubicBezTo>
                          <a:pt x="3053" y="14508"/>
                          <a:pt x="0" y="11796"/>
                          <a:pt x="0" y="7777"/>
                        </a:cubicBezTo>
                        <a:cubicBezTo>
                          <a:pt x="0" y="3256"/>
                          <a:pt x="5877" y="343"/>
                          <a:pt x="6488" y="41"/>
                        </a:cubicBezTo>
                        <a:cubicBezTo>
                          <a:pt x="6717" y="-59"/>
                          <a:pt x="6946" y="41"/>
                          <a:pt x="7175" y="142"/>
                        </a:cubicBezTo>
                        <a:cubicBezTo>
                          <a:pt x="7327" y="343"/>
                          <a:pt x="7404" y="644"/>
                          <a:pt x="7404" y="946"/>
                        </a:cubicBezTo>
                        <a:cubicBezTo>
                          <a:pt x="7404" y="5266"/>
                          <a:pt x="7404" y="5266"/>
                          <a:pt x="7404" y="5266"/>
                        </a:cubicBezTo>
                        <a:cubicBezTo>
                          <a:pt x="7404" y="5567"/>
                          <a:pt x="7327" y="5868"/>
                          <a:pt x="7098" y="6069"/>
                        </a:cubicBezTo>
                        <a:cubicBezTo>
                          <a:pt x="6640" y="6471"/>
                          <a:pt x="5953" y="7275"/>
                          <a:pt x="6030" y="7777"/>
                        </a:cubicBezTo>
                        <a:cubicBezTo>
                          <a:pt x="6030" y="7978"/>
                          <a:pt x="6335" y="8882"/>
                          <a:pt x="9083" y="9686"/>
                        </a:cubicBezTo>
                        <a:cubicBezTo>
                          <a:pt x="19234" y="12600"/>
                          <a:pt x="21447" y="20034"/>
                          <a:pt x="21524" y="20335"/>
                        </a:cubicBezTo>
                        <a:cubicBezTo>
                          <a:pt x="21600" y="20637"/>
                          <a:pt x="21600" y="20938"/>
                          <a:pt x="21447" y="21240"/>
                        </a:cubicBezTo>
                        <a:cubicBezTo>
                          <a:pt x="21371" y="21441"/>
                          <a:pt x="21142" y="21541"/>
                          <a:pt x="20913" y="21541"/>
                        </a:cubicBezTo>
                        <a:close/>
                        <a:moveTo>
                          <a:pt x="16334" y="19733"/>
                        </a:moveTo>
                        <a:cubicBezTo>
                          <a:pt x="19768" y="19733"/>
                          <a:pt x="19768" y="19733"/>
                          <a:pt x="19768" y="19733"/>
                        </a:cubicBezTo>
                        <a:cubicBezTo>
                          <a:pt x="18700" y="17723"/>
                          <a:pt x="15723" y="13403"/>
                          <a:pt x="8777" y="11394"/>
                        </a:cubicBezTo>
                        <a:cubicBezTo>
                          <a:pt x="6182" y="10691"/>
                          <a:pt x="4885" y="9586"/>
                          <a:pt x="4656" y="8079"/>
                        </a:cubicBezTo>
                        <a:cubicBezTo>
                          <a:pt x="4503" y="6572"/>
                          <a:pt x="5495" y="5366"/>
                          <a:pt x="6030" y="4763"/>
                        </a:cubicBezTo>
                        <a:cubicBezTo>
                          <a:pt x="6030" y="2252"/>
                          <a:pt x="6030" y="2252"/>
                          <a:pt x="6030" y="2252"/>
                        </a:cubicBezTo>
                        <a:cubicBezTo>
                          <a:pt x="4198" y="3357"/>
                          <a:pt x="1374" y="5467"/>
                          <a:pt x="1374" y="7777"/>
                        </a:cubicBezTo>
                        <a:cubicBezTo>
                          <a:pt x="1374" y="11595"/>
                          <a:pt x="5724" y="13303"/>
                          <a:pt x="9312" y="14107"/>
                        </a:cubicBezTo>
                        <a:cubicBezTo>
                          <a:pt x="13662" y="15111"/>
                          <a:pt x="15723" y="18527"/>
                          <a:pt x="16334" y="19733"/>
                        </a:cubicBezTo>
                        <a:close/>
                      </a:path>
                    </a:pathLst>
                  </a:custGeom>
                  <a:grpFill/>
                  <a:ln w="3175" cap="flat">
                    <a:noFill/>
                    <a:miter lim="400000"/>
                  </a:ln>
                  <a:effectLst/>
                </p:spPr>
                <p:txBody>
                  <a:bodyPr wrap="square" lIns="22860" tIns="22860" rIns="22860" bIns="22860" numCol="1" anchor="t">
                    <a:noAutofit/>
                  </a:bodyPr>
                  <a:lstStyle/>
                  <a:p>
                    <a:pPr marL="0" marR="0" lvl="0" indent="0" defTabSz="227330" eaLnBrk="1" fontAlgn="auto" latinLnBrk="0" hangingPunct="0">
                      <a:lnSpc>
                        <a:spcPct val="100000"/>
                      </a:lnSpc>
                      <a:spcBef>
                        <a:spcPts val="0"/>
                      </a:spcBef>
                      <a:spcAft>
                        <a:spcPts val="0"/>
                      </a:spcAft>
                      <a:buClrTx/>
                      <a:buSzTx/>
                      <a:buFontTx/>
                      <a:buNone/>
                      <a:defRPr sz="1200" b="0">
                        <a:solidFill>
                          <a:srgbClr val="000000"/>
                        </a:solidFill>
                        <a:latin typeface="Calibri" panose="020F0502020204030204"/>
                        <a:ea typeface="Calibri" panose="020F0502020204030204"/>
                        <a:cs typeface="Calibri" panose="020F0502020204030204"/>
                        <a:sym typeface="Calibri" panose="020F0502020204030204"/>
                      </a:defRPr>
                    </a:pPr>
                    <a:endParaRPr kumimoji="0" sz="81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1" name="形状"/>
                  <p:cNvSpPr/>
                  <p:nvPr/>
                </p:nvSpPr>
                <p:spPr>
                  <a:xfrm>
                    <a:off x="899766" y="51534"/>
                    <a:ext cx="64272" cy="37362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00" y="21600"/>
                          <a:pt x="0" y="20761"/>
                          <a:pt x="0" y="19713"/>
                        </a:cubicBezTo>
                        <a:cubicBezTo>
                          <a:pt x="0" y="1887"/>
                          <a:pt x="0" y="1887"/>
                          <a:pt x="0" y="1887"/>
                        </a:cubicBezTo>
                        <a:cubicBezTo>
                          <a:pt x="0" y="839"/>
                          <a:pt x="4800" y="0"/>
                          <a:pt x="10800" y="0"/>
                        </a:cubicBezTo>
                        <a:cubicBezTo>
                          <a:pt x="16800" y="0"/>
                          <a:pt x="21600" y="839"/>
                          <a:pt x="21600" y="1887"/>
                        </a:cubicBezTo>
                        <a:cubicBezTo>
                          <a:pt x="21600" y="19713"/>
                          <a:pt x="21600" y="19713"/>
                          <a:pt x="21600" y="19713"/>
                        </a:cubicBezTo>
                        <a:cubicBezTo>
                          <a:pt x="21600" y="20761"/>
                          <a:pt x="16800" y="21600"/>
                          <a:pt x="10800" y="21600"/>
                        </a:cubicBezTo>
                        <a:close/>
                      </a:path>
                    </a:pathLst>
                  </a:custGeom>
                  <a:grpFill/>
                  <a:ln w="3175" cap="flat">
                    <a:noFill/>
                    <a:miter lim="400000"/>
                  </a:ln>
                  <a:effectLst/>
                </p:spPr>
                <p:txBody>
                  <a:bodyPr wrap="square" lIns="22860" tIns="22860" rIns="22860" bIns="22860" numCol="1" anchor="t">
                    <a:noAutofit/>
                  </a:bodyPr>
                  <a:lstStyle/>
                  <a:p>
                    <a:pPr marL="0" marR="0" lvl="0" indent="0" defTabSz="227330" eaLnBrk="1" fontAlgn="auto" latinLnBrk="0" hangingPunct="0">
                      <a:lnSpc>
                        <a:spcPct val="100000"/>
                      </a:lnSpc>
                      <a:spcBef>
                        <a:spcPts val="0"/>
                      </a:spcBef>
                      <a:spcAft>
                        <a:spcPts val="0"/>
                      </a:spcAft>
                      <a:buClrTx/>
                      <a:buSzTx/>
                      <a:buFontTx/>
                      <a:buNone/>
                      <a:defRPr sz="1200" b="0">
                        <a:solidFill>
                          <a:srgbClr val="000000"/>
                        </a:solidFill>
                        <a:latin typeface="Calibri" panose="020F0502020204030204"/>
                        <a:ea typeface="Calibri" panose="020F0502020204030204"/>
                        <a:cs typeface="Calibri" panose="020F0502020204030204"/>
                        <a:sym typeface="Calibri" panose="020F0502020204030204"/>
                      </a:defRPr>
                    </a:pPr>
                    <a:endParaRPr kumimoji="0" sz="81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2" name="形状"/>
                  <p:cNvSpPr/>
                  <p:nvPr/>
                </p:nvSpPr>
                <p:spPr>
                  <a:xfrm>
                    <a:off x="479875" y="1322719"/>
                    <a:ext cx="432748" cy="64420"/>
                  </a:xfrm>
                  <a:custGeom>
                    <a:avLst/>
                    <a:gdLst/>
                    <a:ahLst/>
                    <a:cxnLst>
                      <a:cxn ang="0">
                        <a:pos x="wd2" y="hd2"/>
                      </a:cxn>
                      <a:cxn ang="5400000">
                        <a:pos x="wd2" y="hd2"/>
                      </a:cxn>
                      <a:cxn ang="10800000">
                        <a:pos x="wd2" y="hd2"/>
                      </a:cxn>
                      <a:cxn ang="16200000">
                        <a:pos x="wd2" y="hd2"/>
                      </a:cxn>
                    </a:cxnLst>
                    <a:rect l="0" t="0" r="r" b="b"/>
                    <a:pathLst>
                      <a:path w="21600" h="21600" extrusionOk="0">
                        <a:moveTo>
                          <a:pt x="19966" y="21600"/>
                        </a:moveTo>
                        <a:cubicBezTo>
                          <a:pt x="1634" y="21600"/>
                          <a:pt x="1634" y="21600"/>
                          <a:pt x="1634" y="21600"/>
                        </a:cubicBezTo>
                        <a:cubicBezTo>
                          <a:pt x="908" y="21600"/>
                          <a:pt x="0" y="16800"/>
                          <a:pt x="0" y="10800"/>
                        </a:cubicBezTo>
                        <a:cubicBezTo>
                          <a:pt x="0" y="4800"/>
                          <a:pt x="908" y="0"/>
                          <a:pt x="1634" y="0"/>
                        </a:cubicBezTo>
                        <a:cubicBezTo>
                          <a:pt x="19966" y="0"/>
                          <a:pt x="19966" y="0"/>
                          <a:pt x="19966" y="0"/>
                        </a:cubicBezTo>
                        <a:cubicBezTo>
                          <a:pt x="20874" y="0"/>
                          <a:pt x="21600" y="4800"/>
                          <a:pt x="21600" y="10800"/>
                        </a:cubicBezTo>
                        <a:cubicBezTo>
                          <a:pt x="21600" y="16800"/>
                          <a:pt x="20874" y="21600"/>
                          <a:pt x="19966" y="21600"/>
                        </a:cubicBezTo>
                        <a:close/>
                      </a:path>
                    </a:pathLst>
                  </a:custGeom>
                  <a:grpFill/>
                  <a:ln w="3175" cap="flat">
                    <a:noFill/>
                    <a:miter lim="400000"/>
                  </a:ln>
                  <a:effectLst/>
                </p:spPr>
                <p:txBody>
                  <a:bodyPr wrap="square" lIns="22860" tIns="22860" rIns="22860" bIns="22860" numCol="1" anchor="t">
                    <a:noAutofit/>
                  </a:bodyPr>
                  <a:lstStyle/>
                  <a:p>
                    <a:pPr marL="0" marR="0" lvl="0" indent="0" defTabSz="227330" eaLnBrk="1" fontAlgn="auto" latinLnBrk="0" hangingPunct="0">
                      <a:lnSpc>
                        <a:spcPct val="100000"/>
                      </a:lnSpc>
                      <a:spcBef>
                        <a:spcPts val="0"/>
                      </a:spcBef>
                      <a:spcAft>
                        <a:spcPts val="0"/>
                      </a:spcAft>
                      <a:buClrTx/>
                      <a:buSzTx/>
                      <a:buFontTx/>
                      <a:buNone/>
                      <a:defRPr sz="1200" b="0">
                        <a:solidFill>
                          <a:srgbClr val="000000"/>
                        </a:solidFill>
                        <a:latin typeface="Calibri" panose="020F0502020204030204"/>
                        <a:ea typeface="Calibri" panose="020F0502020204030204"/>
                        <a:cs typeface="Calibri" panose="020F0502020204030204"/>
                        <a:sym typeface="Calibri" panose="020F0502020204030204"/>
                      </a:defRPr>
                    </a:pPr>
                    <a:endParaRPr kumimoji="0" sz="81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3" name="形状"/>
                  <p:cNvSpPr/>
                  <p:nvPr/>
                </p:nvSpPr>
                <p:spPr>
                  <a:xfrm>
                    <a:off x="689819" y="1022101"/>
                    <a:ext cx="381333" cy="365038"/>
                  </a:xfrm>
                  <a:custGeom>
                    <a:avLst/>
                    <a:gdLst/>
                    <a:ahLst/>
                    <a:cxnLst>
                      <a:cxn ang="0">
                        <a:pos x="wd2" y="hd2"/>
                      </a:cxn>
                      <a:cxn ang="5400000">
                        <a:pos x="wd2" y="hd2"/>
                      </a:cxn>
                      <a:cxn ang="10800000">
                        <a:pos x="wd2" y="hd2"/>
                      </a:cxn>
                      <a:cxn ang="16200000">
                        <a:pos x="wd2" y="hd2"/>
                      </a:cxn>
                    </a:cxnLst>
                    <a:rect l="0" t="0" r="r" b="b"/>
                    <a:pathLst>
                      <a:path w="21600" h="21600" extrusionOk="0">
                        <a:moveTo>
                          <a:pt x="19766" y="21600"/>
                        </a:moveTo>
                        <a:cubicBezTo>
                          <a:pt x="1834" y="21600"/>
                          <a:pt x="1834" y="21600"/>
                          <a:pt x="1834" y="21600"/>
                        </a:cubicBezTo>
                        <a:cubicBezTo>
                          <a:pt x="815" y="21600"/>
                          <a:pt x="0" y="20736"/>
                          <a:pt x="0" y="19656"/>
                        </a:cubicBezTo>
                        <a:cubicBezTo>
                          <a:pt x="0" y="18576"/>
                          <a:pt x="815" y="17712"/>
                          <a:pt x="1834" y="17712"/>
                        </a:cubicBezTo>
                        <a:cubicBezTo>
                          <a:pt x="17932" y="17712"/>
                          <a:pt x="17932" y="17712"/>
                          <a:pt x="17932" y="17712"/>
                        </a:cubicBezTo>
                        <a:cubicBezTo>
                          <a:pt x="17932" y="1944"/>
                          <a:pt x="17932" y="1944"/>
                          <a:pt x="17932" y="1944"/>
                        </a:cubicBezTo>
                        <a:cubicBezTo>
                          <a:pt x="17932" y="864"/>
                          <a:pt x="18747" y="0"/>
                          <a:pt x="19766" y="0"/>
                        </a:cubicBezTo>
                        <a:cubicBezTo>
                          <a:pt x="20785" y="0"/>
                          <a:pt x="21600" y="864"/>
                          <a:pt x="21600" y="1944"/>
                        </a:cubicBezTo>
                        <a:cubicBezTo>
                          <a:pt x="21600" y="19656"/>
                          <a:pt x="21600" y="19656"/>
                          <a:pt x="21600" y="19656"/>
                        </a:cubicBezTo>
                        <a:cubicBezTo>
                          <a:pt x="21600" y="20736"/>
                          <a:pt x="20785" y="21600"/>
                          <a:pt x="19766" y="21600"/>
                        </a:cubicBezTo>
                        <a:close/>
                      </a:path>
                    </a:pathLst>
                  </a:custGeom>
                  <a:grpFill/>
                  <a:ln w="3175" cap="flat">
                    <a:noFill/>
                    <a:miter lim="400000"/>
                  </a:ln>
                  <a:effectLst/>
                </p:spPr>
                <p:txBody>
                  <a:bodyPr wrap="square" lIns="22860" tIns="22860" rIns="22860" bIns="22860" numCol="1" anchor="t">
                    <a:noAutofit/>
                  </a:bodyPr>
                  <a:lstStyle/>
                  <a:p>
                    <a:pPr marL="0" marR="0" lvl="0" indent="0" defTabSz="227330" eaLnBrk="1" fontAlgn="auto" latinLnBrk="0" hangingPunct="0">
                      <a:lnSpc>
                        <a:spcPct val="100000"/>
                      </a:lnSpc>
                      <a:spcBef>
                        <a:spcPts val="0"/>
                      </a:spcBef>
                      <a:spcAft>
                        <a:spcPts val="0"/>
                      </a:spcAft>
                      <a:buClrTx/>
                      <a:buSzTx/>
                      <a:buFontTx/>
                      <a:buNone/>
                      <a:defRPr sz="1200" b="0">
                        <a:solidFill>
                          <a:srgbClr val="000000"/>
                        </a:solidFill>
                        <a:latin typeface="Calibri" panose="020F0502020204030204"/>
                        <a:ea typeface="Calibri" panose="020F0502020204030204"/>
                        <a:cs typeface="Calibri" panose="020F0502020204030204"/>
                        <a:sym typeface="Calibri" panose="020F0502020204030204"/>
                      </a:defRPr>
                    </a:pPr>
                    <a:endParaRPr kumimoji="0" sz="81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4" name="形状"/>
                  <p:cNvSpPr/>
                  <p:nvPr/>
                </p:nvSpPr>
                <p:spPr>
                  <a:xfrm>
                    <a:off x="685536" y="347856"/>
                    <a:ext cx="385616" cy="536820"/>
                  </a:xfrm>
                  <a:custGeom>
                    <a:avLst/>
                    <a:gdLst/>
                    <a:ahLst/>
                    <a:cxnLst>
                      <a:cxn ang="0">
                        <a:pos x="wd2" y="hd2"/>
                      </a:cxn>
                      <a:cxn ang="5400000">
                        <a:pos x="wd2" y="hd2"/>
                      </a:cxn>
                      <a:cxn ang="10800000">
                        <a:pos x="wd2" y="hd2"/>
                      </a:cxn>
                      <a:cxn ang="16200000">
                        <a:pos x="wd2" y="hd2"/>
                      </a:cxn>
                    </a:cxnLst>
                    <a:rect l="0" t="0" r="r" b="b"/>
                    <a:pathLst>
                      <a:path w="21600" h="21600" extrusionOk="0">
                        <a:moveTo>
                          <a:pt x="1834" y="21600"/>
                        </a:moveTo>
                        <a:cubicBezTo>
                          <a:pt x="815" y="21600"/>
                          <a:pt x="0" y="21016"/>
                          <a:pt x="0" y="20286"/>
                        </a:cubicBezTo>
                        <a:cubicBezTo>
                          <a:pt x="0" y="14157"/>
                          <a:pt x="0" y="14157"/>
                          <a:pt x="0" y="14157"/>
                        </a:cubicBezTo>
                        <a:cubicBezTo>
                          <a:pt x="0" y="6276"/>
                          <a:pt x="8762" y="0"/>
                          <a:pt x="19766" y="0"/>
                        </a:cubicBezTo>
                        <a:cubicBezTo>
                          <a:pt x="20785" y="0"/>
                          <a:pt x="21600" y="584"/>
                          <a:pt x="21600" y="1314"/>
                        </a:cubicBezTo>
                        <a:cubicBezTo>
                          <a:pt x="21600" y="19265"/>
                          <a:pt x="21600" y="19265"/>
                          <a:pt x="21600" y="19265"/>
                        </a:cubicBezTo>
                        <a:cubicBezTo>
                          <a:pt x="21600" y="19995"/>
                          <a:pt x="20785" y="20578"/>
                          <a:pt x="19766" y="20578"/>
                        </a:cubicBezTo>
                        <a:cubicBezTo>
                          <a:pt x="18747" y="20578"/>
                          <a:pt x="17932" y="19995"/>
                          <a:pt x="17932" y="19265"/>
                        </a:cubicBezTo>
                        <a:cubicBezTo>
                          <a:pt x="17932" y="2627"/>
                          <a:pt x="17932" y="2627"/>
                          <a:pt x="17932" y="2627"/>
                        </a:cubicBezTo>
                        <a:cubicBezTo>
                          <a:pt x="9985" y="3357"/>
                          <a:pt x="3668" y="8173"/>
                          <a:pt x="3668" y="14157"/>
                        </a:cubicBezTo>
                        <a:cubicBezTo>
                          <a:pt x="3668" y="20286"/>
                          <a:pt x="3668" y="20286"/>
                          <a:pt x="3668" y="20286"/>
                        </a:cubicBezTo>
                        <a:cubicBezTo>
                          <a:pt x="3668" y="21016"/>
                          <a:pt x="2853" y="21600"/>
                          <a:pt x="1834" y="21600"/>
                        </a:cubicBezTo>
                        <a:close/>
                      </a:path>
                    </a:pathLst>
                  </a:custGeom>
                  <a:grpFill/>
                  <a:ln w="3175" cap="flat">
                    <a:noFill/>
                    <a:miter lim="400000"/>
                  </a:ln>
                  <a:effectLst/>
                </p:spPr>
                <p:txBody>
                  <a:bodyPr wrap="square" lIns="22860" tIns="22860" rIns="22860" bIns="22860" numCol="1" anchor="t">
                    <a:noAutofit/>
                  </a:bodyPr>
                  <a:lstStyle/>
                  <a:p>
                    <a:pPr marL="0" marR="0" lvl="0" indent="0" defTabSz="227330" eaLnBrk="1" fontAlgn="auto" latinLnBrk="0" hangingPunct="0">
                      <a:lnSpc>
                        <a:spcPct val="100000"/>
                      </a:lnSpc>
                      <a:spcBef>
                        <a:spcPts val="0"/>
                      </a:spcBef>
                      <a:spcAft>
                        <a:spcPts val="0"/>
                      </a:spcAft>
                      <a:buClrTx/>
                      <a:buSzTx/>
                      <a:buFontTx/>
                      <a:buNone/>
                      <a:defRPr sz="1200" b="0">
                        <a:solidFill>
                          <a:srgbClr val="000000"/>
                        </a:solidFill>
                        <a:latin typeface="Calibri" panose="020F0502020204030204"/>
                        <a:ea typeface="Calibri" panose="020F0502020204030204"/>
                        <a:cs typeface="Calibri" panose="020F0502020204030204"/>
                        <a:sym typeface="Calibri" panose="020F0502020204030204"/>
                      </a:defRPr>
                    </a:pPr>
                    <a:endParaRPr kumimoji="0" sz="81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5" name="形状"/>
                  <p:cNvSpPr/>
                  <p:nvPr/>
                </p:nvSpPr>
                <p:spPr>
                  <a:xfrm>
                    <a:off x="351337" y="909"/>
                    <a:ext cx="398471" cy="1072727"/>
                  </a:xfrm>
                  <a:custGeom>
                    <a:avLst/>
                    <a:gdLst/>
                    <a:ahLst/>
                    <a:cxnLst>
                      <a:cxn ang="0">
                        <a:pos x="wd2" y="hd2"/>
                      </a:cxn>
                      <a:cxn ang="5400000">
                        <a:pos x="wd2" y="hd2"/>
                      </a:cxn>
                      <a:cxn ang="10800000">
                        <a:pos x="wd2" y="hd2"/>
                      </a:cxn>
                      <a:cxn ang="16200000">
                        <a:pos x="wd2" y="hd2"/>
                      </a:cxn>
                    </a:cxnLst>
                    <a:rect l="0" t="0" r="r" b="b"/>
                    <a:pathLst>
                      <a:path w="21600" h="21582" extrusionOk="0">
                        <a:moveTo>
                          <a:pt x="19833" y="21582"/>
                        </a:moveTo>
                        <a:cubicBezTo>
                          <a:pt x="18851" y="21582"/>
                          <a:pt x="18065" y="21289"/>
                          <a:pt x="18065" y="20923"/>
                        </a:cubicBezTo>
                        <a:cubicBezTo>
                          <a:pt x="18065" y="1739"/>
                          <a:pt x="18065" y="1739"/>
                          <a:pt x="18065" y="1739"/>
                        </a:cubicBezTo>
                        <a:cubicBezTo>
                          <a:pt x="3535" y="4668"/>
                          <a:pt x="3535" y="4668"/>
                          <a:pt x="3535" y="4668"/>
                        </a:cubicBezTo>
                        <a:cubicBezTo>
                          <a:pt x="3535" y="19019"/>
                          <a:pt x="3535" y="19019"/>
                          <a:pt x="3535" y="19019"/>
                        </a:cubicBezTo>
                        <a:cubicBezTo>
                          <a:pt x="3535" y="19385"/>
                          <a:pt x="2749" y="19678"/>
                          <a:pt x="1767" y="19678"/>
                        </a:cubicBezTo>
                        <a:cubicBezTo>
                          <a:pt x="785" y="19678"/>
                          <a:pt x="0" y="19385"/>
                          <a:pt x="0" y="19019"/>
                        </a:cubicBezTo>
                        <a:cubicBezTo>
                          <a:pt x="0" y="4302"/>
                          <a:pt x="0" y="4302"/>
                          <a:pt x="0" y="4302"/>
                        </a:cubicBezTo>
                        <a:cubicBezTo>
                          <a:pt x="0" y="4082"/>
                          <a:pt x="393" y="3863"/>
                          <a:pt x="982" y="3716"/>
                        </a:cubicBezTo>
                        <a:cubicBezTo>
                          <a:pt x="19047" y="55"/>
                          <a:pt x="19047" y="55"/>
                          <a:pt x="19047" y="55"/>
                        </a:cubicBezTo>
                        <a:cubicBezTo>
                          <a:pt x="19440" y="-18"/>
                          <a:pt x="20225" y="-18"/>
                          <a:pt x="20618" y="55"/>
                        </a:cubicBezTo>
                        <a:cubicBezTo>
                          <a:pt x="21207" y="202"/>
                          <a:pt x="21600" y="421"/>
                          <a:pt x="21600" y="641"/>
                        </a:cubicBezTo>
                        <a:cubicBezTo>
                          <a:pt x="21600" y="20923"/>
                          <a:pt x="21600" y="20923"/>
                          <a:pt x="21600" y="20923"/>
                        </a:cubicBezTo>
                        <a:cubicBezTo>
                          <a:pt x="21600" y="21289"/>
                          <a:pt x="20815" y="21582"/>
                          <a:pt x="19833" y="21582"/>
                        </a:cubicBezTo>
                        <a:close/>
                      </a:path>
                    </a:pathLst>
                  </a:custGeom>
                  <a:grpFill/>
                  <a:ln w="3175" cap="flat">
                    <a:noFill/>
                    <a:miter lim="400000"/>
                  </a:ln>
                  <a:effectLst/>
                </p:spPr>
                <p:txBody>
                  <a:bodyPr wrap="square" lIns="22860" tIns="22860" rIns="22860" bIns="22860" numCol="1" anchor="t">
                    <a:noAutofit/>
                  </a:bodyPr>
                  <a:lstStyle/>
                  <a:p>
                    <a:pPr marL="0" marR="0" lvl="0" indent="0" defTabSz="227330" eaLnBrk="1" fontAlgn="auto" latinLnBrk="0" hangingPunct="0">
                      <a:lnSpc>
                        <a:spcPct val="100000"/>
                      </a:lnSpc>
                      <a:spcBef>
                        <a:spcPts val="0"/>
                      </a:spcBef>
                      <a:spcAft>
                        <a:spcPts val="0"/>
                      </a:spcAft>
                      <a:buClrTx/>
                      <a:buSzTx/>
                      <a:buFontTx/>
                      <a:buNone/>
                      <a:defRPr sz="1200" b="0">
                        <a:solidFill>
                          <a:srgbClr val="000000"/>
                        </a:solidFill>
                        <a:latin typeface="Calibri" panose="020F0502020204030204"/>
                        <a:ea typeface="Calibri" panose="020F0502020204030204"/>
                        <a:cs typeface="Calibri" panose="020F0502020204030204"/>
                        <a:sym typeface="Calibri" panose="020F0502020204030204"/>
                      </a:defRPr>
                    </a:pPr>
                    <a:endParaRPr kumimoji="0" sz="81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6" name="形状"/>
                  <p:cNvSpPr/>
                  <p:nvPr/>
                </p:nvSpPr>
                <p:spPr>
                  <a:xfrm>
                    <a:off x="351337" y="1095107"/>
                    <a:ext cx="398471" cy="292030"/>
                  </a:xfrm>
                  <a:custGeom>
                    <a:avLst/>
                    <a:gdLst/>
                    <a:ahLst/>
                    <a:cxnLst>
                      <a:cxn ang="0">
                        <a:pos x="wd2" y="hd2"/>
                      </a:cxn>
                      <a:cxn ang="5400000">
                        <a:pos x="wd2" y="hd2"/>
                      </a:cxn>
                      <a:cxn ang="10800000">
                        <a:pos x="wd2" y="hd2"/>
                      </a:cxn>
                      <a:cxn ang="16200000">
                        <a:pos x="wd2" y="hd2"/>
                      </a:cxn>
                    </a:cxnLst>
                    <a:rect l="0" t="0" r="r" b="b"/>
                    <a:pathLst>
                      <a:path w="21600" h="21600" extrusionOk="0">
                        <a:moveTo>
                          <a:pt x="19833" y="21600"/>
                        </a:moveTo>
                        <a:cubicBezTo>
                          <a:pt x="1767" y="21600"/>
                          <a:pt x="1767" y="21600"/>
                          <a:pt x="1767" y="21600"/>
                        </a:cubicBezTo>
                        <a:cubicBezTo>
                          <a:pt x="785" y="21600"/>
                          <a:pt x="0" y="20533"/>
                          <a:pt x="0" y="19200"/>
                        </a:cubicBezTo>
                        <a:cubicBezTo>
                          <a:pt x="0" y="2400"/>
                          <a:pt x="0" y="2400"/>
                          <a:pt x="0" y="2400"/>
                        </a:cubicBezTo>
                        <a:cubicBezTo>
                          <a:pt x="0" y="1067"/>
                          <a:pt x="785" y="0"/>
                          <a:pt x="1767" y="0"/>
                        </a:cubicBezTo>
                        <a:cubicBezTo>
                          <a:pt x="2749" y="0"/>
                          <a:pt x="3535" y="1067"/>
                          <a:pt x="3535" y="2400"/>
                        </a:cubicBezTo>
                        <a:cubicBezTo>
                          <a:pt x="3535" y="16800"/>
                          <a:pt x="3535" y="16800"/>
                          <a:pt x="3535" y="16800"/>
                        </a:cubicBezTo>
                        <a:cubicBezTo>
                          <a:pt x="19833" y="16800"/>
                          <a:pt x="19833" y="16800"/>
                          <a:pt x="19833" y="16800"/>
                        </a:cubicBezTo>
                        <a:cubicBezTo>
                          <a:pt x="20815" y="16800"/>
                          <a:pt x="21600" y="17867"/>
                          <a:pt x="21600" y="19200"/>
                        </a:cubicBezTo>
                        <a:cubicBezTo>
                          <a:pt x="21600" y="20533"/>
                          <a:pt x="20815" y="21600"/>
                          <a:pt x="19833" y="21600"/>
                        </a:cubicBezTo>
                        <a:close/>
                      </a:path>
                    </a:pathLst>
                  </a:custGeom>
                  <a:grpFill/>
                  <a:ln w="3175" cap="flat">
                    <a:noFill/>
                    <a:miter lim="400000"/>
                  </a:ln>
                  <a:effectLst/>
                </p:spPr>
                <p:txBody>
                  <a:bodyPr wrap="square" lIns="22860" tIns="22860" rIns="22860" bIns="22860" numCol="1" anchor="t">
                    <a:noAutofit/>
                  </a:bodyPr>
                  <a:lstStyle/>
                  <a:p>
                    <a:pPr marL="0" marR="0" lvl="0" indent="0" defTabSz="227330" eaLnBrk="1" fontAlgn="auto" latinLnBrk="0" hangingPunct="0">
                      <a:lnSpc>
                        <a:spcPct val="100000"/>
                      </a:lnSpc>
                      <a:spcBef>
                        <a:spcPts val="0"/>
                      </a:spcBef>
                      <a:spcAft>
                        <a:spcPts val="0"/>
                      </a:spcAft>
                      <a:buClrTx/>
                      <a:buSzTx/>
                      <a:buFontTx/>
                      <a:buNone/>
                      <a:defRPr sz="1200" b="0">
                        <a:solidFill>
                          <a:srgbClr val="000000"/>
                        </a:solidFill>
                        <a:latin typeface="Calibri" panose="020F0502020204030204"/>
                        <a:ea typeface="Calibri" panose="020F0502020204030204"/>
                        <a:cs typeface="Calibri" panose="020F0502020204030204"/>
                        <a:sym typeface="Calibri" panose="020F0502020204030204"/>
                      </a:defRPr>
                    </a:pPr>
                    <a:endParaRPr kumimoji="0" sz="81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grpSp>
            <p:nvGrpSpPr>
              <p:cNvPr id="79" name="组合 78"/>
              <p:cNvGrpSpPr/>
              <p:nvPr/>
            </p:nvGrpSpPr>
            <p:grpSpPr>
              <a:xfrm>
                <a:off x="2179327" y="4112674"/>
                <a:ext cx="936000" cy="1008000"/>
                <a:chOff x="1300119" y="2859652"/>
                <a:chExt cx="1375693" cy="1422316"/>
              </a:xfrm>
            </p:grpSpPr>
            <p:sp>
              <p:nvSpPr>
                <p:cNvPr id="80" name="圆角矩形 79"/>
                <p:cNvSpPr/>
                <p:nvPr/>
              </p:nvSpPr>
              <p:spPr>
                <a:xfrm>
                  <a:off x="1300119" y="2859652"/>
                  <a:ext cx="1375693" cy="1422316"/>
                </a:xfrm>
                <a:prstGeom prst="roundRect">
                  <a:avLst>
                    <a:gd name="adj" fmla="val 0"/>
                  </a:avLst>
                </a:prstGeom>
                <a:solidFill>
                  <a:sysClr val="window" lastClr="FFFFFF">
                    <a:lumMod val="95000"/>
                  </a:sysClr>
                </a:solidFill>
                <a:ln w="3175"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457200" defTabSz="1219200" eaLnBrk="1" fontAlgn="auto" latinLnBrk="0" hangingPunct="1">
                    <a:lnSpc>
                      <a:spcPct val="100000"/>
                    </a:lnSpc>
                    <a:spcBef>
                      <a:spcPts val="0"/>
                    </a:spcBef>
                    <a:spcAft>
                      <a:spcPts val="0"/>
                    </a:spcAft>
                    <a:buClrTx/>
                    <a:buSzTx/>
                    <a:buFontTx/>
                    <a:buNone/>
                    <a:defRPr/>
                  </a:pPr>
                  <a:endParaRPr kumimoji="0" lang="en-US" altLang="zh-CN" sz="140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1" name="Text Box 4"/>
                <p:cNvSpPr txBox="1"/>
                <p:nvPr/>
              </p:nvSpPr>
              <p:spPr>
                <a:xfrm>
                  <a:off x="1519965" y="2859652"/>
                  <a:ext cx="936000" cy="399871"/>
                </a:xfrm>
                <a:prstGeom prst="rect">
                  <a:avLst/>
                </a:prstGeom>
                <a:noFill/>
                <a:ln w="12700" cap="flat">
                  <a:noFill/>
                  <a:miter lim="400000"/>
                </a:ln>
                <a:effectLst/>
              </p:spPr>
              <p:txBody>
                <a:bodyPr wrap="square" lIns="32184" tIns="32184" rIns="32184" bIns="32184" numCol="1" anchor="t">
                  <a:spAutoFit/>
                </a:bodyPr>
                <a:lstStyle>
                  <a:lvl1pPr defTabSz="430530">
                    <a:lnSpc>
                      <a:spcPct val="150000"/>
                    </a:lnSpc>
                    <a:defRPr sz="2400" b="0">
                      <a:solidFill>
                        <a:srgbClr val="A6A6A6"/>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marL="0" marR="0" lvl="0" indent="0" algn="ctr" defTabSz="430530" eaLnBrk="1" fontAlgn="auto" latinLnBrk="0" hangingPunct="1">
                    <a:lnSpc>
                      <a:spcPct val="150000"/>
                    </a:lnSpc>
                    <a:spcBef>
                      <a:spcPts val="0"/>
                    </a:spcBef>
                    <a:spcAft>
                      <a:spcPts val="0"/>
                    </a:spcAft>
                    <a:buClrTx/>
                    <a:buSzTx/>
                    <a:buFontTx/>
                    <a:buNone/>
                    <a:defRPr/>
                  </a:pPr>
                  <a:r>
                    <a:rPr kumimoji="0" lang="zh-CN" altLang="en-US" sz="1050" b="1" i="0" u="none" strike="noStrike" kern="0" cap="none" spc="0" normalizeH="0" baseline="0" noProof="0" dirty="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政府</a:t>
                  </a:r>
                  <a:endParaRPr kumimoji="0" sz="1050" b="1" i="0" u="none" strike="noStrike" kern="0" cap="none" spc="0" normalizeH="0" baseline="0" noProof="0" dirty="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2" name="Text Box 4"/>
                <p:cNvSpPr txBox="1"/>
                <p:nvPr/>
              </p:nvSpPr>
              <p:spPr>
                <a:xfrm>
                  <a:off x="1343499" y="3340955"/>
                  <a:ext cx="1309195" cy="399871"/>
                </a:xfrm>
                <a:prstGeom prst="rect">
                  <a:avLst/>
                </a:prstGeom>
                <a:noFill/>
                <a:ln w="12700" cap="flat">
                  <a:noFill/>
                  <a:miter lim="400000"/>
                </a:ln>
                <a:effectLst/>
              </p:spPr>
              <p:txBody>
                <a:bodyPr wrap="square" lIns="32184" tIns="32184" rIns="32184" bIns="32184" numCol="1" anchor="t">
                  <a:spAutoFit/>
                </a:bodyPr>
                <a:lstStyle>
                  <a:lvl1pPr defTabSz="430530">
                    <a:lnSpc>
                      <a:spcPct val="150000"/>
                    </a:lnSpc>
                    <a:defRPr sz="2400" b="0">
                      <a:solidFill>
                        <a:srgbClr val="A6A6A6"/>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marL="0" marR="0" lvl="0" indent="0" algn="ctr" defTabSz="430530" eaLnBrk="1" fontAlgn="auto" latinLnBrk="0" hangingPunct="1">
                    <a:lnSpc>
                      <a:spcPct val="150000"/>
                    </a:lnSpc>
                    <a:spcBef>
                      <a:spcPts val="0"/>
                    </a:spcBef>
                    <a:spcAft>
                      <a:spcPts val="0"/>
                    </a:spcAft>
                    <a:buClrTx/>
                    <a:buSzTx/>
                    <a:buFontTx/>
                    <a:buNone/>
                    <a:defRPr/>
                  </a:pPr>
                  <a:r>
                    <a:rPr kumimoji="0" lang="en-US" altLang="zh-CN" sz="1050" b="0" i="0" u="none" strike="noStrike" kern="0" cap="none" spc="0" normalizeH="0" baseline="0" noProof="0" dirty="0" smtClean="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OCR</a:t>
                  </a:r>
                  <a:r>
                    <a:rPr kumimoji="0" lang="zh-CN" altLang="en-US" sz="1050" b="0" i="0" u="none" strike="noStrike" kern="0" cap="none" spc="0" normalizeH="0" baseline="0" noProof="0" dirty="0" smtClean="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识别</a:t>
                  </a:r>
                  <a:endParaRPr kumimoji="0" lang="en-US" altLang="zh-CN" sz="1050" b="0" i="0" u="none" strike="noStrike" kern="0" cap="none" spc="0" normalizeH="0" baseline="0" noProof="0" dirty="0" smtClean="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grpSp>
          <p:nvGrpSpPr>
            <p:cNvPr id="32" name="组合 31"/>
            <p:cNvGrpSpPr/>
            <p:nvPr/>
          </p:nvGrpSpPr>
          <p:grpSpPr>
            <a:xfrm>
              <a:off x="3436995" y="3579813"/>
              <a:ext cx="993990" cy="1540861"/>
              <a:chOff x="3436995" y="3579813"/>
              <a:chExt cx="993990" cy="1540861"/>
            </a:xfrm>
          </p:grpSpPr>
          <p:grpSp>
            <p:nvGrpSpPr>
              <p:cNvPr id="71" name="组合 70"/>
              <p:cNvGrpSpPr/>
              <p:nvPr/>
            </p:nvGrpSpPr>
            <p:grpSpPr>
              <a:xfrm>
                <a:off x="3732793" y="3579813"/>
                <a:ext cx="468000" cy="468000"/>
                <a:chOff x="2951163" y="1229311"/>
                <a:chExt cx="887398" cy="885257"/>
              </a:xfrm>
            </p:grpSpPr>
            <p:sp>
              <p:nvSpPr>
                <p:cNvPr id="76" name="椭圆 75"/>
                <p:cNvSpPr/>
                <p:nvPr/>
              </p:nvSpPr>
              <p:spPr>
                <a:xfrm>
                  <a:off x="2951163" y="1229311"/>
                  <a:ext cx="887398" cy="885257"/>
                </a:xfrm>
                <a:prstGeom prst="ellipse">
                  <a:avLst/>
                </a:prstGeom>
                <a:solidFill>
                  <a:sysClr val="window" lastClr="FFFFFF"/>
                </a:solidFill>
                <a:ln w="19050" cap="flat" cmpd="sng" algn="ctr">
                  <a:solidFill>
                    <a:srgbClr val="C00000"/>
                  </a:solid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sz="2400" b="0" i="0" u="none" strike="noStrike" kern="0" cap="none" spc="0" normalizeH="0" baseline="0" noProof="0" smtClean="0">
                    <a:ln>
                      <a:noFill/>
                    </a:ln>
                    <a:solidFill>
                      <a:prstClr val="black"/>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pic>
              <p:nvPicPr>
                <p:cNvPr id="77" name="图片 7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135236" y="1412313"/>
                  <a:ext cx="519251" cy="519251"/>
                </a:xfrm>
                <a:prstGeom prst="rect">
                  <a:avLst/>
                </a:prstGeom>
                <a:noFill/>
                <a:ln>
                  <a:noFill/>
                </a:ln>
              </p:spPr>
            </p:pic>
          </p:grpSp>
          <p:grpSp>
            <p:nvGrpSpPr>
              <p:cNvPr id="72" name="组合 71"/>
              <p:cNvGrpSpPr/>
              <p:nvPr/>
            </p:nvGrpSpPr>
            <p:grpSpPr>
              <a:xfrm>
                <a:off x="3436995" y="4112674"/>
                <a:ext cx="993990" cy="1008000"/>
                <a:chOff x="1333368" y="2859652"/>
                <a:chExt cx="1460924" cy="1422316"/>
              </a:xfrm>
            </p:grpSpPr>
            <p:sp>
              <p:nvSpPr>
                <p:cNvPr id="73" name="圆角矩形 72"/>
                <p:cNvSpPr/>
                <p:nvPr/>
              </p:nvSpPr>
              <p:spPr>
                <a:xfrm>
                  <a:off x="1418599" y="2859652"/>
                  <a:ext cx="1375693" cy="1422316"/>
                </a:xfrm>
                <a:prstGeom prst="roundRect">
                  <a:avLst>
                    <a:gd name="adj" fmla="val 0"/>
                  </a:avLst>
                </a:prstGeom>
                <a:solidFill>
                  <a:sysClr val="window" lastClr="FFFFFF">
                    <a:lumMod val="95000"/>
                  </a:sysClr>
                </a:solidFill>
                <a:ln w="3175"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457200" defTabSz="1219200" eaLnBrk="1" fontAlgn="auto" latinLnBrk="0" hangingPunct="1">
                    <a:lnSpc>
                      <a:spcPct val="100000"/>
                    </a:lnSpc>
                    <a:spcBef>
                      <a:spcPts val="0"/>
                    </a:spcBef>
                    <a:spcAft>
                      <a:spcPts val="0"/>
                    </a:spcAft>
                    <a:buClrTx/>
                    <a:buSzTx/>
                    <a:buFontTx/>
                    <a:buNone/>
                    <a:defRPr/>
                  </a:pPr>
                  <a:endParaRPr kumimoji="0" lang="en-US" altLang="zh-CN" sz="140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4" name="Text Box 4"/>
                <p:cNvSpPr txBox="1"/>
                <p:nvPr/>
              </p:nvSpPr>
              <p:spPr>
                <a:xfrm>
                  <a:off x="1519965" y="2859652"/>
                  <a:ext cx="936000" cy="399871"/>
                </a:xfrm>
                <a:prstGeom prst="rect">
                  <a:avLst/>
                </a:prstGeom>
                <a:noFill/>
                <a:ln w="12700" cap="flat">
                  <a:noFill/>
                  <a:miter lim="400000"/>
                </a:ln>
                <a:effectLst/>
              </p:spPr>
              <p:txBody>
                <a:bodyPr wrap="square" lIns="32184" tIns="32184" rIns="32184" bIns="32184" numCol="1" anchor="t">
                  <a:spAutoFit/>
                </a:bodyPr>
                <a:lstStyle>
                  <a:lvl1pPr defTabSz="430530">
                    <a:lnSpc>
                      <a:spcPct val="150000"/>
                    </a:lnSpc>
                    <a:defRPr sz="2400" b="0">
                      <a:solidFill>
                        <a:srgbClr val="A6A6A6"/>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marL="0" marR="0" lvl="0" indent="0" algn="ctr" defTabSz="430530" eaLnBrk="1" fontAlgn="auto" latinLnBrk="0" hangingPunct="1">
                    <a:lnSpc>
                      <a:spcPct val="150000"/>
                    </a:lnSpc>
                    <a:spcBef>
                      <a:spcPts val="0"/>
                    </a:spcBef>
                    <a:spcAft>
                      <a:spcPts val="0"/>
                    </a:spcAft>
                    <a:buClrTx/>
                    <a:buSzTx/>
                    <a:buFontTx/>
                    <a:buNone/>
                    <a:defRPr/>
                  </a:pPr>
                  <a:r>
                    <a:rPr kumimoji="0" lang="zh-CN" altLang="en-US" sz="1050" b="1" i="0" u="none" strike="noStrike" kern="0" cap="none" spc="0" normalizeH="0" baseline="0" noProof="0" dirty="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医疗</a:t>
                  </a:r>
                  <a:endParaRPr kumimoji="0" sz="1050" b="1" i="0" u="none" strike="noStrike" kern="0" cap="none" spc="0" normalizeH="0" baseline="0" noProof="0" dirty="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5" name="Text Box 4"/>
                <p:cNvSpPr txBox="1"/>
                <p:nvPr/>
              </p:nvSpPr>
              <p:spPr>
                <a:xfrm>
                  <a:off x="1333368" y="3340955"/>
                  <a:ext cx="1309197" cy="399871"/>
                </a:xfrm>
                <a:prstGeom prst="rect">
                  <a:avLst/>
                </a:prstGeom>
                <a:noFill/>
                <a:ln w="12700" cap="flat">
                  <a:noFill/>
                  <a:miter lim="400000"/>
                </a:ln>
                <a:effectLst/>
              </p:spPr>
              <p:txBody>
                <a:bodyPr wrap="square" lIns="32184" tIns="32184" rIns="32184" bIns="32184" numCol="1" anchor="t">
                  <a:spAutoFit/>
                </a:bodyPr>
                <a:lstStyle>
                  <a:lvl1pPr defTabSz="430530">
                    <a:lnSpc>
                      <a:spcPct val="150000"/>
                    </a:lnSpc>
                    <a:defRPr sz="2400" b="0">
                      <a:solidFill>
                        <a:srgbClr val="A6A6A6"/>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marL="0" marR="0" lvl="0" indent="0" algn="ctr" defTabSz="430530" eaLnBrk="1" fontAlgn="auto" latinLnBrk="0" hangingPunct="1">
                    <a:lnSpc>
                      <a:spcPct val="150000"/>
                    </a:lnSpc>
                    <a:spcBef>
                      <a:spcPts val="0"/>
                    </a:spcBef>
                    <a:spcAft>
                      <a:spcPts val="0"/>
                    </a:spcAft>
                    <a:buClrTx/>
                    <a:buSzTx/>
                    <a:buFontTx/>
                    <a:buNone/>
                    <a:defRPr/>
                  </a:pPr>
                  <a:r>
                    <a:rPr kumimoji="0" lang="zh-CN" altLang="en-US" sz="1050" b="0" i="0" u="none" strike="noStrike" kern="0" cap="none" spc="0" normalizeH="0" baseline="0" noProof="0" dirty="0" smtClean="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图像识别</a:t>
                  </a:r>
                  <a:endParaRPr kumimoji="0" lang="en-US" altLang="zh-CN" sz="1050" b="0" i="0" u="none" strike="noStrike" kern="0" cap="none" spc="0" normalizeH="0" baseline="0" noProof="0" dirty="0" smtClean="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grpSp>
          <p:nvGrpSpPr>
            <p:cNvPr id="33" name="组合 32"/>
            <p:cNvGrpSpPr/>
            <p:nvPr/>
          </p:nvGrpSpPr>
          <p:grpSpPr>
            <a:xfrm>
              <a:off x="4773724" y="3579813"/>
              <a:ext cx="936000" cy="1552931"/>
              <a:chOff x="6178773" y="3579813"/>
              <a:chExt cx="936000" cy="1552931"/>
            </a:xfrm>
          </p:grpSpPr>
          <p:grpSp>
            <p:nvGrpSpPr>
              <p:cNvPr id="54" name="组合 53"/>
              <p:cNvGrpSpPr/>
              <p:nvPr/>
            </p:nvGrpSpPr>
            <p:grpSpPr>
              <a:xfrm>
                <a:off x="6392905" y="3579813"/>
                <a:ext cx="468000" cy="468000"/>
                <a:chOff x="5543503" y="1192876"/>
                <a:chExt cx="887398" cy="885257"/>
              </a:xfrm>
            </p:grpSpPr>
            <p:sp>
              <p:nvSpPr>
                <p:cNvPr id="59" name="椭圆 58"/>
                <p:cNvSpPr/>
                <p:nvPr/>
              </p:nvSpPr>
              <p:spPr>
                <a:xfrm>
                  <a:off x="5543503" y="1192876"/>
                  <a:ext cx="887398" cy="885257"/>
                </a:xfrm>
                <a:prstGeom prst="ellipse">
                  <a:avLst/>
                </a:prstGeom>
                <a:solidFill>
                  <a:sysClr val="window" lastClr="FFFFFF"/>
                </a:solidFill>
                <a:ln w="19050" cap="flat" cmpd="sng" algn="ctr">
                  <a:solidFill>
                    <a:srgbClr val="C00000"/>
                  </a:solid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sz="2400" b="0" i="0" u="none" strike="noStrike" kern="0" cap="none" spc="0" normalizeH="0" baseline="0" noProof="0" smtClean="0">
                    <a:ln>
                      <a:noFill/>
                    </a:ln>
                    <a:solidFill>
                      <a:prstClr val="black"/>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60" name="组合 380"/>
                <p:cNvGrpSpPr/>
                <p:nvPr/>
              </p:nvGrpSpPr>
              <p:grpSpPr bwMode="auto">
                <a:xfrm>
                  <a:off x="5616038" y="1422294"/>
                  <a:ext cx="656996" cy="421469"/>
                  <a:chOff x="8448675" y="4338638"/>
                  <a:chExt cx="757238" cy="485775"/>
                </a:xfrm>
                <a:solidFill>
                  <a:srgbClr val="C00000"/>
                </a:solidFill>
              </p:grpSpPr>
              <p:sp>
                <p:nvSpPr>
                  <p:cNvPr id="61" name="Freeform 309"/>
                  <p:cNvSpPr>
                    <a:spLocks noEditPoints="1"/>
                  </p:cNvSpPr>
                  <p:nvPr/>
                </p:nvSpPr>
                <p:spPr bwMode="auto">
                  <a:xfrm>
                    <a:off x="8448675" y="4338638"/>
                    <a:ext cx="698500" cy="174625"/>
                  </a:xfrm>
                  <a:custGeom>
                    <a:avLst/>
                    <a:gdLst>
                      <a:gd name="T0" fmla="*/ 2147483646 w 1486"/>
                      <a:gd name="T1" fmla="*/ 2147483646 h 373"/>
                      <a:gd name="T2" fmla="*/ 2147483646 w 1486"/>
                      <a:gd name="T3" fmla="*/ 2147483646 h 373"/>
                      <a:gd name="T4" fmla="*/ 2147483646 w 1486"/>
                      <a:gd name="T5" fmla="*/ 2147483646 h 373"/>
                      <a:gd name="T6" fmla="*/ 2147483646 w 1486"/>
                      <a:gd name="T7" fmla="*/ 2147483646 h 373"/>
                      <a:gd name="T8" fmla="*/ 2147483646 w 1486"/>
                      <a:gd name="T9" fmla="*/ 2147483646 h 373"/>
                      <a:gd name="T10" fmla="*/ 2147483646 w 1486"/>
                      <a:gd name="T11" fmla="*/ 2147483646 h 373"/>
                      <a:gd name="T12" fmla="*/ 2147483646 w 1486"/>
                      <a:gd name="T13" fmla="*/ 2147483646 h 373"/>
                      <a:gd name="T14" fmla="*/ 2147483646 w 1486"/>
                      <a:gd name="T15" fmla="*/ 2147483646 h 373"/>
                      <a:gd name="T16" fmla="*/ 2147483646 w 1486"/>
                      <a:gd name="T17" fmla="*/ 2147483646 h 373"/>
                      <a:gd name="T18" fmla="*/ 2147483646 w 1486"/>
                      <a:gd name="T19" fmla="*/ 2147483646 h 373"/>
                      <a:gd name="T20" fmla="*/ 2147483646 w 1486"/>
                      <a:gd name="T21" fmla="*/ 2147483646 h 373"/>
                      <a:gd name="T22" fmla="*/ 2147483646 w 1486"/>
                      <a:gd name="T23" fmla="*/ 2147483646 h 373"/>
                      <a:gd name="T24" fmla="*/ 2147483646 w 1486"/>
                      <a:gd name="T25" fmla="*/ 2147483646 h 373"/>
                      <a:gd name="T26" fmla="*/ 2147483646 w 1486"/>
                      <a:gd name="T27" fmla="*/ 2147483646 h 373"/>
                      <a:gd name="T28" fmla="*/ 2147483646 w 1486"/>
                      <a:gd name="T29" fmla="*/ 2147483646 h 373"/>
                      <a:gd name="T30" fmla="*/ 2147483646 w 1486"/>
                      <a:gd name="T31" fmla="*/ 2147483646 h 373"/>
                      <a:gd name="T32" fmla="*/ 2147483646 w 1486"/>
                      <a:gd name="T33" fmla="*/ 2147483646 h 373"/>
                      <a:gd name="T34" fmla="*/ 2147483646 w 1486"/>
                      <a:gd name="T35" fmla="*/ 2147483646 h 373"/>
                      <a:gd name="T36" fmla="*/ 2147483646 w 1486"/>
                      <a:gd name="T37" fmla="*/ 2147483646 h 373"/>
                      <a:gd name="T38" fmla="*/ 2147483646 w 1486"/>
                      <a:gd name="T39" fmla="*/ 2147483646 h 373"/>
                      <a:gd name="T40" fmla="*/ 2147483646 w 1486"/>
                      <a:gd name="T41" fmla="*/ 2147483646 h 373"/>
                      <a:gd name="T42" fmla="*/ 2147483646 w 1486"/>
                      <a:gd name="T43" fmla="*/ 2147483646 h 37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86"/>
                      <a:gd name="T67" fmla="*/ 0 h 373"/>
                      <a:gd name="T68" fmla="*/ 1486 w 1486"/>
                      <a:gd name="T69" fmla="*/ 373 h 37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86" h="373">
                        <a:moveTo>
                          <a:pt x="157" y="284"/>
                        </a:moveTo>
                        <a:lnTo>
                          <a:pt x="157" y="284"/>
                        </a:lnTo>
                        <a:cubicBezTo>
                          <a:pt x="200" y="296"/>
                          <a:pt x="252" y="307"/>
                          <a:pt x="309" y="307"/>
                        </a:cubicBezTo>
                        <a:cubicBezTo>
                          <a:pt x="331" y="307"/>
                          <a:pt x="353" y="305"/>
                          <a:pt x="374" y="302"/>
                        </a:cubicBezTo>
                        <a:lnTo>
                          <a:pt x="1405" y="112"/>
                        </a:lnTo>
                        <a:cubicBezTo>
                          <a:pt x="1408" y="103"/>
                          <a:pt x="1411" y="92"/>
                          <a:pt x="1408" y="83"/>
                        </a:cubicBezTo>
                        <a:cubicBezTo>
                          <a:pt x="1407" y="81"/>
                          <a:pt x="1405" y="75"/>
                          <a:pt x="1394" y="69"/>
                        </a:cubicBezTo>
                        <a:lnTo>
                          <a:pt x="157" y="284"/>
                        </a:lnTo>
                        <a:close/>
                        <a:moveTo>
                          <a:pt x="309" y="373"/>
                        </a:moveTo>
                        <a:lnTo>
                          <a:pt x="309" y="373"/>
                        </a:lnTo>
                        <a:cubicBezTo>
                          <a:pt x="150" y="373"/>
                          <a:pt x="24" y="304"/>
                          <a:pt x="19" y="301"/>
                        </a:cubicBezTo>
                        <a:cubicBezTo>
                          <a:pt x="7" y="294"/>
                          <a:pt x="0" y="280"/>
                          <a:pt x="2" y="266"/>
                        </a:cubicBezTo>
                        <a:cubicBezTo>
                          <a:pt x="5" y="252"/>
                          <a:pt x="16" y="241"/>
                          <a:pt x="29" y="239"/>
                        </a:cubicBezTo>
                        <a:lnTo>
                          <a:pt x="1392" y="1"/>
                        </a:lnTo>
                        <a:cubicBezTo>
                          <a:pt x="1398" y="0"/>
                          <a:pt x="1404" y="1"/>
                          <a:pt x="1410" y="3"/>
                        </a:cubicBezTo>
                        <a:cubicBezTo>
                          <a:pt x="1449" y="18"/>
                          <a:pt x="1465" y="43"/>
                          <a:pt x="1471" y="62"/>
                        </a:cubicBezTo>
                        <a:cubicBezTo>
                          <a:pt x="1486" y="108"/>
                          <a:pt x="1459" y="154"/>
                          <a:pt x="1456" y="159"/>
                        </a:cubicBezTo>
                        <a:cubicBezTo>
                          <a:pt x="1451" y="167"/>
                          <a:pt x="1443" y="173"/>
                          <a:pt x="1434" y="174"/>
                        </a:cubicBezTo>
                        <a:lnTo>
                          <a:pt x="385" y="368"/>
                        </a:lnTo>
                        <a:cubicBezTo>
                          <a:pt x="360" y="371"/>
                          <a:pt x="334" y="373"/>
                          <a:pt x="309" y="373"/>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2" name="Freeform 310"/>
                  <p:cNvSpPr/>
                  <p:nvPr/>
                </p:nvSpPr>
                <p:spPr bwMode="auto">
                  <a:xfrm>
                    <a:off x="8532813" y="4478338"/>
                    <a:ext cx="125413" cy="144463"/>
                  </a:xfrm>
                  <a:custGeom>
                    <a:avLst/>
                    <a:gdLst>
                      <a:gd name="T0" fmla="*/ 2147483646 w 269"/>
                      <a:gd name="T1" fmla="*/ 2147483646 h 308"/>
                      <a:gd name="T2" fmla="*/ 2147483646 w 269"/>
                      <a:gd name="T3" fmla="*/ 2147483646 h 308"/>
                      <a:gd name="T4" fmla="*/ 2147483646 w 269"/>
                      <a:gd name="T5" fmla="*/ 2147483646 h 308"/>
                      <a:gd name="T6" fmla="*/ 2147483646 w 269"/>
                      <a:gd name="T7" fmla="*/ 2147483646 h 308"/>
                      <a:gd name="T8" fmla="*/ 2147483646 w 269"/>
                      <a:gd name="T9" fmla="*/ 2147483646 h 308"/>
                      <a:gd name="T10" fmla="*/ 2147483646 w 269"/>
                      <a:gd name="T11" fmla="*/ 2147483646 h 308"/>
                      <a:gd name="T12" fmla="*/ 2147483646 w 269"/>
                      <a:gd name="T13" fmla="*/ 2147483646 h 308"/>
                      <a:gd name="T14" fmla="*/ 2147483646 w 269"/>
                      <a:gd name="T15" fmla="*/ 2147483646 h 308"/>
                      <a:gd name="T16" fmla="*/ 2147483646 w 269"/>
                      <a:gd name="T17" fmla="*/ 2147483646 h 308"/>
                      <a:gd name="T18" fmla="*/ 2147483646 w 269"/>
                      <a:gd name="T19" fmla="*/ 2147483646 h 308"/>
                      <a:gd name="T20" fmla="*/ 2147483646 w 269"/>
                      <a:gd name="T21" fmla="*/ 2147483646 h 3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9"/>
                      <a:gd name="T34" fmla="*/ 0 h 308"/>
                      <a:gd name="T35" fmla="*/ 269 w 269"/>
                      <a:gd name="T36" fmla="*/ 308 h 30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9" h="308">
                        <a:moveTo>
                          <a:pt x="195" y="308"/>
                        </a:moveTo>
                        <a:lnTo>
                          <a:pt x="195" y="308"/>
                        </a:lnTo>
                        <a:cubicBezTo>
                          <a:pt x="149" y="308"/>
                          <a:pt x="111" y="294"/>
                          <a:pt x="81" y="265"/>
                        </a:cubicBezTo>
                        <a:cubicBezTo>
                          <a:pt x="0" y="189"/>
                          <a:pt x="14" y="38"/>
                          <a:pt x="15" y="32"/>
                        </a:cubicBezTo>
                        <a:cubicBezTo>
                          <a:pt x="17" y="14"/>
                          <a:pt x="33" y="0"/>
                          <a:pt x="52" y="2"/>
                        </a:cubicBezTo>
                        <a:cubicBezTo>
                          <a:pt x="70" y="4"/>
                          <a:pt x="83" y="21"/>
                          <a:pt x="81" y="39"/>
                        </a:cubicBezTo>
                        <a:cubicBezTo>
                          <a:pt x="78" y="73"/>
                          <a:pt x="79" y="173"/>
                          <a:pt x="127" y="217"/>
                        </a:cubicBezTo>
                        <a:cubicBezTo>
                          <a:pt x="150" y="239"/>
                          <a:pt x="183" y="246"/>
                          <a:pt x="227" y="238"/>
                        </a:cubicBezTo>
                        <a:cubicBezTo>
                          <a:pt x="245" y="235"/>
                          <a:pt x="263" y="247"/>
                          <a:pt x="266" y="265"/>
                        </a:cubicBezTo>
                        <a:cubicBezTo>
                          <a:pt x="269" y="283"/>
                          <a:pt x="257" y="301"/>
                          <a:pt x="239" y="304"/>
                        </a:cubicBezTo>
                        <a:cubicBezTo>
                          <a:pt x="224" y="306"/>
                          <a:pt x="209" y="308"/>
                          <a:pt x="195" y="308"/>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3" name="Freeform 311"/>
                  <p:cNvSpPr>
                    <a:spLocks noEditPoints="1"/>
                  </p:cNvSpPr>
                  <p:nvPr/>
                </p:nvSpPr>
                <p:spPr bwMode="auto">
                  <a:xfrm>
                    <a:off x="8624888" y="4389438"/>
                    <a:ext cx="522288" cy="328613"/>
                  </a:xfrm>
                  <a:custGeom>
                    <a:avLst/>
                    <a:gdLst>
                      <a:gd name="T0" fmla="*/ 2147483646 w 1110"/>
                      <a:gd name="T1" fmla="*/ 2147483646 h 696"/>
                      <a:gd name="T2" fmla="*/ 2147483646 w 1110"/>
                      <a:gd name="T3" fmla="*/ 2147483646 h 696"/>
                      <a:gd name="T4" fmla="*/ 2147483646 w 1110"/>
                      <a:gd name="T5" fmla="*/ 2147483646 h 696"/>
                      <a:gd name="T6" fmla="*/ 2147483646 w 1110"/>
                      <a:gd name="T7" fmla="*/ 2147483646 h 696"/>
                      <a:gd name="T8" fmla="*/ 2147483646 w 1110"/>
                      <a:gd name="T9" fmla="*/ 2147483646 h 696"/>
                      <a:gd name="T10" fmla="*/ 2147483646 w 1110"/>
                      <a:gd name="T11" fmla="*/ 2147483646 h 696"/>
                      <a:gd name="T12" fmla="*/ 2147483646 w 1110"/>
                      <a:gd name="T13" fmla="*/ 2147483646 h 696"/>
                      <a:gd name="T14" fmla="*/ 2147483646 w 1110"/>
                      <a:gd name="T15" fmla="*/ 2147483646 h 696"/>
                      <a:gd name="T16" fmla="*/ 2147483646 w 1110"/>
                      <a:gd name="T17" fmla="*/ 2147483646 h 696"/>
                      <a:gd name="T18" fmla="*/ 2147483646 w 1110"/>
                      <a:gd name="T19" fmla="*/ 2147483646 h 696"/>
                      <a:gd name="T20" fmla="*/ 2147483646 w 1110"/>
                      <a:gd name="T21" fmla="*/ 2147483646 h 696"/>
                      <a:gd name="T22" fmla="*/ 2147483646 w 1110"/>
                      <a:gd name="T23" fmla="*/ 2147483646 h 696"/>
                      <a:gd name="T24" fmla="*/ 2147483646 w 1110"/>
                      <a:gd name="T25" fmla="*/ 2147483646 h 696"/>
                      <a:gd name="T26" fmla="*/ 2147483646 w 1110"/>
                      <a:gd name="T27" fmla="*/ 2147483646 h 696"/>
                      <a:gd name="T28" fmla="*/ 2147483646 w 1110"/>
                      <a:gd name="T29" fmla="*/ 2147483646 h 696"/>
                      <a:gd name="T30" fmla="*/ 2147483646 w 1110"/>
                      <a:gd name="T31" fmla="*/ 2147483646 h 696"/>
                      <a:gd name="T32" fmla="*/ 2147483646 w 1110"/>
                      <a:gd name="T33" fmla="*/ 2147483646 h 696"/>
                      <a:gd name="T34" fmla="*/ 2147483646 w 1110"/>
                      <a:gd name="T35" fmla="*/ 2147483646 h 696"/>
                      <a:gd name="T36" fmla="*/ 2147483646 w 1110"/>
                      <a:gd name="T37" fmla="*/ 2147483646 h 696"/>
                      <a:gd name="T38" fmla="*/ 2147483646 w 1110"/>
                      <a:gd name="T39" fmla="*/ 2147483646 h 696"/>
                      <a:gd name="T40" fmla="*/ 2147483646 w 1110"/>
                      <a:gd name="T41" fmla="*/ 2147483646 h 696"/>
                      <a:gd name="T42" fmla="*/ 2147483646 w 1110"/>
                      <a:gd name="T43" fmla="*/ 2147483646 h 696"/>
                      <a:gd name="T44" fmla="*/ 2147483646 w 1110"/>
                      <a:gd name="T45" fmla="*/ 2147483646 h 696"/>
                      <a:gd name="T46" fmla="*/ 2147483646 w 1110"/>
                      <a:gd name="T47" fmla="*/ 2147483646 h 696"/>
                      <a:gd name="T48" fmla="*/ 2147483646 w 1110"/>
                      <a:gd name="T49" fmla="*/ 2147483646 h 696"/>
                      <a:gd name="T50" fmla="*/ 2147483646 w 1110"/>
                      <a:gd name="T51" fmla="*/ 2147483646 h 696"/>
                      <a:gd name="T52" fmla="*/ 2147483646 w 1110"/>
                      <a:gd name="T53" fmla="*/ 2147483646 h 696"/>
                      <a:gd name="T54" fmla="*/ 2147483646 w 1110"/>
                      <a:gd name="T55" fmla="*/ 2147483646 h 696"/>
                      <a:gd name="T56" fmla="*/ 2147483646 w 1110"/>
                      <a:gd name="T57" fmla="*/ 2147483646 h 696"/>
                      <a:gd name="T58" fmla="*/ 2147483646 w 1110"/>
                      <a:gd name="T59" fmla="*/ 2147483646 h 696"/>
                      <a:gd name="T60" fmla="*/ 2147483646 w 1110"/>
                      <a:gd name="T61" fmla="*/ 2147483646 h 696"/>
                      <a:gd name="T62" fmla="*/ 2147483646 w 1110"/>
                      <a:gd name="T63" fmla="*/ 2147483646 h 696"/>
                      <a:gd name="T64" fmla="*/ 2147483646 w 1110"/>
                      <a:gd name="T65" fmla="*/ 2147483646 h 6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10"/>
                      <a:gd name="T100" fmla="*/ 0 h 696"/>
                      <a:gd name="T101" fmla="*/ 1110 w 1110"/>
                      <a:gd name="T102" fmla="*/ 696 h 6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10" h="696">
                        <a:moveTo>
                          <a:pt x="411" y="361"/>
                        </a:moveTo>
                        <a:lnTo>
                          <a:pt x="411" y="361"/>
                        </a:lnTo>
                        <a:cubicBezTo>
                          <a:pt x="419" y="361"/>
                          <a:pt x="427" y="364"/>
                          <a:pt x="433" y="369"/>
                        </a:cubicBezTo>
                        <a:cubicBezTo>
                          <a:pt x="440" y="375"/>
                          <a:pt x="444" y="384"/>
                          <a:pt x="444" y="394"/>
                        </a:cubicBezTo>
                        <a:lnTo>
                          <a:pt x="444" y="513"/>
                        </a:lnTo>
                        <a:cubicBezTo>
                          <a:pt x="444" y="577"/>
                          <a:pt x="497" y="630"/>
                          <a:pt x="561" y="630"/>
                        </a:cubicBezTo>
                        <a:cubicBezTo>
                          <a:pt x="625" y="630"/>
                          <a:pt x="678" y="577"/>
                          <a:pt x="678" y="513"/>
                        </a:cubicBezTo>
                        <a:lnTo>
                          <a:pt x="678" y="342"/>
                        </a:lnTo>
                        <a:cubicBezTo>
                          <a:pt x="678" y="326"/>
                          <a:pt x="689" y="312"/>
                          <a:pt x="705" y="310"/>
                        </a:cubicBezTo>
                        <a:lnTo>
                          <a:pt x="883" y="279"/>
                        </a:lnTo>
                        <a:cubicBezTo>
                          <a:pt x="901" y="272"/>
                          <a:pt x="1023" y="218"/>
                          <a:pt x="1003" y="75"/>
                        </a:cubicBezTo>
                        <a:lnTo>
                          <a:pt x="119" y="244"/>
                        </a:lnTo>
                        <a:cubicBezTo>
                          <a:pt x="130" y="286"/>
                          <a:pt x="142" y="354"/>
                          <a:pt x="124" y="410"/>
                        </a:cubicBezTo>
                        <a:lnTo>
                          <a:pt x="405" y="361"/>
                        </a:lnTo>
                        <a:cubicBezTo>
                          <a:pt x="407" y="361"/>
                          <a:pt x="409" y="361"/>
                          <a:pt x="411" y="361"/>
                        </a:cubicBezTo>
                        <a:close/>
                        <a:moveTo>
                          <a:pt x="561" y="696"/>
                        </a:moveTo>
                        <a:lnTo>
                          <a:pt x="561" y="696"/>
                        </a:lnTo>
                        <a:cubicBezTo>
                          <a:pt x="460" y="696"/>
                          <a:pt x="378" y="614"/>
                          <a:pt x="378" y="513"/>
                        </a:cubicBezTo>
                        <a:lnTo>
                          <a:pt x="378" y="434"/>
                        </a:lnTo>
                        <a:lnTo>
                          <a:pt x="43" y="492"/>
                        </a:lnTo>
                        <a:cubicBezTo>
                          <a:pt x="26" y="495"/>
                          <a:pt x="9" y="484"/>
                          <a:pt x="5" y="467"/>
                        </a:cubicBezTo>
                        <a:cubicBezTo>
                          <a:pt x="0" y="451"/>
                          <a:pt x="10" y="433"/>
                          <a:pt x="26" y="428"/>
                        </a:cubicBezTo>
                        <a:cubicBezTo>
                          <a:pt x="41" y="422"/>
                          <a:pt x="50" y="413"/>
                          <a:pt x="57" y="399"/>
                        </a:cubicBezTo>
                        <a:cubicBezTo>
                          <a:pt x="80" y="350"/>
                          <a:pt x="56" y="261"/>
                          <a:pt x="45" y="230"/>
                        </a:cubicBezTo>
                        <a:cubicBezTo>
                          <a:pt x="41" y="221"/>
                          <a:pt x="42" y="211"/>
                          <a:pt x="47" y="202"/>
                        </a:cubicBezTo>
                        <a:cubicBezTo>
                          <a:pt x="52" y="194"/>
                          <a:pt x="60" y="188"/>
                          <a:pt x="70" y="186"/>
                        </a:cubicBezTo>
                        <a:lnTo>
                          <a:pt x="1023" y="3"/>
                        </a:lnTo>
                        <a:cubicBezTo>
                          <a:pt x="1040" y="0"/>
                          <a:pt x="1057" y="11"/>
                          <a:pt x="1061" y="28"/>
                        </a:cubicBezTo>
                        <a:cubicBezTo>
                          <a:pt x="1110" y="217"/>
                          <a:pt x="979" y="316"/>
                          <a:pt x="902" y="343"/>
                        </a:cubicBezTo>
                        <a:cubicBezTo>
                          <a:pt x="901" y="343"/>
                          <a:pt x="899" y="344"/>
                          <a:pt x="897" y="344"/>
                        </a:cubicBezTo>
                        <a:lnTo>
                          <a:pt x="744" y="371"/>
                        </a:lnTo>
                        <a:lnTo>
                          <a:pt x="744" y="513"/>
                        </a:lnTo>
                        <a:cubicBezTo>
                          <a:pt x="744" y="614"/>
                          <a:pt x="662" y="696"/>
                          <a:pt x="561" y="696"/>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4" name="Freeform 312"/>
                  <p:cNvSpPr/>
                  <p:nvPr/>
                </p:nvSpPr>
                <p:spPr bwMode="auto">
                  <a:xfrm>
                    <a:off x="8589963" y="4478338"/>
                    <a:ext cx="95250" cy="92075"/>
                  </a:xfrm>
                  <a:custGeom>
                    <a:avLst/>
                    <a:gdLst>
                      <a:gd name="T0" fmla="*/ 2147483646 w 204"/>
                      <a:gd name="T1" fmla="*/ 2147483646 h 195"/>
                      <a:gd name="T2" fmla="*/ 2147483646 w 204"/>
                      <a:gd name="T3" fmla="*/ 2147483646 h 195"/>
                      <a:gd name="T4" fmla="*/ 0 w 204"/>
                      <a:gd name="T5" fmla="*/ 2147483646 h 195"/>
                      <a:gd name="T6" fmla="*/ 2147483646 w 204"/>
                      <a:gd name="T7" fmla="*/ 2147483646 h 195"/>
                      <a:gd name="T8" fmla="*/ 2147483646 w 204"/>
                      <a:gd name="T9" fmla="*/ 2147483646 h 195"/>
                      <a:gd name="T10" fmla="*/ 2147483646 w 204"/>
                      <a:gd name="T11" fmla="*/ 2147483646 h 195"/>
                      <a:gd name="T12" fmla="*/ 2147483646 w 204"/>
                      <a:gd name="T13" fmla="*/ 2147483646 h 195"/>
                      <a:gd name="T14" fmla="*/ 2147483646 w 204"/>
                      <a:gd name="T15" fmla="*/ 2147483646 h 195"/>
                      <a:gd name="T16" fmla="*/ 2147483646 w 204"/>
                      <a:gd name="T17" fmla="*/ 2147483646 h 195"/>
                      <a:gd name="T18" fmla="*/ 2147483646 w 204"/>
                      <a:gd name="T19" fmla="*/ 2147483646 h 195"/>
                      <a:gd name="T20" fmla="*/ 2147483646 w 204"/>
                      <a:gd name="T21" fmla="*/ 2147483646 h 195"/>
                      <a:gd name="T22" fmla="*/ 2147483646 w 204"/>
                      <a:gd name="T23" fmla="*/ 2147483646 h 19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4"/>
                      <a:gd name="T37" fmla="*/ 0 h 195"/>
                      <a:gd name="T38" fmla="*/ 204 w 204"/>
                      <a:gd name="T39" fmla="*/ 195 h 19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4" h="195">
                        <a:moveTo>
                          <a:pt x="101" y="195"/>
                        </a:moveTo>
                        <a:lnTo>
                          <a:pt x="101" y="195"/>
                        </a:lnTo>
                        <a:cubicBezTo>
                          <a:pt x="45" y="195"/>
                          <a:pt x="0" y="149"/>
                          <a:pt x="0" y="94"/>
                        </a:cubicBezTo>
                        <a:cubicBezTo>
                          <a:pt x="0" y="61"/>
                          <a:pt x="16" y="29"/>
                          <a:pt x="44" y="11"/>
                        </a:cubicBezTo>
                        <a:cubicBezTo>
                          <a:pt x="59" y="0"/>
                          <a:pt x="80" y="4"/>
                          <a:pt x="90" y="19"/>
                        </a:cubicBezTo>
                        <a:cubicBezTo>
                          <a:pt x="101" y="34"/>
                          <a:pt x="97" y="55"/>
                          <a:pt x="82" y="65"/>
                        </a:cubicBezTo>
                        <a:cubicBezTo>
                          <a:pt x="72" y="72"/>
                          <a:pt x="67" y="82"/>
                          <a:pt x="67" y="94"/>
                        </a:cubicBezTo>
                        <a:cubicBezTo>
                          <a:pt x="67" y="113"/>
                          <a:pt x="82" y="128"/>
                          <a:pt x="101" y="128"/>
                        </a:cubicBezTo>
                        <a:cubicBezTo>
                          <a:pt x="119" y="128"/>
                          <a:pt x="134" y="115"/>
                          <a:pt x="135" y="97"/>
                        </a:cubicBezTo>
                        <a:cubicBezTo>
                          <a:pt x="137" y="79"/>
                          <a:pt x="153" y="66"/>
                          <a:pt x="172" y="67"/>
                        </a:cubicBezTo>
                        <a:cubicBezTo>
                          <a:pt x="190" y="69"/>
                          <a:pt x="204" y="86"/>
                          <a:pt x="202" y="104"/>
                        </a:cubicBezTo>
                        <a:cubicBezTo>
                          <a:pt x="197" y="156"/>
                          <a:pt x="153" y="195"/>
                          <a:pt x="101" y="195"/>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5" name="Freeform 313"/>
                  <p:cNvSpPr/>
                  <p:nvPr/>
                </p:nvSpPr>
                <p:spPr bwMode="auto">
                  <a:xfrm>
                    <a:off x="8872538" y="4686300"/>
                    <a:ext cx="134938" cy="104775"/>
                  </a:xfrm>
                  <a:custGeom>
                    <a:avLst/>
                    <a:gdLst>
                      <a:gd name="T0" fmla="*/ 2147483646 w 285"/>
                      <a:gd name="T1" fmla="*/ 2147483646 h 221"/>
                      <a:gd name="T2" fmla="*/ 2147483646 w 285"/>
                      <a:gd name="T3" fmla="*/ 2147483646 h 221"/>
                      <a:gd name="T4" fmla="*/ 2147483646 w 285"/>
                      <a:gd name="T5" fmla="*/ 2147483646 h 221"/>
                      <a:gd name="T6" fmla="*/ 0 w 285"/>
                      <a:gd name="T7" fmla="*/ 2147483646 h 221"/>
                      <a:gd name="T8" fmla="*/ 2147483646 w 285"/>
                      <a:gd name="T9" fmla="*/ 0 h 221"/>
                      <a:gd name="T10" fmla="*/ 2147483646 w 285"/>
                      <a:gd name="T11" fmla="*/ 2147483646 h 221"/>
                      <a:gd name="T12" fmla="*/ 2147483646 w 285"/>
                      <a:gd name="T13" fmla="*/ 2147483646 h 221"/>
                      <a:gd name="T14" fmla="*/ 2147483646 w 285"/>
                      <a:gd name="T15" fmla="*/ 2147483646 h 221"/>
                      <a:gd name="T16" fmla="*/ 2147483646 w 285"/>
                      <a:gd name="T17" fmla="*/ 2147483646 h 221"/>
                      <a:gd name="T18" fmla="*/ 2147483646 w 285"/>
                      <a:gd name="T19" fmla="*/ 2147483646 h 2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5"/>
                      <a:gd name="T31" fmla="*/ 0 h 221"/>
                      <a:gd name="T32" fmla="*/ 285 w 285"/>
                      <a:gd name="T33" fmla="*/ 221 h 2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5" h="221">
                        <a:moveTo>
                          <a:pt x="252" y="221"/>
                        </a:moveTo>
                        <a:lnTo>
                          <a:pt x="252" y="221"/>
                        </a:lnTo>
                        <a:lnTo>
                          <a:pt x="228" y="221"/>
                        </a:lnTo>
                        <a:cubicBezTo>
                          <a:pt x="47" y="221"/>
                          <a:pt x="0" y="98"/>
                          <a:pt x="0" y="33"/>
                        </a:cubicBezTo>
                        <a:cubicBezTo>
                          <a:pt x="0" y="15"/>
                          <a:pt x="15" y="0"/>
                          <a:pt x="33" y="0"/>
                        </a:cubicBezTo>
                        <a:cubicBezTo>
                          <a:pt x="52" y="0"/>
                          <a:pt x="66" y="15"/>
                          <a:pt x="66" y="33"/>
                        </a:cubicBezTo>
                        <a:cubicBezTo>
                          <a:pt x="66" y="38"/>
                          <a:pt x="68" y="154"/>
                          <a:pt x="228" y="154"/>
                        </a:cubicBezTo>
                        <a:lnTo>
                          <a:pt x="251" y="154"/>
                        </a:lnTo>
                        <a:cubicBezTo>
                          <a:pt x="270" y="154"/>
                          <a:pt x="285" y="169"/>
                          <a:pt x="285" y="187"/>
                        </a:cubicBezTo>
                        <a:cubicBezTo>
                          <a:pt x="285" y="206"/>
                          <a:pt x="270" y="221"/>
                          <a:pt x="252" y="221"/>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6" name="Freeform 314"/>
                  <p:cNvSpPr/>
                  <p:nvPr/>
                </p:nvSpPr>
                <p:spPr bwMode="auto">
                  <a:xfrm>
                    <a:off x="8801100" y="4533900"/>
                    <a:ext cx="174625" cy="57150"/>
                  </a:xfrm>
                  <a:custGeom>
                    <a:avLst/>
                    <a:gdLst>
                      <a:gd name="T0" fmla="*/ 2147483646 w 372"/>
                      <a:gd name="T1" fmla="*/ 2147483646 h 122"/>
                      <a:gd name="T2" fmla="*/ 2147483646 w 372"/>
                      <a:gd name="T3" fmla="*/ 2147483646 h 122"/>
                      <a:gd name="T4" fmla="*/ 2147483646 w 372"/>
                      <a:gd name="T5" fmla="*/ 2147483646 h 122"/>
                      <a:gd name="T6" fmla="*/ 2147483646 w 372"/>
                      <a:gd name="T7" fmla="*/ 2147483646 h 122"/>
                      <a:gd name="T8" fmla="*/ 2147483646 w 372"/>
                      <a:gd name="T9" fmla="*/ 2147483646 h 122"/>
                      <a:gd name="T10" fmla="*/ 2147483646 w 372"/>
                      <a:gd name="T11" fmla="*/ 2147483646 h 122"/>
                      <a:gd name="T12" fmla="*/ 2147483646 w 372"/>
                      <a:gd name="T13" fmla="*/ 2147483646 h 122"/>
                      <a:gd name="T14" fmla="*/ 2147483646 w 372"/>
                      <a:gd name="T15" fmla="*/ 2147483646 h 122"/>
                      <a:gd name="T16" fmla="*/ 2147483646 w 372"/>
                      <a:gd name="T17" fmla="*/ 2147483646 h 1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72"/>
                      <a:gd name="T28" fmla="*/ 0 h 122"/>
                      <a:gd name="T29" fmla="*/ 372 w 372"/>
                      <a:gd name="T30" fmla="*/ 122 h 1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72" h="122">
                        <a:moveTo>
                          <a:pt x="36" y="122"/>
                        </a:moveTo>
                        <a:lnTo>
                          <a:pt x="36" y="122"/>
                        </a:lnTo>
                        <a:cubicBezTo>
                          <a:pt x="20" y="122"/>
                          <a:pt x="6" y="110"/>
                          <a:pt x="3" y="94"/>
                        </a:cubicBezTo>
                        <a:cubicBezTo>
                          <a:pt x="0" y="76"/>
                          <a:pt x="12" y="59"/>
                          <a:pt x="30" y="55"/>
                        </a:cubicBezTo>
                        <a:lnTo>
                          <a:pt x="330" y="4"/>
                        </a:lnTo>
                        <a:cubicBezTo>
                          <a:pt x="349" y="0"/>
                          <a:pt x="366" y="13"/>
                          <a:pt x="369" y="31"/>
                        </a:cubicBezTo>
                        <a:cubicBezTo>
                          <a:pt x="372" y="49"/>
                          <a:pt x="360" y="66"/>
                          <a:pt x="342" y="69"/>
                        </a:cubicBezTo>
                        <a:lnTo>
                          <a:pt x="42" y="121"/>
                        </a:lnTo>
                        <a:cubicBezTo>
                          <a:pt x="40" y="122"/>
                          <a:pt x="38" y="122"/>
                          <a:pt x="36" y="122"/>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7" name="Freeform 315"/>
                  <p:cNvSpPr/>
                  <p:nvPr/>
                </p:nvSpPr>
                <p:spPr bwMode="auto">
                  <a:xfrm>
                    <a:off x="9058275" y="4741863"/>
                    <a:ext cx="65088" cy="65088"/>
                  </a:xfrm>
                  <a:custGeom>
                    <a:avLst/>
                    <a:gdLst>
                      <a:gd name="T0" fmla="*/ 2147483646 w 138"/>
                      <a:gd name="T1" fmla="*/ 2147483646 h 139"/>
                      <a:gd name="T2" fmla="*/ 2147483646 w 138"/>
                      <a:gd name="T3" fmla="*/ 2147483646 h 139"/>
                      <a:gd name="T4" fmla="*/ 2147483646 w 138"/>
                      <a:gd name="T5" fmla="*/ 2147483646 h 139"/>
                      <a:gd name="T6" fmla="*/ 0 w 138"/>
                      <a:gd name="T7" fmla="*/ 2147483646 h 139"/>
                      <a:gd name="T8" fmla="*/ 2147483646 w 138"/>
                      <a:gd name="T9" fmla="*/ 0 h 139"/>
                      <a:gd name="T10" fmla="*/ 2147483646 w 138"/>
                      <a:gd name="T11" fmla="*/ 2147483646 h 139"/>
                      <a:gd name="T12" fmla="*/ 0 60000 65536"/>
                      <a:gd name="T13" fmla="*/ 0 60000 65536"/>
                      <a:gd name="T14" fmla="*/ 0 60000 65536"/>
                      <a:gd name="T15" fmla="*/ 0 60000 65536"/>
                      <a:gd name="T16" fmla="*/ 0 60000 65536"/>
                      <a:gd name="T17" fmla="*/ 0 60000 65536"/>
                      <a:gd name="T18" fmla="*/ 0 w 138"/>
                      <a:gd name="T19" fmla="*/ 0 h 139"/>
                      <a:gd name="T20" fmla="*/ 138 w 138"/>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8" h="139">
                        <a:moveTo>
                          <a:pt x="138" y="69"/>
                        </a:moveTo>
                        <a:lnTo>
                          <a:pt x="138" y="69"/>
                        </a:lnTo>
                        <a:cubicBezTo>
                          <a:pt x="138" y="108"/>
                          <a:pt x="107" y="139"/>
                          <a:pt x="69" y="139"/>
                        </a:cubicBezTo>
                        <a:cubicBezTo>
                          <a:pt x="31" y="139"/>
                          <a:pt x="0" y="108"/>
                          <a:pt x="0" y="69"/>
                        </a:cubicBezTo>
                        <a:cubicBezTo>
                          <a:pt x="0" y="31"/>
                          <a:pt x="31" y="0"/>
                          <a:pt x="69" y="0"/>
                        </a:cubicBezTo>
                        <a:cubicBezTo>
                          <a:pt x="107" y="0"/>
                          <a:pt x="138" y="31"/>
                          <a:pt x="138" y="69"/>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8" name="Freeform 316"/>
                  <p:cNvSpPr/>
                  <p:nvPr/>
                </p:nvSpPr>
                <p:spPr bwMode="auto">
                  <a:xfrm>
                    <a:off x="8958263" y="4741863"/>
                    <a:ext cx="65088" cy="65088"/>
                  </a:xfrm>
                  <a:custGeom>
                    <a:avLst/>
                    <a:gdLst>
                      <a:gd name="T0" fmla="*/ 2147483646 w 139"/>
                      <a:gd name="T1" fmla="*/ 2147483646 h 139"/>
                      <a:gd name="T2" fmla="*/ 2147483646 w 139"/>
                      <a:gd name="T3" fmla="*/ 2147483646 h 139"/>
                      <a:gd name="T4" fmla="*/ 2147483646 w 139"/>
                      <a:gd name="T5" fmla="*/ 2147483646 h 139"/>
                      <a:gd name="T6" fmla="*/ 0 w 139"/>
                      <a:gd name="T7" fmla="*/ 2147483646 h 139"/>
                      <a:gd name="T8" fmla="*/ 2147483646 w 139"/>
                      <a:gd name="T9" fmla="*/ 0 h 139"/>
                      <a:gd name="T10" fmla="*/ 2147483646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139" y="69"/>
                        </a:moveTo>
                        <a:lnTo>
                          <a:pt x="139" y="69"/>
                        </a:lnTo>
                        <a:cubicBezTo>
                          <a:pt x="139" y="108"/>
                          <a:pt x="108" y="139"/>
                          <a:pt x="70" y="139"/>
                        </a:cubicBezTo>
                        <a:cubicBezTo>
                          <a:pt x="31" y="139"/>
                          <a:pt x="0" y="108"/>
                          <a:pt x="0" y="69"/>
                        </a:cubicBezTo>
                        <a:cubicBezTo>
                          <a:pt x="0" y="31"/>
                          <a:pt x="31" y="0"/>
                          <a:pt x="70" y="0"/>
                        </a:cubicBezTo>
                        <a:cubicBezTo>
                          <a:pt x="108" y="0"/>
                          <a:pt x="139" y="31"/>
                          <a:pt x="139" y="69"/>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9" name="Freeform 371"/>
                  <p:cNvSpPr/>
                  <p:nvPr/>
                </p:nvSpPr>
                <p:spPr bwMode="auto">
                  <a:xfrm>
                    <a:off x="9075738" y="4759325"/>
                    <a:ext cx="95250" cy="31750"/>
                  </a:xfrm>
                  <a:custGeom>
                    <a:avLst/>
                    <a:gdLst>
                      <a:gd name="T0" fmla="*/ 2147483646 w 202"/>
                      <a:gd name="T1" fmla="*/ 2147483646 h 67"/>
                      <a:gd name="T2" fmla="*/ 2147483646 w 202"/>
                      <a:gd name="T3" fmla="*/ 2147483646 h 67"/>
                      <a:gd name="T4" fmla="*/ 2147483646 w 202"/>
                      <a:gd name="T5" fmla="*/ 2147483646 h 67"/>
                      <a:gd name="T6" fmla="*/ 0 w 202"/>
                      <a:gd name="T7" fmla="*/ 2147483646 h 67"/>
                      <a:gd name="T8" fmla="*/ 2147483646 w 202"/>
                      <a:gd name="T9" fmla="*/ 0 h 67"/>
                      <a:gd name="T10" fmla="*/ 2147483646 w 202"/>
                      <a:gd name="T11" fmla="*/ 0 h 67"/>
                      <a:gd name="T12" fmla="*/ 2147483646 w 202"/>
                      <a:gd name="T13" fmla="*/ 2147483646 h 67"/>
                      <a:gd name="T14" fmla="*/ 2147483646 w 202"/>
                      <a:gd name="T15" fmla="*/ 2147483646 h 67"/>
                      <a:gd name="T16" fmla="*/ 0 60000 65536"/>
                      <a:gd name="T17" fmla="*/ 0 60000 65536"/>
                      <a:gd name="T18" fmla="*/ 0 60000 65536"/>
                      <a:gd name="T19" fmla="*/ 0 60000 65536"/>
                      <a:gd name="T20" fmla="*/ 0 60000 65536"/>
                      <a:gd name="T21" fmla="*/ 0 60000 65536"/>
                      <a:gd name="T22" fmla="*/ 0 60000 65536"/>
                      <a:gd name="T23" fmla="*/ 0 60000 65536"/>
                      <a:gd name="T24" fmla="*/ 0 w 202"/>
                      <a:gd name="T25" fmla="*/ 0 h 67"/>
                      <a:gd name="T26" fmla="*/ 202 w 202"/>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2" h="67">
                        <a:moveTo>
                          <a:pt x="169" y="67"/>
                        </a:moveTo>
                        <a:lnTo>
                          <a:pt x="169" y="67"/>
                        </a:lnTo>
                        <a:lnTo>
                          <a:pt x="33" y="67"/>
                        </a:lnTo>
                        <a:cubicBezTo>
                          <a:pt x="15" y="67"/>
                          <a:pt x="0" y="52"/>
                          <a:pt x="0" y="33"/>
                        </a:cubicBezTo>
                        <a:cubicBezTo>
                          <a:pt x="0" y="15"/>
                          <a:pt x="15" y="0"/>
                          <a:pt x="33" y="0"/>
                        </a:cubicBezTo>
                        <a:lnTo>
                          <a:pt x="169" y="0"/>
                        </a:lnTo>
                        <a:cubicBezTo>
                          <a:pt x="187" y="0"/>
                          <a:pt x="202" y="15"/>
                          <a:pt x="202" y="33"/>
                        </a:cubicBezTo>
                        <a:cubicBezTo>
                          <a:pt x="202" y="52"/>
                          <a:pt x="187" y="67"/>
                          <a:pt x="169" y="67"/>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0" name="Freeform 372"/>
                  <p:cNvSpPr/>
                  <p:nvPr/>
                </p:nvSpPr>
                <p:spPr bwMode="auto">
                  <a:xfrm>
                    <a:off x="9155113" y="4724400"/>
                    <a:ext cx="50800" cy="100013"/>
                  </a:xfrm>
                  <a:custGeom>
                    <a:avLst/>
                    <a:gdLst>
                      <a:gd name="T0" fmla="*/ 2147483646 w 107"/>
                      <a:gd name="T1" fmla="*/ 2147483646 h 215"/>
                      <a:gd name="T2" fmla="*/ 2147483646 w 107"/>
                      <a:gd name="T3" fmla="*/ 2147483646 h 215"/>
                      <a:gd name="T4" fmla="*/ 0 w 107"/>
                      <a:gd name="T5" fmla="*/ 2147483646 h 215"/>
                      <a:gd name="T6" fmla="*/ 2147483646 w 107"/>
                      <a:gd name="T7" fmla="*/ 0 h 215"/>
                      <a:gd name="T8" fmla="*/ 0 60000 65536"/>
                      <a:gd name="T9" fmla="*/ 0 60000 65536"/>
                      <a:gd name="T10" fmla="*/ 0 60000 65536"/>
                      <a:gd name="T11" fmla="*/ 0 60000 65536"/>
                      <a:gd name="T12" fmla="*/ 0 w 107"/>
                      <a:gd name="T13" fmla="*/ 0 h 215"/>
                      <a:gd name="T14" fmla="*/ 107 w 107"/>
                      <a:gd name="T15" fmla="*/ 215 h 215"/>
                    </a:gdLst>
                    <a:ahLst/>
                    <a:cxnLst>
                      <a:cxn ang="T8">
                        <a:pos x="T0" y="T1"/>
                      </a:cxn>
                      <a:cxn ang="T9">
                        <a:pos x="T2" y="T3"/>
                      </a:cxn>
                      <a:cxn ang="T10">
                        <a:pos x="T4" y="T5"/>
                      </a:cxn>
                      <a:cxn ang="T11">
                        <a:pos x="T6" y="T7"/>
                      </a:cxn>
                    </a:cxnLst>
                    <a:rect l="T12" t="T13" r="T14" b="T15"/>
                    <a:pathLst>
                      <a:path w="107" h="215">
                        <a:moveTo>
                          <a:pt x="107" y="215"/>
                        </a:moveTo>
                        <a:lnTo>
                          <a:pt x="107" y="215"/>
                        </a:lnTo>
                        <a:cubicBezTo>
                          <a:pt x="48" y="215"/>
                          <a:pt x="0" y="167"/>
                          <a:pt x="0" y="107"/>
                        </a:cubicBezTo>
                        <a:cubicBezTo>
                          <a:pt x="0" y="48"/>
                          <a:pt x="48" y="0"/>
                          <a:pt x="107" y="0"/>
                        </a:cubicBezTo>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grpSp>
            <p:nvGrpSpPr>
              <p:cNvPr id="55" name="组合 54"/>
              <p:cNvGrpSpPr/>
              <p:nvPr/>
            </p:nvGrpSpPr>
            <p:grpSpPr>
              <a:xfrm>
                <a:off x="6178773" y="4112674"/>
                <a:ext cx="936000" cy="1020070"/>
                <a:chOff x="1300119" y="2847582"/>
                <a:chExt cx="936000" cy="1020070"/>
              </a:xfrm>
            </p:grpSpPr>
            <p:sp>
              <p:nvSpPr>
                <p:cNvPr id="56" name="圆角矩形 55"/>
                <p:cNvSpPr/>
                <p:nvPr/>
              </p:nvSpPr>
              <p:spPr>
                <a:xfrm>
                  <a:off x="1300119" y="2859652"/>
                  <a:ext cx="936000" cy="1008000"/>
                </a:xfrm>
                <a:prstGeom prst="roundRect">
                  <a:avLst>
                    <a:gd name="adj" fmla="val 0"/>
                  </a:avLst>
                </a:prstGeom>
                <a:solidFill>
                  <a:sysClr val="window" lastClr="FFFFFF">
                    <a:lumMod val="95000"/>
                  </a:sysClr>
                </a:solidFill>
                <a:ln w="3175"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457200" defTabSz="1219200" eaLnBrk="1" fontAlgn="auto" latinLnBrk="0" hangingPunct="1">
                    <a:lnSpc>
                      <a:spcPct val="100000"/>
                    </a:lnSpc>
                    <a:spcBef>
                      <a:spcPts val="0"/>
                    </a:spcBef>
                    <a:spcAft>
                      <a:spcPts val="0"/>
                    </a:spcAft>
                    <a:buClrTx/>
                    <a:buSzTx/>
                    <a:buFontTx/>
                    <a:buNone/>
                    <a:defRPr/>
                  </a:pPr>
                  <a:endParaRPr kumimoji="0" lang="en-US" altLang="zh-CN" sz="140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7" name="Text Box 4"/>
                <p:cNvSpPr txBox="1"/>
                <p:nvPr/>
              </p:nvSpPr>
              <p:spPr>
                <a:xfrm>
                  <a:off x="1401456" y="2847582"/>
                  <a:ext cx="834663" cy="283390"/>
                </a:xfrm>
                <a:prstGeom prst="rect">
                  <a:avLst/>
                </a:prstGeom>
                <a:noFill/>
                <a:ln w="12700" cap="flat">
                  <a:noFill/>
                  <a:miter lim="400000"/>
                </a:ln>
                <a:effectLst/>
              </p:spPr>
              <p:txBody>
                <a:bodyPr wrap="square" lIns="32184" tIns="32184" rIns="32184" bIns="32184" numCol="1" anchor="t">
                  <a:spAutoFit/>
                </a:bodyPr>
                <a:lstStyle>
                  <a:lvl1pPr defTabSz="430530">
                    <a:lnSpc>
                      <a:spcPct val="150000"/>
                    </a:lnSpc>
                    <a:defRPr sz="2400" b="0">
                      <a:solidFill>
                        <a:srgbClr val="A6A6A6"/>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marL="0" marR="0" lvl="0" indent="0" algn="ctr" defTabSz="430530" eaLnBrk="1" fontAlgn="auto" latinLnBrk="0" hangingPunct="1">
                    <a:lnSpc>
                      <a:spcPct val="150000"/>
                    </a:lnSpc>
                    <a:spcBef>
                      <a:spcPts val="0"/>
                    </a:spcBef>
                    <a:spcAft>
                      <a:spcPts val="0"/>
                    </a:spcAft>
                    <a:buClrTx/>
                    <a:buSzTx/>
                    <a:buFontTx/>
                    <a:buNone/>
                    <a:defRPr/>
                  </a:pPr>
                  <a:r>
                    <a:rPr kumimoji="0" lang="zh-CN" altLang="en-US" sz="1050" b="1" i="0" u="none" strike="noStrike" kern="0" cap="none" spc="0" normalizeH="0" baseline="0" noProof="0" dirty="0" smtClean="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公共安全</a:t>
                  </a:r>
                  <a:endParaRPr kumimoji="0" sz="1050" b="1" i="0" u="none" strike="noStrike" kern="0" cap="none" spc="0" normalizeH="0" baseline="0" noProof="0" dirty="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8" name="Text Box 4"/>
                <p:cNvSpPr txBox="1"/>
                <p:nvPr/>
              </p:nvSpPr>
              <p:spPr>
                <a:xfrm>
                  <a:off x="1332967" y="3248200"/>
                  <a:ext cx="903152" cy="549745"/>
                </a:xfrm>
                <a:prstGeom prst="rect">
                  <a:avLst/>
                </a:prstGeom>
                <a:noFill/>
                <a:ln w="12700" cap="flat">
                  <a:noFill/>
                  <a:miter lim="400000"/>
                </a:ln>
                <a:effectLst/>
              </p:spPr>
              <p:txBody>
                <a:bodyPr wrap="square" lIns="32184" tIns="32184" rIns="32184" bIns="32184" numCol="1" anchor="t">
                  <a:spAutoFit/>
                </a:bodyPr>
                <a:lstStyle>
                  <a:lvl1pPr defTabSz="430530">
                    <a:lnSpc>
                      <a:spcPct val="150000"/>
                    </a:lnSpc>
                    <a:defRPr sz="2400" b="0">
                      <a:solidFill>
                        <a:srgbClr val="A6A6A6"/>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marL="0" marR="0" lvl="0" indent="0" algn="ctr" defTabSz="430530" eaLnBrk="1" fontAlgn="auto" latinLnBrk="0" hangingPunct="1">
                    <a:lnSpc>
                      <a:spcPct val="100000"/>
                    </a:lnSpc>
                    <a:spcBef>
                      <a:spcPts val="0"/>
                    </a:spcBef>
                    <a:spcAft>
                      <a:spcPts val="0"/>
                    </a:spcAft>
                    <a:buClrTx/>
                    <a:buSzTx/>
                    <a:buFontTx/>
                    <a:buNone/>
                    <a:defRPr/>
                  </a:pPr>
                  <a:r>
                    <a:rPr kumimoji="0" lang="zh-CN" altLang="en-US" sz="1050" b="0" i="0" u="none" strike="noStrike" kern="0" cap="none" spc="0" normalizeH="0" baseline="0" noProof="0" dirty="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人脸</a:t>
                  </a:r>
                  <a:r>
                    <a:rPr kumimoji="0" lang="zh-CN" altLang="en-US" sz="1050" b="0" i="0" u="none" strike="noStrike" kern="0" cap="none" spc="0" normalizeH="0" baseline="0" noProof="0" dirty="0" smtClean="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识别</a:t>
                  </a:r>
                  <a:endParaRPr kumimoji="0" lang="en-US" altLang="zh-CN" sz="1050" b="0" i="0" u="none" strike="noStrike" kern="0" cap="none" spc="0" normalizeH="0" baseline="0" noProof="0" dirty="0" smtClean="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0" marR="0" lvl="0" indent="0" algn="ctr" defTabSz="430530" eaLnBrk="1" fontAlgn="auto" latinLnBrk="0" hangingPunct="1">
                    <a:lnSpc>
                      <a:spcPct val="100000"/>
                    </a:lnSpc>
                    <a:spcBef>
                      <a:spcPts val="0"/>
                    </a:spcBef>
                    <a:spcAft>
                      <a:spcPts val="0"/>
                    </a:spcAft>
                    <a:buClrTx/>
                    <a:buSzTx/>
                    <a:buFontTx/>
                    <a:buNone/>
                    <a:defRPr/>
                  </a:pPr>
                  <a:r>
                    <a:rPr kumimoji="0" lang="zh-CN" altLang="en-US" sz="1050" b="0" i="0" u="none" strike="noStrike" kern="0" cap="none" spc="0" normalizeH="0" baseline="0" noProof="0" dirty="0" smtClean="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车辆识别</a:t>
                  </a:r>
                  <a:endParaRPr kumimoji="0" lang="en-US" altLang="zh-CN" sz="1050" b="0" i="0" u="none" strike="noStrike" kern="0" cap="none" spc="0" normalizeH="0" baseline="0" noProof="0" dirty="0" smtClean="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0" marR="0" lvl="0" indent="0" algn="ctr" defTabSz="430530" eaLnBrk="1" fontAlgn="auto" latinLnBrk="0" hangingPunct="1">
                    <a:lnSpc>
                      <a:spcPct val="100000"/>
                    </a:lnSpc>
                    <a:spcBef>
                      <a:spcPts val="0"/>
                    </a:spcBef>
                    <a:spcAft>
                      <a:spcPts val="0"/>
                    </a:spcAft>
                    <a:buClrTx/>
                    <a:buSzTx/>
                    <a:buFontTx/>
                    <a:buNone/>
                    <a:defRPr/>
                  </a:pPr>
                  <a:r>
                    <a:rPr kumimoji="0" lang="zh-CN" altLang="en-US" sz="1050" b="0" i="0" u="none" strike="noStrike" kern="0" cap="none" spc="0" normalizeH="0" baseline="0" noProof="0" dirty="0" smtClean="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轨迹跟踪</a:t>
                  </a:r>
                  <a:endParaRPr kumimoji="0" lang="en-US" altLang="zh-CN" sz="1050" b="0" i="0" u="none" strike="noStrike" kern="0" cap="none" spc="0" normalizeH="0" baseline="0" noProof="0" dirty="0" smtClean="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grpSp>
          <p:nvGrpSpPr>
            <p:cNvPr id="34" name="组合 33"/>
            <p:cNvGrpSpPr/>
            <p:nvPr/>
          </p:nvGrpSpPr>
          <p:grpSpPr>
            <a:xfrm>
              <a:off x="6024970" y="3579813"/>
              <a:ext cx="943633" cy="1540861"/>
              <a:chOff x="8220351" y="3579813"/>
              <a:chExt cx="943633" cy="1540861"/>
            </a:xfrm>
          </p:grpSpPr>
          <p:grpSp>
            <p:nvGrpSpPr>
              <p:cNvPr id="39" name="组合 38"/>
              <p:cNvGrpSpPr/>
              <p:nvPr/>
            </p:nvGrpSpPr>
            <p:grpSpPr>
              <a:xfrm>
                <a:off x="8453587" y="3579813"/>
                <a:ext cx="468000" cy="468000"/>
                <a:chOff x="8444594" y="1462550"/>
                <a:chExt cx="887398" cy="885257"/>
              </a:xfrm>
            </p:grpSpPr>
            <p:sp>
              <p:nvSpPr>
                <p:cNvPr id="44" name="椭圆 5"/>
                <p:cNvSpPr/>
                <p:nvPr/>
              </p:nvSpPr>
              <p:spPr>
                <a:xfrm>
                  <a:off x="8444594" y="1462550"/>
                  <a:ext cx="887398" cy="885257"/>
                </a:xfrm>
                <a:prstGeom prst="ellipse">
                  <a:avLst/>
                </a:prstGeom>
                <a:solidFill>
                  <a:sysClr val="window" lastClr="FFFFFF"/>
                </a:solidFill>
                <a:ln w="19050" cap="flat" cmpd="sng" algn="ctr">
                  <a:solidFill>
                    <a:srgbClr val="C00000"/>
                  </a:solid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sz="2400" b="0" i="0" u="none" strike="noStrike" kern="0" cap="none" spc="0" normalizeH="0" baseline="0" noProof="0" smtClean="0">
                    <a:ln>
                      <a:noFill/>
                    </a:ln>
                    <a:solidFill>
                      <a:prstClr val="black"/>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45" name="成组"/>
                <p:cNvGrpSpPr/>
                <p:nvPr/>
              </p:nvGrpSpPr>
              <p:grpSpPr>
                <a:xfrm rot="10800000" flipH="1">
                  <a:off x="8605140" y="1721424"/>
                  <a:ext cx="582697" cy="387850"/>
                  <a:chOff x="0" y="0"/>
                  <a:chExt cx="1295252" cy="862134"/>
                </a:xfrm>
                <a:solidFill>
                  <a:srgbClr val="C00000"/>
                </a:solidFill>
              </p:grpSpPr>
              <p:sp>
                <p:nvSpPr>
                  <p:cNvPr id="46" name="圆形"/>
                  <p:cNvSpPr/>
                  <p:nvPr/>
                </p:nvSpPr>
                <p:spPr>
                  <a:xfrm>
                    <a:off x="1086951" y="358646"/>
                    <a:ext cx="117322" cy="117251"/>
                  </a:xfrm>
                  <a:prstGeom prst="ellipse">
                    <a:avLst/>
                  </a:prstGeom>
                  <a:grpFill/>
                  <a:ln w="3175" cap="flat">
                    <a:noFill/>
                    <a:miter lim="400000"/>
                  </a:ln>
                  <a:effectLst/>
                </p:spPr>
                <p:txBody>
                  <a:bodyPr wrap="square" lIns="22860" tIns="22860" rIns="22860" bIns="22860" numCol="1" anchor="t">
                    <a:noAutofit/>
                  </a:bodyPr>
                  <a:lstStyle/>
                  <a:p>
                    <a:pPr marL="0" marR="0" lvl="0" indent="0" defTabSz="227330" eaLnBrk="1" fontAlgn="auto" latinLnBrk="0" hangingPunct="0">
                      <a:lnSpc>
                        <a:spcPct val="100000"/>
                      </a:lnSpc>
                      <a:spcBef>
                        <a:spcPts val="0"/>
                      </a:spcBef>
                      <a:spcAft>
                        <a:spcPts val="0"/>
                      </a:spcAft>
                      <a:buClrTx/>
                      <a:buSzTx/>
                      <a:buFontTx/>
                      <a:buNone/>
                      <a:defRPr sz="1200" b="0">
                        <a:solidFill>
                          <a:srgbClr val="000000"/>
                        </a:solidFill>
                        <a:latin typeface="Calibri" panose="020F0502020204030204"/>
                        <a:ea typeface="Calibri" panose="020F0502020204030204"/>
                        <a:cs typeface="Calibri" panose="020F0502020204030204"/>
                        <a:sym typeface="Calibri" panose="020F0502020204030204"/>
                      </a:defRPr>
                    </a:pPr>
                    <a:endParaRPr kumimoji="0" sz="81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7" name="椭圆形"/>
                  <p:cNvSpPr/>
                  <p:nvPr/>
                </p:nvSpPr>
                <p:spPr>
                  <a:xfrm>
                    <a:off x="1086951" y="175876"/>
                    <a:ext cx="117322" cy="120700"/>
                  </a:xfrm>
                  <a:prstGeom prst="ellipse">
                    <a:avLst/>
                  </a:prstGeom>
                  <a:grpFill/>
                  <a:ln w="3175" cap="flat">
                    <a:noFill/>
                    <a:miter lim="400000"/>
                  </a:ln>
                  <a:effectLst/>
                </p:spPr>
                <p:txBody>
                  <a:bodyPr wrap="square" lIns="22860" tIns="22860" rIns="22860" bIns="22860" numCol="1" anchor="t">
                    <a:noAutofit/>
                  </a:bodyPr>
                  <a:lstStyle/>
                  <a:p>
                    <a:pPr marL="0" marR="0" lvl="0" indent="0" defTabSz="227330" eaLnBrk="1" fontAlgn="auto" latinLnBrk="0" hangingPunct="0">
                      <a:lnSpc>
                        <a:spcPct val="100000"/>
                      </a:lnSpc>
                      <a:spcBef>
                        <a:spcPts val="0"/>
                      </a:spcBef>
                      <a:spcAft>
                        <a:spcPts val="0"/>
                      </a:spcAft>
                      <a:buClrTx/>
                      <a:buSzTx/>
                      <a:buFontTx/>
                      <a:buNone/>
                      <a:defRPr sz="1200" b="0">
                        <a:solidFill>
                          <a:srgbClr val="000000"/>
                        </a:solidFill>
                        <a:latin typeface="Calibri" panose="020F0502020204030204"/>
                        <a:ea typeface="Calibri" panose="020F0502020204030204"/>
                        <a:cs typeface="Calibri" panose="020F0502020204030204"/>
                        <a:sym typeface="Calibri" panose="020F0502020204030204"/>
                      </a:defRPr>
                    </a:pPr>
                    <a:endParaRPr kumimoji="0" sz="81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8" name="形状"/>
                  <p:cNvSpPr/>
                  <p:nvPr/>
                </p:nvSpPr>
                <p:spPr>
                  <a:xfrm>
                    <a:off x="789664" y="578856"/>
                    <a:ext cx="505589" cy="283279"/>
                  </a:xfrm>
                  <a:custGeom>
                    <a:avLst/>
                    <a:gdLst/>
                    <a:ahLst/>
                    <a:cxnLst>
                      <a:cxn ang="0">
                        <a:pos x="wd2" y="hd2"/>
                      </a:cxn>
                      <a:cxn ang="5400000">
                        <a:pos x="wd2" y="hd2"/>
                      </a:cxn>
                      <a:cxn ang="10800000">
                        <a:pos x="wd2" y="hd2"/>
                      </a:cxn>
                      <a:cxn ang="16200000">
                        <a:pos x="wd2" y="hd2"/>
                      </a:cxn>
                    </a:cxnLst>
                    <a:rect l="0" t="0" r="r" b="b"/>
                    <a:pathLst>
                      <a:path w="21384" h="21377" extrusionOk="0">
                        <a:moveTo>
                          <a:pt x="10739" y="21377"/>
                        </a:moveTo>
                        <a:cubicBezTo>
                          <a:pt x="10368" y="21377"/>
                          <a:pt x="10122" y="21154"/>
                          <a:pt x="9875" y="20709"/>
                        </a:cubicBezTo>
                        <a:cubicBezTo>
                          <a:pt x="371" y="3340"/>
                          <a:pt x="371" y="3340"/>
                          <a:pt x="371" y="3340"/>
                        </a:cubicBezTo>
                        <a:cubicBezTo>
                          <a:pt x="-123" y="2672"/>
                          <a:pt x="-123" y="1336"/>
                          <a:pt x="371" y="668"/>
                        </a:cubicBezTo>
                        <a:cubicBezTo>
                          <a:pt x="741" y="-223"/>
                          <a:pt x="1482" y="-223"/>
                          <a:pt x="1852" y="668"/>
                        </a:cubicBezTo>
                        <a:cubicBezTo>
                          <a:pt x="10739" y="16478"/>
                          <a:pt x="10739" y="16478"/>
                          <a:pt x="10739" y="16478"/>
                        </a:cubicBezTo>
                        <a:cubicBezTo>
                          <a:pt x="19502" y="668"/>
                          <a:pt x="19502" y="668"/>
                          <a:pt x="19502" y="668"/>
                        </a:cubicBezTo>
                        <a:cubicBezTo>
                          <a:pt x="19872" y="-223"/>
                          <a:pt x="20613" y="-223"/>
                          <a:pt x="21107" y="668"/>
                        </a:cubicBezTo>
                        <a:cubicBezTo>
                          <a:pt x="21477" y="1336"/>
                          <a:pt x="21477" y="2672"/>
                          <a:pt x="21107" y="3340"/>
                        </a:cubicBezTo>
                        <a:cubicBezTo>
                          <a:pt x="11479" y="20709"/>
                          <a:pt x="11479" y="20709"/>
                          <a:pt x="11479" y="20709"/>
                        </a:cubicBezTo>
                        <a:cubicBezTo>
                          <a:pt x="11232" y="21154"/>
                          <a:pt x="10986" y="21377"/>
                          <a:pt x="10739" y="21377"/>
                        </a:cubicBezTo>
                        <a:close/>
                      </a:path>
                    </a:pathLst>
                  </a:custGeom>
                  <a:grpFill/>
                  <a:ln w="3175" cap="flat">
                    <a:noFill/>
                    <a:miter lim="400000"/>
                  </a:ln>
                  <a:effectLst/>
                </p:spPr>
                <p:txBody>
                  <a:bodyPr wrap="square" lIns="22860" tIns="22860" rIns="22860" bIns="22860" numCol="1" anchor="t">
                    <a:noAutofit/>
                  </a:bodyPr>
                  <a:lstStyle/>
                  <a:p>
                    <a:pPr marL="0" marR="0" lvl="0" indent="0" defTabSz="227330" eaLnBrk="1" fontAlgn="auto" latinLnBrk="0" hangingPunct="0">
                      <a:lnSpc>
                        <a:spcPct val="100000"/>
                      </a:lnSpc>
                      <a:spcBef>
                        <a:spcPts val="0"/>
                      </a:spcBef>
                      <a:spcAft>
                        <a:spcPts val="0"/>
                      </a:spcAft>
                      <a:buClrTx/>
                      <a:buSzTx/>
                      <a:buFontTx/>
                      <a:buNone/>
                      <a:defRPr sz="1200" b="0">
                        <a:solidFill>
                          <a:srgbClr val="000000"/>
                        </a:solidFill>
                        <a:latin typeface="Calibri" panose="020F0502020204030204"/>
                        <a:ea typeface="Calibri" panose="020F0502020204030204"/>
                        <a:cs typeface="Calibri" panose="020F0502020204030204"/>
                        <a:sym typeface="Calibri" panose="020F0502020204030204"/>
                      </a:defRPr>
                    </a:pPr>
                    <a:endParaRPr kumimoji="0" sz="81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9" name="形状"/>
                  <p:cNvSpPr/>
                  <p:nvPr/>
                </p:nvSpPr>
                <p:spPr>
                  <a:xfrm>
                    <a:off x="1118007" y="0"/>
                    <a:ext cx="55212" cy="26553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00" y="21600"/>
                          <a:pt x="0" y="20640"/>
                          <a:pt x="0" y="19440"/>
                        </a:cubicBezTo>
                        <a:cubicBezTo>
                          <a:pt x="0" y="2160"/>
                          <a:pt x="0" y="2160"/>
                          <a:pt x="0" y="2160"/>
                        </a:cubicBezTo>
                        <a:cubicBezTo>
                          <a:pt x="0" y="1200"/>
                          <a:pt x="4800" y="0"/>
                          <a:pt x="10800" y="0"/>
                        </a:cubicBezTo>
                        <a:cubicBezTo>
                          <a:pt x="16800" y="0"/>
                          <a:pt x="21600" y="1200"/>
                          <a:pt x="21600" y="2160"/>
                        </a:cubicBezTo>
                        <a:cubicBezTo>
                          <a:pt x="21600" y="19440"/>
                          <a:pt x="21600" y="19440"/>
                          <a:pt x="21600" y="19440"/>
                        </a:cubicBezTo>
                        <a:cubicBezTo>
                          <a:pt x="21600" y="20640"/>
                          <a:pt x="16800" y="21600"/>
                          <a:pt x="10800" y="21600"/>
                        </a:cubicBezTo>
                        <a:close/>
                      </a:path>
                    </a:pathLst>
                  </a:custGeom>
                  <a:grpFill/>
                  <a:ln w="3175" cap="flat">
                    <a:noFill/>
                    <a:miter lim="400000"/>
                  </a:ln>
                  <a:effectLst/>
                </p:spPr>
                <p:txBody>
                  <a:bodyPr wrap="square" lIns="22860" tIns="22860" rIns="22860" bIns="22860" numCol="1" anchor="t">
                    <a:noAutofit/>
                  </a:bodyPr>
                  <a:lstStyle/>
                  <a:p>
                    <a:pPr marL="0" marR="0" lvl="0" indent="0" defTabSz="227330" eaLnBrk="1" fontAlgn="auto" latinLnBrk="0" hangingPunct="0">
                      <a:lnSpc>
                        <a:spcPct val="100000"/>
                      </a:lnSpc>
                      <a:spcBef>
                        <a:spcPts val="0"/>
                      </a:spcBef>
                      <a:spcAft>
                        <a:spcPts val="0"/>
                      </a:spcAft>
                      <a:buClrTx/>
                      <a:buSzTx/>
                      <a:buFontTx/>
                      <a:buNone/>
                      <a:defRPr sz="1200" b="0">
                        <a:solidFill>
                          <a:srgbClr val="000000"/>
                        </a:solidFill>
                        <a:latin typeface="Calibri" panose="020F0502020204030204"/>
                        <a:ea typeface="Calibri" panose="020F0502020204030204"/>
                        <a:cs typeface="Calibri" panose="020F0502020204030204"/>
                        <a:sym typeface="Calibri" panose="020F0502020204030204"/>
                      </a:defRPr>
                    </a:pPr>
                    <a:endParaRPr kumimoji="0" sz="81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0" name="形状"/>
                  <p:cNvSpPr/>
                  <p:nvPr/>
                </p:nvSpPr>
                <p:spPr>
                  <a:xfrm>
                    <a:off x="1118007" y="389684"/>
                    <a:ext cx="55212" cy="365545"/>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00" y="21600"/>
                          <a:pt x="0" y="20909"/>
                          <a:pt x="0" y="20045"/>
                        </a:cubicBezTo>
                        <a:cubicBezTo>
                          <a:pt x="0" y="1555"/>
                          <a:pt x="0" y="1555"/>
                          <a:pt x="0" y="1555"/>
                        </a:cubicBezTo>
                        <a:cubicBezTo>
                          <a:pt x="0" y="691"/>
                          <a:pt x="4800" y="0"/>
                          <a:pt x="10800" y="0"/>
                        </a:cubicBezTo>
                        <a:cubicBezTo>
                          <a:pt x="16800" y="0"/>
                          <a:pt x="21600" y="691"/>
                          <a:pt x="21600" y="1555"/>
                        </a:cubicBezTo>
                        <a:cubicBezTo>
                          <a:pt x="21600" y="20045"/>
                          <a:pt x="21600" y="20045"/>
                          <a:pt x="21600" y="20045"/>
                        </a:cubicBezTo>
                        <a:cubicBezTo>
                          <a:pt x="21600" y="20909"/>
                          <a:pt x="16800" y="21600"/>
                          <a:pt x="10800" y="21600"/>
                        </a:cubicBezTo>
                        <a:close/>
                      </a:path>
                    </a:pathLst>
                  </a:custGeom>
                  <a:grpFill/>
                  <a:ln w="3175" cap="flat">
                    <a:noFill/>
                    <a:miter lim="400000"/>
                  </a:ln>
                  <a:effectLst/>
                </p:spPr>
                <p:txBody>
                  <a:bodyPr wrap="square" lIns="22860" tIns="22860" rIns="22860" bIns="22860" numCol="1" anchor="t">
                    <a:noAutofit/>
                  </a:bodyPr>
                  <a:lstStyle/>
                  <a:p>
                    <a:pPr marL="0" marR="0" lvl="0" indent="0" defTabSz="227330" eaLnBrk="1" fontAlgn="auto" latinLnBrk="0" hangingPunct="0">
                      <a:lnSpc>
                        <a:spcPct val="100000"/>
                      </a:lnSpc>
                      <a:spcBef>
                        <a:spcPts val="0"/>
                      </a:spcBef>
                      <a:spcAft>
                        <a:spcPts val="0"/>
                      </a:spcAft>
                      <a:buClrTx/>
                      <a:buSzTx/>
                      <a:buFontTx/>
                      <a:buNone/>
                      <a:defRPr sz="1200" b="0">
                        <a:solidFill>
                          <a:srgbClr val="000000"/>
                        </a:solidFill>
                        <a:latin typeface="Calibri" panose="020F0502020204030204"/>
                        <a:ea typeface="Calibri" panose="020F0502020204030204"/>
                        <a:cs typeface="Calibri" panose="020F0502020204030204"/>
                        <a:sym typeface="Calibri" panose="020F0502020204030204"/>
                      </a:defRPr>
                    </a:pPr>
                    <a:endParaRPr kumimoji="0" sz="81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1" name="形状"/>
                  <p:cNvSpPr/>
                  <p:nvPr/>
                </p:nvSpPr>
                <p:spPr>
                  <a:xfrm>
                    <a:off x="910969" y="0"/>
                    <a:ext cx="55211" cy="755229"/>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6000" y="21600"/>
                          <a:pt x="0" y="21265"/>
                          <a:pt x="0" y="20847"/>
                        </a:cubicBezTo>
                        <a:cubicBezTo>
                          <a:pt x="0" y="753"/>
                          <a:pt x="0" y="753"/>
                          <a:pt x="0" y="753"/>
                        </a:cubicBezTo>
                        <a:cubicBezTo>
                          <a:pt x="0" y="419"/>
                          <a:pt x="6000" y="0"/>
                          <a:pt x="10800" y="0"/>
                        </a:cubicBezTo>
                        <a:cubicBezTo>
                          <a:pt x="16800" y="0"/>
                          <a:pt x="21600" y="419"/>
                          <a:pt x="21600" y="753"/>
                        </a:cubicBezTo>
                        <a:cubicBezTo>
                          <a:pt x="21600" y="20847"/>
                          <a:pt x="21600" y="20847"/>
                          <a:pt x="21600" y="20847"/>
                        </a:cubicBezTo>
                        <a:cubicBezTo>
                          <a:pt x="21600" y="21265"/>
                          <a:pt x="16800" y="21600"/>
                          <a:pt x="10800" y="21600"/>
                        </a:cubicBezTo>
                        <a:close/>
                      </a:path>
                    </a:pathLst>
                  </a:custGeom>
                  <a:grpFill/>
                  <a:ln w="3175" cap="flat">
                    <a:noFill/>
                    <a:miter lim="400000"/>
                  </a:ln>
                  <a:effectLst/>
                </p:spPr>
                <p:txBody>
                  <a:bodyPr wrap="square" lIns="22860" tIns="22860" rIns="22860" bIns="22860" numCol="1" anchor="t">
                    <a:noAutofit/>
                  </a:bodyPr>
                  <a:lstStyle/>
                  <a:p>
                    <a:pPr marL="0" marR="0" lvl="0" indent="0" defTabSz="227330" eaLnBrk="1" fontAlgn="auto" latinLnBrk="0" hangingPunct="0">
                      <a:lnSpc>
                        <a:spcPct val="100000"/>
                      </a:lnSpc>
                      <a:spcBef>
                        <a:spcPts val="0"/>
                      </a:spcBef>
                      <a:spcAft>
                        <a:spcPts val="0"/>
                      </a:spcAft>
                      <a:buClrTx/>
                      <a:buSzTx/>
                      <a:buFontTx/>
                      <a:buNone/>
                      <a:defRPr sz="1200" b="0">
                        <a:solidFill>
                          <a:srgbClr val="000000"/>
                        </a:solidFill>
                        <a:latin typeface="Calibri" panose="020F0502020204030204"/>
                        <a:ea typeface="Calibri" panose="020F0502020204030204"/>
                        <a:cs typeface="Calibri" panose="020F0502020204030204"/>
                        <a:sym typeface="Calibri" panose="020F0502020204030204"/>
                      </a:defRPr>
                    </a:pPr>
                    <a:endParaRPr kumimoji="0" sz="81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2" name="形状"/>
                  <p:cNvSpPr/>
                  <p:nvPr/>
                </p:nvSpPr>
                <p:spPr>
                  <a:xfrm>
                    <a:off x="0" y="0"/>
                    <a:ext cx="852310" cy="858685"/>
                  </a:xfrm>
                  <a:custGeom>
                    <a:avLst/>
                    <a:gdLst/>
                    <a:ahLst/>
                    <a:cxnLst>
                      <a:cxn ang="0">
                        <a:pos x="wd2" y="hd2"/>
                      </a:cxn>
                      <a:cxn ang="5400000">
                        <a:pos x="wd2" y="hd2"/>
                      </a:cxn>
                      <a:cxn ang="10800000">
                        <a:pos x="wd2" y="hd2"/>
                      </a:cxn>
                      <a:cxn ang="16200000">
                        <a:pos x="wd2" y="hd2"/>
                      </a:cxn>
                    </a:cxnLst>
                    <a:rect l="0" t="0" r="r" b="b"/>
                    <a:pathLst>
                      <a:path w="21600" h="21600" extrusionOk="0">
                        <a:moveTo>
                          <a:pt x="12649" y="21600"/>
                        </a:moveTo>
                        <a:cubicBezTo>
                          <a:pt x="12649" y="21600"/>
                          <a:pt x="12649" y="21600"/>
                          <a:pt x="12649" y="21600"/>
                        </a:cubicBezTo>
                        <a:cubicBezTo>
                          <a:pt x="8729" y="21600"/>
                          <a:pt x="8729" y="21600"/>
                          <a:pt x="8729" y="21600"/>
                        </a:cubicBezTo>
                        <a:cubicBezTo>
                          <a:pt x="8359" y="21600"/>
                          <a:pt x="8063" y="21305"/>
                          <a:pt x="8063" y="20937"/>
                        </a:cubicBezTo>
                        <a:cubicBezTo>
                          <a:pt x="8063" y="19094"/>
                          <a:pt x="8063" y="19094"/>
                          <a:pt x="8063" y="19094"/>
                        </a:cubicBezTo>
                        <a:cubicBezTo>
                          <a:pt x="8063" y="18799"/>
                          <a:pt x="8063" y="18799"/>
                          <a:pt x="8063" y="18799"/>
                        </a:cubicBezTo>
                        <a:cubicBezTo>
                          <a:pt x="7619" y="18651"/>
                          <a:pt x="7249" y="18504"/>
                          <a:pt x="6879" y="18283"/>
                        </a:cubicBezTo>
                        <a:cubicBezTo>
                          <a:pt x="6732" y="18504"/>
                          <a:pt x="6732" y="18504"/>
                          <a:pt x="6732" y="18504"/>
                        </a:cubicBezTo>
                        <a:cubicBezTo>
                          <a:pt x="5400" y="19757"/>
                          <a:pt x="5400" y="19757"/>
                          <a:pt x="5400" y="19757"/>
                        </a:cubicBezTo>
                        <a:cubicBezTo>
                          <a:pt x="5252" y="19904"/>
                          <a:pt x="5104" y="19904"/>
                          <a:pt x="4956" y="19978"/>
                        </a:cubicBezTo>
                        <a:cubicBezTo>
                          <a:pt x="4734" y="19904"/>
                          <a:pt x="4586" y="19904"/>
                          <a:pt x="4438" y="19757"/>
                        </a:cubicBezTo>
                        <a:cubicBezTo>
                          <a:pt x="1701" y="16956"/>
                          <a:pt x="1701" y="16956"/>
                          <a:pt x="1701" y="16956"/>
                        </a:cubicBezTo>
                        <a:cubicBezTo>
                          <a:pt x="1553" y="16808"/>
                          <a:pt x="1479" y="16661"/>
                          <a:pt x="1479" y="16513"/>
                        </a:cubicBezTo>
                        <a:cubicBezTo>
                          <a:pt x="1479" y="16292"/>
                          <a:pt x="1553" y="16145"/>
                          <a:pt x="1701" y="15997"/>
                        </a:cubicBezTo>
                        <a:cubicBezTo>
                          <a:pt x="3181" y="14523"/>
                          <a:pt x="3181" y="14523"/>
                          <a:pt x="3181" y="14523"/>
                        </a:cubicBezTo>
                        <a:cubicBezTo>
                          <a:pt x="2959" y="14154"/>
                          <a:pt x="2811" y="13786"/>
                          <a:pt x="2737" y="13343"/>
                        </a:cubicBezTo>
                        <a:cubicBezTo>
                          <a:pt x="666" y="13343"/>
                          <a:pt x="666" y="13343"/>
                          <a:pt x="666" y="13343"/>
                        </a:cubicBezTo>
                        <a:cubicBezTo>
                          <a:pt x="296" y="13343"/>
                          <a:pt x="0" y="13048"/>
                          <a:pt x="0" y="12680"/>
                        </a:cubicBezTo>
                        <a:cubicBezTo>
                          <a:pt x="0" y="8699"/>
                          <a:pt x="0" y="8699"/>
                          <a:pt x="0" y="8699"/>
                        </a:cubicBezTo>
                        <a:cubicBezTo>
                          <a:pt x="0" y="8330"/>
                          <a:pt x="296" y="8035"/>
                          <a:pt x="666" y="8035"/>
                        </a:cubicBezTo>
                        <a:cubicBezTo>
                          <a:pt x="666" y="8035"/>
                          <a:pt x="666" y="8035"/>
                          <a:pt x="666" y="8035"/>
                        </a:cubicBezTo>
                        <a:cubicBezTo>
                          <a:pt x="2811" y="8109"/>
                          <a:pt x="2811" y="8109"/>
                          <a:pt x="2811" y="8109"/>
                        </a:cubicBezTo>
                        <a:cubicBezTo>
                          <a:pt x="2959" y="7667"/>
                          <a:pt x="3107" y="7298"/>
                          <a:pt x="3329" y="6930"/>
                        </a:cubicBezTo>
                        <a:cubicBezTo>
                          <a:pt x="3255" y="6856"/>
                          <a:pt x="3181" y="6782"/>
                          <a:pt x="3107" y="6709"/>
                        </a:cubicBezTo>
                        <a:cubicBezTo>
                          <a:pt x="3107" y="6709"/>
                          <a:pt x="3107" y="6709"/>
                          <a:pt x="3107" y="6709"/>
                        </a:cubicBezTo>
                        <a:cubicBezTo>
                          <a:pt x="1849" y="5455"/>
                          <a:pt x="1849" y="5455"/>
                          <a:pt x="1849" y="5455"/>
                        </a:cubicBezTo>
                        <a:cubicBezTo>
                          <a:pt x="1701" y="5308"/>
                          <a:pt x="1627" y="5160"/>
                          <a:pt x="1627" y="5013"/>
                        </a:cubicBezTo>
                        <a:cubicBezTo>
                          <a:pt x="1627" y="4792"/>
                          <a:pt x="1701" y="4644"/>
                          <a:pt x="1849" y="4497"/>
                        </a:cubicBezTo>
                        <a:cubicBezTo>
                          <a:pt x="4660" y="1696"/>
                          <a:pt x="4660" y="1696"/>
                          <a:pt x="4660" y="1696"/>
                        </a:cubicBezTo>
                        <a:cubicBezTo>
                          <a:pt x="4882" y="1474"/>
                          <a:pt x="5326" y="1474"/>
                          <a:pt x="5548" y="1696"/>
                        </a:cubicBezTo>
                        <a:cubicBezTo>
                          <a:pt x="6805" y="3023"/>
                          <a:pt x="6805" y="3023"/>
                          <a:pt x="6805" y="3023"/>
                        </a:cubicBezTo>
                        <a:cubicBezTo>
                          <a:pt x="7101" y="3317"/>
                          <a:pt x="7101" y="3317"/>
                          <a:pt x="7101" y="3317"/>
                        </a:cubicBezTo>
                        <a:cubicBezTo>
                          <a:pt x="7471" y="3170"/>
                          <a:pt x="7841" y="3023"/>
                          <a:pt x="8211" y="2875"/>
                        </a:cubicBezTo>
                        <a:cubicBezTo>
                          <a:pt x="8285" y="663"/>
                          <a:pt x="8285" y="663"/>
                          <a:pt x="8285" y="663"/>
                        </a:cubicBezTo>
                        <a:cubicBezTo>
                          <a:pt x="8285" y="295"/>
                          <a:pt x="8581" y="0"/>
                          <a:pt x="8951" y="0"/>
                        </a:cubicBezTo>
                        <a:cubicBezTo>
                          <a:pt x="8951" y="0"/>
                          <a:pt x="8951" y="0"/>
                          <a:pt x="8951" y="0"/>
                        </a:cubicBezTo>
                        <a:cubicBezTo>
                          <a:pt x="12871" y="74"/>
                          <a:pt x="12871" y="74"/>
                          <a:pt x="12871" y="74"/>
                        </a:cubicBezTo>
                        <a:cubicBezTo>
                          <a:pt x="13241" y="74"/>
                          <a:pt x="13537" y="369"/>
                          <a:pt x="13537" y="737"/>
                        </a:cubicBezTo>
                        <a:cubicBezTo>
                          <a:pt x="13537" y="2506"/>
                          <a:pt x="13537" y="2506"/>
                          <a:pt x="13537" y="2506"/>
                        </a:cubicBezTo>
                        <a:cubicBezTo>
                          <a:pt x="13537" y="3023"/>
                          <a:pt x="13537" y="3023"/>
                          <a:pt x="13537" y="3023"/>
                        </a:cubicBezTo>
                        <a:cubicBezTo>
                          <a:pt x="13907" y="3096"/>
                          <a:pt x="14203" y="3244"/>
                          <a:pt x="14499" y="3391"/>
                        </a:cubicBezTo>
                        <a:cubicBezTo>
                          <a:pt x="14942" y="3096"/>
                          <a:pt x="14942" y="3096"/>
                          <a:pt x="14942" y="3096"/>
                        </a:cubicBezTo>
                        <a:cubicBezTo>
                          <a:pt x="16200" y="1843"/>
                          <a:pt x="16200" y="1843"/>
                          <a:pt x="16200" y="1843"/>
                        </a:cubicBezTo>
                        <a:cubicBezTo>
                          <a:pt x="16274" y="1769"/>
                          <a:pt x="16496" y="1696"/>
                          <a:pt x="16644" y="1696"/>
                        </a:cubicBezTo>
                        <a:cubicBezTo>
                          <a:pt x="16792" y="1696"/>
                          <a:pt x="17014" y="1769"/>
                          <a:pt x="17088" y="1843"/>
                        </a:cubicBezTo>
                        <a:cubicBezTo>
                          <a:pt x="19899" y="4644"/>
                          <a:pt x="19899" y="4644"/>
                          <a:pt x="19899" y="4644"/>
                        </a:cubicBezTo>
                        <a:cubicBezTo>
                          <a:pt x="20195" y="4939"/>
                          <a:pt x="20195" y="5382"/>
                          <a:pt x="19899" y="5603"/>
                        </a:cubicBezTo>
                        <a:cubicBezTo>
                          <a:pt x="18641" y="6856"/>
                          <a:pt x="18641" y="6856"/>
                          <a:pt x="18641" y="6856"/>
                        </a:cubicBezTo>
                        <a:cubicBezTo>
                          <a:pt x="18641" y="6856"/>
                          <a:pt x="18493" y="7077"/>
                          <a:pt x="18271" y="7225"/>
                        </a:cubicBezTo>
                        <a:cubicBezTo>
                          <a:pt x="18419" y="7593"/>
                          <a:pt x="18567" y="7888"/>
                          <a:pt x="18715" y="8257"/>
                        </a:cubicBezTo>
                        <a:cubicBezTo>
                          <a:pt x="19159" y="8257"/>
                          <a:pt x="19159" y="8257"/>
                          <a:pt x="19159" y="8257"/>
                        </a:cubicBezTo>
                        <a:cubicBezTo>
                          <a:pt x="20934" y="8257"/>
                          <a:pt x="20934" y="8257"/>
                          <a:pt x="20934" y="8257"/>
                        </a:cubicBezTo>
                        <a:cubicBezTo>
                          <a:pt x="21082" y="8257"/>
                          <a:pt x="21304" y="8330"/>
                          <a:pt x="21378" y="8478"/>
                        </a:cubicBezTo>
                        <a:cubicBezTo>
                          <a:pt x="21526" y="8625"/>
                          <a:pt x="21600" y="8773"/>
                          <a:pt x="21600" y="8920"/>
                        </a:cubicBezTo>
                        <a:cubicBezTo>
                          <a:pt x="21600" y="12901"/>
                          <a:pt x="21600" y="12901"/>
                          <a:pt x="21600" y="12901"/>
                        </a:cubicBezTo>
                        <a:cubicBezTo>
                          <a:pt x="21600" y="13048"/>
                          <a:pt x="21526" y="13270"/>
                          <a:pt x="21378" y="13343"/>
                        </a:cubicBezTo>
                        <a:cubicBezTo>
                          <a:pt x="21304" y="13491"/>
                          <a:pt x="21082" y="13565"/>
                          <a:pt x="20934" y="13565"/>
                        </a:cubicBezTo>
                        <a:cubicBezTo>
                          <a:pt x="19159" y="13565"/>
                          <a:pt x="19159" y="13565"/>
                          <a:pt x="19159" y="13565"/>
                        </a:cubicBezTo>
                        <a:cubicBezTo>
                          <a:pt x="18641" y="13565"/>
                          <a:pt x="18641" y="13565"/>
                          <a:pt x="18641" y="13565"/>
                        </a:cubicBezTo>
                        <a:cubicBezTo>
                          <a:pt x="18567" y="13933"/>
                          <a:pt x="18419" y="14302"/>
                          <a:pt x="18197" y="14597"/>
                        </a:cubicBezTo>
                        <a:cubicBezTo>
                          <a:pt x="18493" y="14891"/>
                          <a:pt x="18493" y="14891"/>
                          <a:pt x="18493" y="14891"/>
                        </a:cubicBezTo>
                        <a:cubicBezTo>
                          <a:pt x="19751" y="16145"/>
                          <a:pt x="19751" y="16145"/>
                          <a:pt x="19751" y="16145"/>
                        </a:cubicBezTo>
                        <a:cubicBezTo>
                          <a:pt x="20047" y="16440"/>
                          <a:pt x="20047" y="16882"/>
                          <a:pt x="19751" y="17103"/>
                        </a:cubicBezTo>
                        <a:cubicBezTo>
                          <a:pt x="16940" y="19904"/>
                          <a:pt x="16940" y="19904"/>
                          <a:pt x="16940" y="19904"/>
                        </a:cubicBezTo>
                        <a:cubicBezTo>
                          <a:pt x="16718" y="20126"/>
                          <a:pt x="16274" y="20126"/>
                          <a:pt x="15978" y="19904"/>
                        </a:cubicBezTo>
                        <a:cubicBezTo>
                          <a:pt x="14721" y="18651"/>
                          <a:pt x="14721" y="18651"/>
                          <a:pt x="14721" y="18651"/>
                        </a:cubicBezTo>
                        <a:cubicBezTo>
                          <a:pt x="14721" y="18577"/>
                          <a:pt x="14721" y="18577"/>
                          <a:pt x="14721" y="18577"/>
                        </a:cubicBezTo>
                        <a:cubicBezTo>
                          <a:pt x="14499" y="18356"/>
                          <a:pt x="14499" y="18356"/>
                          <a:pt x="14499" y="18356"/>
                        </a:cubicBezTo>
                        <a:cubicBezTo>
                          <a:pt x="14129" y="18504"/>
                          <a:pt x="13759" y="18651"/>
                          <a:pt x="13315" y="18799"/>
                        </a:cubicBezTo>
                        <a:cubicBezTo>
                          <a:pt x="13315" y="20937"/>
                          <a:pt x="13315" y="20937"/>
                          <a:pt x="13315" y="20937"/>
                        </a:cubicBezTo>
                        <a:cubicBezTo>
                          <a:pt x="13315" y="21084"/>
                          <a:pt x="13241" y="21231"/>
                          <a:pt x="13167" y="21379"/>
                        </a:cubicBezTo>
                        <a:cubicBezTo>
                          <a:pt x="13019" y="21526"/>
                          <a:pt x="12871" y="21600"/>
                          <a:pt x="12649" y="21600"/>
                        </a:cubicBezTo>
                        <a:close/>
                        <a:moveTo>
                          <a:pt x="9395" y="20273"/>
                        </a:moveTo>
                        <a:cubicBezTo>
                          <a:pt x="11984" y="20273"/>
                          <a:pt x="11984" y="20273"/>
                          <a:pt x="11984" y="20273"/>
                        </a:cubicBezTo>
                        <a:cubicBezTo>
                          <a:pt x="11984" y="18283"/>
                          <a:pt x="11984" y="18283"/>
                          <a:pt x="11984" y="18283"/>
                        </a:cubicBezTo>
                        <a:cubicBezTo>
                          <a:pt x="11984" y="17988"/>
                          <a:pt x="12205" y="17767"/>
                          <a:pt x="12501" y="17693"/>
                        </a:cubicBezTo>
                        <a:cubicBezTo>
                          <a:pt x="13093" y="17545"/>
                          <a:pt x="13759" y="17251"/>
                          <a:pt x="14277" y="16956"/>
                        </a:cubicBezTo>
                        <a:cubicBezTo>
                          <a:pt x="14573" y="16734"/>
                          <a:pt x="14942" y="16808"/>
                          <a:pt x="15164" y="17029"/>
                        </a:cubicBezTo>
                        <a:cubicBezTo>
                          <a:pt x="15682" y="17693"/>
                          <a:pt x="15682" y="17693"/>
                          <a:pt x="15682" y="17693"/>
                        </a:cubicBezTo>
                        <a:cubicBezTo>
                          <a:pt x="16496" y="18504"/>
                          <a:pt x="16496" y="18504"/>
                          <a:pt x="16496" y="18504"/>
                        </a:cubicBezTo>
                        <a:cubicBezTo>
                          <a:pt x="18345" y="16661"/>
                          <a:pt x="18345" y="16661"/>
                          <a:pt x="18345" y="16661"/>
                        </a:cubicBezTo>
                        <a:cubicBezTo>
                          <a:pt x="17532" y="15850"/>
                          <a:pt x="17532" y="15850"/>
                          <a:pt x="17532" y="15850"/>
                        </a:cubicBezTo>
                        <a:cubicBezTo>
                          <a:pt x="16940" y="15186"/>
                          <a:pt x="16940" y="15186"/>
                          <a:pt x="16940" y="15186"/>
                        </a:cubicBezTo>
                        <a:cubicBezTo>
                          <a:pt x="16718" y="14965"/>
                          <a:pt x="16644" y="14670"/>
                          <a:pt x="16792" y="14375"/>
                        </a:cubicBezTo>
                        <a:cubicBezTo>
                          <a:pt x="17162" y="13859"/>
                          <a:pt x="17384" y="13270"/>
                          <a:pt x="17532" y="12754"/>
                        </a:cubicBezTo>
                        <a:cubicBezTo>
                          <a:pt x="17605" y="12459"/>
                          <a:pt x="17827" y="12238"/>
                          <a:pt x="18197" y="12238"/>
                        </a:cubicBezTo>
                        <a:cubicBezTo>
                          <a:pt x="19159" y="12238"/>
                          <a:pt x="19159" y="12238"/>
                          <a:pt x="19159" y="12238"/>
                        </a:cubicBezTo>
                        <a:cubicBezTo>
                          <a:pt x="20268" y="12238"/>
                          <a:pt x="20268" y="12238"/>
                          <a:pt x="20268" y="12238"/>
                        </a:cubicBezTo>
                        <a:cubicBezTo>
                          <a:pt x="20268" y="9584"/>
                          <a:pt x="20268" y="9584"/>
                          <a:pt x="20268" y="9584"/>
                        </a:cubicBezTo>
                        <a:cubicBezTo>
                          <a:pt x="19159" y="9584"/>
                          <a:pt x="19159" y="9584"/>
                          <a:pt x="19159" y="9584"/>
                        </a:cubicBezTo>
                        <a:cubicBezTo>
                          <a:pt x="18197" y="9584"/>
                          <a:pt x="18197" y="9584"/>
                          <a:pt x="18197" y="9584"/>
                        </a:cubicBezTo>
                        <a:cubicBezTo>
                          <a:pt x="17901" y="9584"/>
                          <a:pt x="17605" y="9362"/>
                          <a:pt x="17532" y="9141"/>
                        </a:cubicBezTo>
                        <a:cubicBezTo>
                          <a:pt x="17384" y="8552"/>
                          <a:pt x="17162" y="7962"/>
                          <a:pt x="16866" y="7446"/>
                        </a:cubicBezTo>
                        <a:cubicBezTo>
                          <a:pt x="16718" y="7151"/>
                          <a:pt x="16792" y="6856"/>
                          <a:pt x="17014" y="6635"/>
                        </a:cubicBezTo>
                        <a:cubicBezTo>
                          <a:pt x="17236" y="6414"/>
                          <a:pt x="17679" y="5971"/>
                          <a:pt x="17679" y="5971"/>
                        </a:cubicBezTo>
                        <a:cubicBezTo>
                          <a:pt x="18493" y="5160"/>
                          <a:pt x="18493" y="5160"/>
                          <a:pt x="18493" y="5160"/>
                        </a:cubicBezTo>
                        <a:cubicBezTo>
                          <a:pt x="16644" y="3244"/>
                          <a:pt x="16644" y="3244"/>
                          <a:pt x="16644" y="3244"/>
                        </a:cubicBezTo>
                        <a:cubicBezTo>
                          <a:pt x="15830" y="4055"/>
                          <a:pt x="15830" y="4055"/>
                          <a:pt x="15830" y="4055"/>
                        </a:cubicBezTo>
                        <a:cubicBezTo>
                          <a:pt x="15830" y="4055"/>
                          <a:pt x="15830" y="4128"/>
                          <a:pt x="15756" y="4128"/>
                        </a:cubicBezTo>
                        <a:cubicBezTo>
                          <a:pt x="15016" y="4718"/>
                          <a:pt x="15016" y="4718"/>
                          <a:pt x="15016" y="4718"/>
                        </a:cubicBezTo>
                        <a:cubicBezTo>
                          <a:pt x="14795" y="4939"/>
                          <a:pt x="14499" y="4939"/>
                          <a:pt x="14277" y="4792"/>
                        </a:cubicBezTo>
                        <a:cubicBezTo>
                          <a:pt x="13759" y="4497"/>
                          <a:pt x="13241" y="4276"/>
                          <a:pt x="12723" y="4128"/>
                        </a:cubicBezTo>
                        <a:cubicBezTo>
                          <a:pt x="12427" y="4055"/>
                          <a:pt x="12205" y="3760"/>
                          <a:pt x="12205" y="3465"/>
                        </a:cubicBezTo>
                        <a:cubicBezTo>
                          <a:pt x="12205" y="2506"/>
                          <a:pt x="12205" y="2506"/>
                          <a:pt x="12205" y="2506"/>
                        </a:cubicBezTo>
                        <a:cubicBezTo>
                          <a:pt x="12205" y="1401"/>
                          <a:pt x="12205" y="1401"/>
                          <a:pt x="12205" y="1401"/>
                        </a:cubicBezTo>
                        <a:cubicBezTo>
                          <a:pt x="9616" y="1327"/>
                          <a:pt x="9616" y="1327"/>
                          <a:pt x="9616" y="1327"/>
                        </a:cubicBezTo>
                        <a:cubicBezTo>
                          <a:pt x="9542" y="3391"/>
                          <a:pt x="9542" y="3391"/>
                          <a:pt x="9542" y="3391"/>
                        </a:cubicBezTo>
                        <a:cubicBezTo>
                          <a:pt x="9542" y="3686"/>
                          <a:pt x="9395" y="3981"/>
                          <a:pt x="9099" y="4055"/>
                        </a:cubicBezTo>
                        <a:cubicBezTo>
                          <a:pt x="8433" y="4202"/>
                          <a:pt x="7841" y="4423"/>
                          <a:pt x="7323" y="4718"/>
                        </a:cubicBezTo>
                        <a:cubicBezTo>
                          <a:pt x="7027" y="4866"/>
                          <a:pt x="6658" y="4792"/>
                          <a:pt x="6510" y="4571"/>
                        </a:cubicBezTo>
                        <a:cubicBezTo>
                          <a:pt x="5844" y="3907"/>
                          <a:pt x="5844" y="3907"/>
                          <a:pt x="5844" y="3907"/>
                        </a:cubicBezTo>
                        <a:cubicBezTo>
                          <a:pt x="5104" y="3170"/>
                          <a:pt x="5104" y="3170"/>
                          <a:pt x="5104" y="3170"/>
                        </a:cubicBezTo>
                        <a:cubicBezTo>
                          <a:pt x="3255" y="5013"/>
                          <a:pt x="3255" y="5013"/>
                          <a:pt x="3255" y="5013"/>
                        </a:cubicBezTo>
                        <a:cubicBezTo>
                          <a:pt x="3995" y="5750"/>
                          <a:pt x="3995" y="5750"/>
                          <a:pt x="3995" y="5750"/>
                        </a:cubicBezTo>
                        <a:cubicBezTo>
                          <a:pt x="4734" y="6414"/>
                          <a:pt x="5030" y="6709"/>
                          <a:pt x="4734" y="7151"/>
                        </a:cubicBezTo>
                        <a:cubicBezTo>
                          <a:pt x="4364" y="7741"/>
                          <a:pt x="4142" y="8330"/>
                          <a:pt x="3921" y="8920"/>
                        </a:cubicBezTo>
                        <a:cubicBezTo>
                          <a:pt x="3847" y="9215"/>
                          <a:pt x="3551" y="9436"/>
                          <a:pt x="3255" y="9436"/>
                        </a:cubicBezTo>
                        <a:cubicBezTo>
                          <a:pt x="2441" y="9362"/>
                          <a:pt x="2441" y="9362"/>
                          <a:pt x="2441" y="9362"/>
                        </a:cubicBezTo>
                        <a:cubicBezTo>
                          <a:pt x="1332" y="9362"/>
                          <a:pt x="1332" y="9362"/>
                          <a:pt x="1332" y="9362"/>
                        </a:cubicBezTo>
                        <a:cubicBezTo>
                          <a:pt x="1332" y="12016"/>
                          <a:pt x="1332" y="12016"/>
                          <a:pt x="1332" y="12016"/>
                        </a:cubicBezTo>
                        <a:cubicBezTo>
                          <a:pt x="3181" y="12016"/>
                          <a:pt x="3181" y="12016"/>
                          <a:pt x="3181" y="12016"/>
                        </a:cubicBezTo>
                        <a:cubicBezTo>
                          <a:pt x="3551" y="12016"/>
                          <a:pt x="3773" y="12238"/>
                          <a:pt x="3847" y="12532"/>
                        </a:cubicBezTo>
                        <a:cubicBezTo>
                          <a:pt x="3995" y="13196"/>
                          <a:pt x="4290" y="13786"/>
                          <a:pt x="4586" y="14375"/>
                        </a:cubicBezTo>
                        <a:cubicBezTo>
                          <a:pt x="4734" y="14597"/>
                          <a:pt x="4660" y="14965"/>
                          <a:pt x="4438" y="15186"/>
                        </a:cubicBezTo>
                        <a:cubicBezTo>
                          <a:pt x="3847" y="15702"/>
                          <a:pt x="3847" y="15702"/>
                          <a:pt x="3847" y="15702"/>
                        </a:cubicBezTo>
                        <a:cubicBezTo>
                          <a:pt x="3107" y="16513"/>
                          <a:pt x="3107" y="16513"/>
                          <a:pt x="3107" y="16513"/>
                        </a:cubicBezTo>
                        <a:cubicBezTo>
                          <a:pt x="4956" y="18356"/>
                          <a:pt x="4956" y="18356"/>
                          <a:pt x="4956" y="18356"/>
                        </a:cubicBezTo>
                        <a:cubicBezTo>
                          <a:pt x="5770" y="17545"/>
                          <a:pt x="5770" y="17545"/>
                          <a:pt x="5770" y="17545"/>
                        </a:cubicBezTo>
                        <a:cubicBezTo>
                          <a:pt x="6214" y="17029"/>
                          <a:pt x="6214" y="17029"/>
                          <a:pt x="6214" y="17029"/>
                        </a:cubicBezTo>
                        <a:cubicBezTo>
                          <a:pt x="6436" y="16808"/>
                          <a:pt x="6805" y="16734"/>
                          <a:pt x="7101" y="16882"/>
                        </a:cubicBezTo>
                        <a:cubicBezTo>
                          <a:pt x="7619" y="17251"/>
                          <a:pt x="8211" y="17472"/>
                          <a:pt x="8877" y="17693"/>
                        </a:cubicBezTo>
                        <a:cubicBezTo>
                          <a:pt x="9173" y="17767"/>
                          <a:pt x="9395" y="17988"/>
                          <a:pt x="9395" y="18283"/>
                        </a:cubicBezTo>
                        <a:cubicBezTo>
                          <a:pt x="9395" y="19094"/>
                          <a:pt x="9395" y="19094"/>
                          <a:pt x="9395" y="19094"/>
                        </a:cubicBezTo>
                        <a:lnTo>
                          <a:pt x="9395" y="20273"/>
                        </a:lnTo>
                        <a:close/>
                      </a:path>
                    </a:pathLst>
                  </a:custGeom>
                  <a:grpFill/>
                  <a:ln w="3175" cap="flat">
                    <a:noFill/>
                    <a:miter lim="400000"/>
                  </a:ln>
                  <a:effectLst/>
                </p:spPr>
                <p:txBody>
                  <a:bodyPr wrap="square" lIns="22860" tIns="22860" rIns="22860" bIns="22860" numCol="1" anchor="t">
                    <a:noAutofit/>
                  </a:bodyPr>
                  <a:lstStyle/>
                  <a:p>
                    <a:pPr marL="0" marR="0" lvl="0" indent="0" defTabSz="227330" eaLnBrk="1" fontAlgn="auto" latinLnBrk="0" hangingPunct="0">
                      <a:lnSpc>
                        <a:spcPct val="100000"/>
                      </a:lnSpc>
                      <a:spcBef>
                        <a:spcPts val="0"/>
                      </a:spcBef>
                      <a:spcAft>
                        <a:spcPts val="0"/>
                      </a:spcAft>
                      <a:buClrTx/>
                      <a:buSzTx/>
                      <a:buFontTx/>
                      <a:buNone/>
                      <a:defRPr sz="1200" b="0">
                        <a:solidFill>
                          <a:srgbClr val="000000"/>
                        </a:solidFill>
                        <a:latin typeface="Calibri" panose="020F0502020204030204"/>
                        <a:ea typeface="Calibri" panose="020F0502020204030204"/>
                        <a:cs typeface="Calibri" panose="020F0502020204030204"/>
                        <a:sym typeface="Calibri" panose="020F0502020204030204"/>
                      </a:defRPr>
                    </a:pPr>
                    <a:endParaRPr kumimoji="0" sz="81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3" name="形状"/>
                  <p:cNvSpPr/>
                  <p:nvPr/>
                </p:nvSpPr>
                <p:spPr>
                  <a:xfrm>
                    <a:off x="203586" y="206911"/>
                    <a:ext cx="445135" cy="444862"/>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2" y="21600"/>
                          <a:pt x="0" y="16626"/>
                          <a:pt x="0" y="10800"/>
                        </a:cubicBezTo>
                        <a:cubicBezTo>
                          <a:pt x="0" y="4832"/>
                          <a:pt x="4832" y="0"/>
                          <a:pt x="10800" y="0"/>
                        </a:cubicBezTo>
                        <a:cubicBezTo>
                          <a:pt x="16768" y="0"/>
                          <a:pt x="21600" y="4832"/>
                          <a:pt x="21600" y="10800"/>
                        </a:cubicBezTo>
                        <a:cubicBezTo>
                          <a:pt x="21600" y="16626"/>
                          <a:pt x="16768" y="21600"/>
                          <a:pt x="10800" y="21600"/>
                        </a:cubicBezTo>
                        <a:close/>
                        <a:moveTo>
                          <a:pt x="10800" y="2558"/>
                        </a:moveTo>
                        <a:cubicBezTo>
                          <a:pt x="6253" y="2558"/>
                          <a:pt x="2558" y="6253"/>
                          <a:pt x="2558" y="10800"/>
                        </a:cubicBezTo>
                        <a:cubicBezTo>
                          <a:pt x="2558" y="15347"/>
                          <a:pt x="6253" y="19042"/>
                          <a:pt x="10800" y="19042"/>
                        </a:cubicBezTo>
                        <a:cubicBezTo>
                          <a:pt x="15347" y="19042"/>
                          <a:pt x="19042" y="15347"/>
                          <a:pt x="19042" y="10800"/>
                        </a:cubicBezTo>
                        <a:cubicBezTo>
                          <a:pt x="19042" y="6253"/>
                          <a:pt x="15347" y="2558"/>
                          <a:pt x="10800" y="2558"/>
                        </a:cubicBezTo>
                        <a:close/>
                      </a:path>
                    </a:pathLst>
                  </a:custGeom>
                  <a:grpFill/>
                  <a:ln w="3175" cap="flat">
                    <a:noFill/>
                    <a:miter lim="400000"/>
                  </a:ln>
                  <a:effectLst/>
                </p:spPr>
                <p:txBody>
                  <a:bodyPr wrap="square" lIns="22860" tIns="22860" rIns="22860" bIns="22860" numCol="1" anchor="t">
                    <a:noAutofit/>
                  </a:bodyPr>
                  <a:lstStyle/>
                  <a:p>
                    <a:pPr marL="0" marR="0" lvl="0" indent="0" defTabSz="227330" eaLnBrk="1" fontAlgn="auto" latinLnBrk="0" hangingPunct="0">
                      <a:lnSpc>
                        <a:spcPct val="100000"/>
                      </a:lnSpc>
                      <a:spcBef>
                        <a:spcPts val="0"/>
                      </a:spcBef>
                      <a:spcAft>
                        <a:spcPts val="0"/>
                      </a:spcAft>
                      <a:buClrTx/>
                      <a:buSzTx/>
                      <a:buFontTx/>
                      <a:buNone/>
                      <a:defRPr sz="1200" b="0">
                        <a:solidFill>
                          <a:srgbClr val="000000"/>
                        </a:solidFill>
                        <a:latin typeface="Calibri" panose="020F0502020204030204"/>
                        <a:ea typeface="Calibri" panose="020F0502020204030204"/>
                        <a:cs typeface="Calibri" panose="020F0502020204030204"/>
                        <a:sym typeface="Calibri" panose="020F0502020204030204"/>
                      </a:defRPr>
                    </a:pPr>
                    <a:endParaRPr kumimoji="0" sz="81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grpSp>
            <p:nvGrpSpPr>
              <p:cNvPr id="40" name="组合 39"/>
              <p:cNvGrpSpPr/>
              <p:nvPr/>
            </p:nvGrpSpPr>
            <p:grpSpPr>
              <a:xfrm>
                <a:off x="8220351" y="4112674"/>
                <a:ext cx="943633" cy="1008000"/>
                <a:chOff x="7259059" y="2301154"/>
                <a:chExt cx="943633" cy="1008000"/>
              </a:xfrm>
            </p:grpSpPr>
            <p:sp>
              <p:nvSpPr>
                <p:cNvPr id="41" name="圆角矩形 40"/>
                <p:cNvSpPr/>
                <p:nvPr/>
              </p:nvSpPr>
              <p:spPr>
                <a:xfrm>
                  <a:off x="7266692" y="2301154"/>
                  <a:ext cx="936000" cy="1008000"/>
                </a:xfrm>
                <a:prstGeom prst="roundRect">
                  <a:avLst>
                    <a:gd name="adj" fmla="val 0"/>
                  </a:avLst>
                </a:prstGeom>
                <a:solidFill>
                  <a:sysClr val="window" lastClr="FFFFFF">
                    <a:lumMod val="95000"/>
                  </a:sysClr>
                </a:solidFill>
                <a:ln w="3175"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457200" defTabSz="1219200" eaLnBrk="1" fontAlgn="auto" latinLnBrk="0" hangingPunct="1">
                    <a:lnSpc>
                      <a:spcPct val="100000"/>
                    </a:lnSpc>
                    <a:spcBef>
                      <a:spcPts val="0"/>
                    </a:spcBef>
                    <a:spcAft>
                      <a:spcPts val="0"/>
                    </a:spcAft>
                    <a:buClrTx/>
                    <a:buSzTx/>
                    <a:buFontTx/>
                    <a:buNone/>
                    <a:defRPr/>
                  </a:pPr>
                  <a:endParaRPr kumimoji="0" lang="en-US" altLang="zh-CN" sz="1400" b="0" i="0" u="none" strike="noStrike" kern="0" cap="none" spc="0" normalizeH="0" baseline="0" noProof="0" dirty="0" smtClean="0">
                    <a:ln>
                      <a:noFill/>
                    </a:ln>
                    <a:solidFill>
                      <a:prstClr val="black"/>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2" name="Text Box 4"/>
                <p:cNvSpPr txBox="1"/>
                <p:nvPr/>
              </p:nvSpPr>
              <p:spPr>
                <a:xfrm>
                  <a:off x="7259059" y="2301154"/>
                  <a:ext cx="936000" cy="282620"/>
                </a:xfrm>
                <a:prstGeom prst="rect">
                  <a:avLst/>
                </a:prstGeom>
                <a:noFill/>
                <a:ln w="12700" cap="flat">
                  <a:noFill/>
                  <a:miter lim="400000"/>
                </a:ln>
                <a:effectLst/>
              </p:spPr>
              <p:txBody>
                <a:bodyPr wrap="square" lIns="32184" tIns="32184" rIns="32184" bIns="32184" numCol="1" anchor="t">
                  <a:spAutoFit/>
                </a:bodyPr>
                <a:lstStyle>
                  <a:lvl1pPr defTabSz="430530">
                    <a:lnSpc>
                      <a:spcPct val="150000"/>
                    </a:lnSpc>
                    <a:defRPr sz="2400" b="0">
                      <a:solidFill>
                        <a:srgbClr val="A6A6A6"/>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marL="0" marR="0" lvl="0" indent="0" algn="ctr" defTabSz="430530" eaLnBrk="1" fontAlgn="auto" latinLnBrk="0" hangingPunct="1">
                    <a:lnSpc>
                      <a:spcPct val="150000"/>
                    </a:lnSpc>
                    <a:spcBef>
                      <a:spcPts val="0"/>
                    </a:spcBef>
                    <a:spcAft>
                      <a:spcPts val="0"/>
                    </a:spcAft>
                    <a:buClrTx/>
                    <a:buSzTx/>
                    <a:buFontTx/>
                    <a:buNone/>
                    <a:defRPr/>
                  </a:pPr>
                  <a:r>
                    <a:rPr kumimoji="0" lang="zh-CN" altLang="en-US" sz="1050" b="1" i="0" u="none" strike="noStrike" kern="0" cap="none" spc="0" normalizeH="0" baseline="0" noProof="0" dirty="0" smtClean="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制 造</a:t>
                  </a:r>
                  <a:endParaRPr kumimoji="0" sz="1050" b="1" i="0" u="none" strike="noStrike" kern="0" cap="none" spc="0" normalizeH="0" baseline="0" noProof="0" dirty="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3" name="Text Box 4"/>
                <p:cNvSpPr txBox="1"/>
                <p:nvPr/>
              </p:nvSpPr>
              <p:spPr>
                <a:xfrm>
                  <a:off x="7293786" y="2752808"/>
                  <a:ext cx="882170" cy="282620"/>
                </a:xfrm>
                <a:prstGeom prst="rect">
                  <a:avLst/>
                </a:prstGeom>
                <a:noFill/>
                <a:ln w="12700" cap="flat">
                  <a:noFill/>
                  <a:miter lim="400000"/>
                </a:ln>
                <a:effectLst/>
              </p:spPr>
              <p:txBody>
                <a:bodyPr wrap="square" lIns="32184" tIns="32184" rIns="32184" bIns="32184" numCol="1" anchor="t">
                  <a:spAutoFit/>
                </a:bodyPr>
                <a:lstStyle>
                  <a:lvl1pPr defTabSz="430530">
                    <a:lnSpc>
                      <a:spcPct val="150000"/>
                    </a:lnSpc>
                    <a:defRPr sz="2400" b="0">
                      <a:solidFill>
                        <a:srgbClr val="A6A6A6"/>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marL="0" marR="0" lvl="0" indent="0" algn="ctr" defTabSz="430530" eaLnBrk="1" fontAlgn="auto" latinLnBrk="0" hangingPunct="1">
                    <a:lnSpc>
                      <a:spcPct val="150000"/>
                    </a:lnSpc>
                    <a:spcBef>
                      <a:spcPts val="0"/>
                    </a:spcBef>
                    <a:spcAft>
                      <a:spcPts val="0"/>
                    </a:spcAft>
                    <a:buClrTx/>
                    <a:buSzTx/>
                    <a:buFontTx/>
                    <a:buNone/>
                    <a:defRPr/>
                  </a:pPr>
                  <a:r>
                    <a:rPr kumimoji="0" lang="zh-CN" altLang="en-US" sz="1050" b="0" i="0" u="none" strike="noStrike" kern="0" cap="none" spc="0" normalizeH="0" baseline="0" noProof="0" dirty="0" smtClean="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智能质量检测</a:t>
                  </a:r>
                  <a:endParaRPr kumimoji="0" lang="en-US" altLang="zh-CN" sz="1050" b="0" i="0" u="none" strike="noStrike" kern="0" cap="none" spc="0" normalizeH="0" baseline="0" noProof="0" dirty="0" smtClean="0">
                    <a:ln>
                      <a:noFill/>
                    </a:ln>
                    <a:solidFill>
                      <a:prstClr val="black">
                        <a:lumMod val="65000"/>
                        <a:lumOff val="35000"/>
                      </a:prstClr>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sp>
          <p:nvSpPr>
            <p:cNvPr id="35" name="文本框 34"/>
            <p:cNvSpPr txBox="1"/>
            <p:nvPr/>
          </p:nvSpPr>
          <p:spPr>
            <a:xfrm>
              <a:off x="1995606" y="5209291"/>
              <a:ext cx="1258998" cy="1138773"/>
            </a:xfrm>
            <a:prstGeom prst="rect">
              <a:avLst/>
            </a:prstGeom>
            <a:noFill/>
            <a:ln>
              <a:solidFill>
                <a:srgbClr val="1D1D1A">
                  <a:lumMod val="75000"/>
                  <a:lumOff val="25000"/>
                </a:srgbClr>
              </a:solidFill>
              <a:prstDash val="lgDash"/>
            </a:ln>
          </p:spPr>
          <p:txBody>
            <a:bodyPr wrap="square" rtlCol="0" anchor="t" anchorCtr="0">
              <a:noAutofit/>
            </a:bodyPr>
            <a:lstStyle/>
            <a:p>
              <a:pPr marL="107950" marR="0" lvl="0" indent="-107950" defTabSz="91440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依托</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OCR</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识别技术，提升电子卷宗排版、归类和入卷效率，</a:t>
              </a:r>
              <a:r>
                <a:rPr kumimoji="0" lang="zh-CN" altLang="en-US" sz="9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人工录入工作量减少</a:t>
              </a:r>
              <a:r>
                <a:rPr kumimoji="0" lang="en-US" altLang="zh-CN" sz="9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70%</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endPar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 name="文本框 35"/>
            <p:cNvSpPr txBox="1"/>
            <p:nvPr/>
          </p:nvSpPr>
          <p:spPr>
            <a:xfrm>
              <a:off x="3306343" y="5209292"/>
              <a:ext cx="1238763" cy="1138772"/>
            </a:xfrm>
            <a:prstGeom prst="rect">
              <a:avLst/>
            </a:prstGeom>
            <a:noFill/>
            <a:ln>
              <a:solidFill>
                <a:srgbClr val="1D1D1A">
                  <a:lumMod val="75000"/>
                  <a:lumOff val="25000"/>
                </a:srgbClr>
              </a:solidFill>
              <a:prstDash val="lgDash"/>
            </a:ln>
          </p:spPr>
          <p:txBody>
            <a:bodyPr wrap="square" rtlCol="0" anchor="t" anchorCtr="0">
              <a:noAutofit/>
            </a:bodyPr>
            <a:lstStyle/>
            <a:p>
              <a:pPr marL="107950" marR="0" lvl="0" indent="-107950" defTabSz="91440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依托肺部</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CT</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影像识别，将新冠肺炎诊断时间由传统方式的</a:t>
              </a:r>
              <a:r>
                <a:rPr kumimoji="0" lang="en-US" altLang="zh-CN" sz="9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15</a:t>
              </a:r>
              <a:r>
                <a:rPr kumimoji="0" lang="zh-CN" altLang="en-US" sz="9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分钟降低至</a:t>
              </a:r>
              <a:r>
                <a:rPr kumimoji="0" lang="en-US" altLang="zh-CN" sz="9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2</a:t>
              </a:r>
              <a:r>
                <a:rPr kumimoji="0" lang="zh-CN" altLang="en-US" sz="9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分钟，准确性提升至</a:t>
              </a:r>
              <a:r>
                <a:rPr kumimoji="0" lang="en-US" altLang="zh-CN" sz="9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98%</a:t>
              </a:r>
              <a:r>
                <a:rPr kumimoji="0" lang="zh-CN" altLang="en-US" sz="900" b="1" i="0" u="none" strike="noStrike" kern="0" cap="none" spc="0" normalizeH="0" baseline="0" noProof="0" dirty="0" smtClean="0">
                  <a:ln>
                    <a:noFill/>
                  </a:ln>
                  <a:solidFill>
                    <a:srgbClr val="1D1D1B"/>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endParaRPr kumimoji="0" lang="zh-CN" altLang="en-US" sz="900" b="1" i="0" u="none" strike="noStrike" kern="0" cap="none" spc="0" normalizeH="0" baseline="0" noProof="0" dirty="0" smtClean="0">
                <a:ln>
                  <a:noFill/>
                </a:ln>
                <a:solidFill>
                  <a:srgbClr val="1D1D1B"/>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 name="文本框 36"/>
            <p:cNvSpPr txBox="1"/>
            <p:nvPr/>
          </p:nvSpPr>
          <p:spPr>
            <a:xfrm>
              <a:off x="4610109" y="5209292"/>
              <a:ext cx="1237969" cy="1138773"/>
            </a:xfrm>
            <a:prstGeom prst="rect">
              <a:avLst/>
            </a:prstGeom>
            <a:noFill/>
            <a:ln>
              <a:solidFill>
                <a:srgbClr val="1D1D1A">
                  <a:lumMod val="75000"/>
                  <a:lumOff val="25000"/>
                </a:srgbClr>
              </a:solidFill>
              <a:prstDash val="lgDash"/>
            </a:ln>
          </p:spPr>
          <p:txBody>
            <a:bodyPr wrap="square" rtlCol="0" anchor="t" anchorCtr="0">
              <a:noAutofit/>
            </a:bodyPr>
            <a:lstStyle/>
            <a:p>
              <a:pPr marL="107950" marR="0" lvl="0" indent="-107950" defTabSz="914400" eaLnBrk="1" fontAlgn="auto" latinLnBrk="0" hangingPunct="1">
                <a:lnSpc>
                  <a:spcPct val="100000"/>
                </a:lnSpc>
                <a:spcBef>
                  <a:spcPts val="0"/>
                </a:spcBef>
                <a:spcAft>
                  <a:spcPts val="300"/>
                </a:spcAft>
                <a:buClrTx/>
                <a:buSzTx/>
                <a:buFont typeface="Arial" panose="020B0604020202020204" pitchFamily="34" charset="0"/>
                <a:buChar char="•"/>
                <a:defRPr/>
              </a:pP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助力各市部署雪亮工程，</a:t>
              </a:r>
              <a:r>
                <a:rPr kumimoji="0" lang="en-US" altLang="zh-CN" sz="9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3</a:t>
              </a:r>
              <a:r>
                <a:rPr kumimoji="0" lang="zh-CN" altLang="en-US" sz="9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秒返回</a:t>
              </a:r>
              <a:r>
                <a:rPr kumimoji="0" lang="en-US" altLang="zh-CN" sz="9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8</a:t>
              </a:r>
              <a:r>
                <a:rPr kumimoji="0" lang="zh-CN" altLang="en-US" sz="9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亿张</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以图搜图结果</a:t>
              </a:r>
              <a:endPar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07950" marR="0" lvl="0" indent="-107950" defTabSz="914400" eaLnBrk="1" fontAlgn="auto" latinLnBrk="0" hangingPunct="1">
                <a:lnSpc>
                  <a:spcPct val="100000"/>
                </a:lnSpc>
                <a:spcBef>
                  <a:spcPts val="0"/>
                </a:spcBef>
                <a:spcAft>
                  <a:spcPts val="300"/>
                </a:spcAft>
                <a:buClrTx/>
                <a:buSzTx/>
                <a:buFont typeface="Arial" panose="020B0604020202020204" pitchFamily="34" charset="0"/>
                <a:buChar char="•"/>
                <a:defRPr/>
              </a:pP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日均</a:t>
              </a:r>
              <a:r>
                <a:rPr kumimoji="0" lang="zh-CN" altLang="en-US" sz="9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千万级卡口图片解析</a:t>
              </a:r>
              <a:r>
                <a:rPr kumimoji="0" lang="zh-CN" altLang="en-US" sz="900" b="1" i="0" u="none" strike="noStrike" kern="0" cap="none" spc="0" normalizeH="0" baseline="0" noProof="0" dirty="0" smtClean="0">
                  <a:ln>
                    <a:noFill/>
                  </a:ln>
                  <a:solidFill>
                    <a:srgbClr val="1D1D1B"/>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endParaRPr kumimoji="0" lang="en-US" altLang="zh-CN" sz="900" b="1" i="0" u="none" strike="noStrike" kern="0" cap="none" spc="0" normalizeH="0" baseline="0" noProof="0" dirty="0" smtClean="0">
                <a:ln>
                  <a:noFill/>
                </a:ln>
                <a:solidFill>
                  <a:srgbClr val="1D1D1B"/>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07950" marR="0" lvl="0" indent="-107950" defTabSz="914400" eaLnBrk="1" fontAlgn="auto" latinLnBrk="0" hangingPunct="1">
                <a:lnSpc>
                  <a:spcPct val="100000"/>
                </a:lnSpc>
                <a:spcBef>
                  <a:spcPts val="0"/>
                </a:spcBef>
                <a:spcAft>
                  <a:spcPts val="300"/>
                </a:spcAft>
                <a:buClrTx/>
                <a:buSzTx/>
                <a:buFont typeface="Arial" panose="020B0604020202020204" pitchFamily="34" charset="0"/>
                <a:buChar char="•"/>
                <a:defRPr/>
              </a:pP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性能优于业界主流水平</a:t>
              </a:r>
              <a:r>
                <a:rPr kumimoji="0" lang="en-US" altLang="zh-CN" sz="9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2</a:t>
              </a:r>
              <a:r>
                <a:rPr kumimoji="0" lang="zh-CN" altLang="en-US" sz="9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倍</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以上。</a:t>
              </a:r>
              <a:endPar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 name="文本框 37"/>
            <p:cNvSpPr txBox="1"/>
            <p:nvPr/>
          </p:nvSpPr>
          <p:spPr>
            <a:xfrm>
              <a:off x="5907399" y="5210308"/>
              <a:ext cx="1275381" cy="1137756"/>
            </a:xfrm>
            <a:prstGeom prst="rect">
              <a:avLst/>
            </a:prstGeom>
            <a:noFill/>
            <a:ln>
              <a:solidFill>
                <a:srgbClr val="1D1D1A">
                  <a:lumMod val="75000"/>
                  <a:lumOff val="25000"/>
                </a:srgbClr>
              </a:solidFill>
              <a:prstDash val="lgDash"/>
            </a:ln>
          </p:spPr>
          <p:txBody>
            <a:bodyPr wrap="square" rtlCol="0" anchor="t" anchorCtr="0">
              <a:noAutofit/>
            </a:bodyPr>
            <a:lstStyle/>
            <a:p>
              <a:pPr marL="107950" marR="0" lvl="0" indent="-107950" defTabSz="91440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9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a:t>
              </a:r>
              <a:r>
                <a:rPr kumimoji="0" lang="zh-CN" altLang="en-US" sz="9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机器视觉可</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应对复杂多样</a:t>
              </a:r>
              <a:r>
                <a:rPr kumimoji="0" lang="zh-CN" altLang="en-US" sz="9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场景，检测</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精度可由传统</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90%</a:t>
              </a:r>
              <a:r>
                <a:rPr kumimoji="0" lang="zh-CN" altLang="en-US" sz="9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提升至</a:t>
              </a:r>
              <a:r>
                <a:rPr kumimoji="0" lang="en-US" altLang="zh-CN" sz="9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99%</a:t>
              </a:r>
              <a:r>
                <a:rPr kumimoji="0" lang="zh-CN" altLang="en-US" sz="900" b="1" i="0" u="none" strike="noStrike" kern="0" cap="none" spc="0" normalizeH="0" baseline="0" noProof="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以上</a:t>
              </a:r>
              <a:r>
                <a:rPr kumimoji="0" lang="zh-CN" altLang="en-US" sz="9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endPar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97" name="矩形 96"/>
          <p:cNvSpPr/>
          <p:nvPr/>
        </p:nvSpPr>
        <p:spPr>
          <a:xfrm>
            <a:off x="651874" y="4427581"/>
            <a:ext cx="1204574" cy="383503"/>
          </a:xfrm>
          <a:prstGeom prst="rect">
            <a:avLst/>
          </a:prstGeom>
        </p:spPr>
        <p:txBody>
          <a:bodyPr wrap="square">
            <a:spAutoFit/>
          </a:bodyPr>
          <a:lstStyle/>
          <a:p>
            <a:pPr algn="ctr">
              <a:lnSpc>
                <a:spcPct val="150000"/>
              </a:lnSpc>
            </a:pPr>
            <a:r>
              <a:rPr lang="zh-CN" altLang="en-US" sz="14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应用场景</a:t>
            </a:r>
            <a:endParaRPr lang="en-US" altLang="zh-CN" sz="14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8" name="矩形 97"/>
          <p:cNvSpPr/>
          <p:nvPr/>
        </p:nvSpPr>
        <p:spPr>
          <a:xfrm>
            <a:off x="5483966" y="1799152"/>
            <a:ext cx="625761" cy="321114"/>
          </a:xfrm>
          <a:prstGeom prst="rect">
            <a:avLst/>
          </a:prstGeom>
        </p:spPr>
        <p:txBody>
          <a:bodyPr wrap="square">
            <a:spAutoFit/>
          </a:bodyPr>
          <a:lstStyle/>
          <a:p>
            <a:pPr algn="ctr">
              <a:lnSpc>
                <a:spcPct val="150000"/>
              </a:lnSpc>
            </a:pPr>
            <a:r>
              <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X 8 +</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99" name="图片 98"/>
          <p:cNvPicPr>
            <a:picLocks noChangeAspect="1"/>
          </p:cNvPicPr>
          <p:nvPr/>
        </p:nvPicPr>
        <p:blipFill>
          <a:blip r:embed="rId5"/>
          <a:stretch>
            <a:fillRect/>
          </a:stretch>
        </p:blipFill>
        <p:spPr>
          <a:xfrm>
            <a:off x="5271412" y="1840592"/>
            <a:ext cx="276540" cy="302442"/>
          </a:xfrm>
          <a:prstGeom prst="rect">
            <a:avLst/>
          </a:prstGeom>
        </p:spPr>
      </p:pic>
      <p:sp>
        <p:nvSpPr>
          <p:cNvPr id="100" name="下箭头 99"/>
          <p:cNvSpPr/>
          <p:nvPr/>
        </p:nvSpPr>
        <p:spPr>
          <a:xfrm>
            <a:off x="3624754" y="2133654"/>
            <a:ext cx="313765" cy="169539"/>
          </a:xfrm>
          <a:prstGeom prst="downArrow">
            <a:avLst/>
          </a:prstGeom>
          <a:solidFill>
            <a:srgbClr val="89E0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101" name="image60.tif" descr="image60.tif"/>
          <p:cNvPicPr>
            <a:picLocks noChangeAspect="1"/>
          </p:cNvPicPr>
          <p:nvPr/>
        </p:nvPicPr>
        <p:blipFill>
          <a:blip r:embed="rId8"/>
          <a:srcRect t="81" b="81"/>
          <a:stretch>
            <a:fillRect/>
          </a:stretch>
        </p:blipFill>
        <p:spPr>
          <a:xfrm>
            <a:off x="4036738" y="1900676"/>
            <a:ext cx="270271" cy="291363"/>
          </a:xfrm>
          <a:prstGeom prst="rect">
            <a:avLst/>
          </a:prstGeom>
          <a:ln w="3175">
            <a:miter lim="400000"/>
            <a:headEnd/>
            <a:tailEnd/>
          </a:ln>
        </p:spPr>
      </p:pic>
      <p:sp>
        <p:nvSpPr>
          <p:cNvPr id="102" name="矩形 101"/>
          <p:cNvSpPr/>
          <p:nvPr/>
        </p:nvSpPr>
        <p:spPr>
          <a:xfrm>
            <a:off x="3976046" y="1802904"/>
            <a:ext cx="716619" cy="321114"/>
          </a:xfrm>
          <a:prstGeom prst="rect">
            <a:avLst/>
          </a:prstGeom>
        </p:spPr>
        <p:txBody>
          <a:bodyPr wrap="square">
            <a:spAutoFit/>
          </a:bodyPr>
          <a:lstStyle/>
          <a:p>
            <a:pPr algn="r">
              <a:lnSpc>
                <a:spcPct val="150000"/>
              </a:lnSpc>
            </a:pPr>
            <a:r>
              <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X 2</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103" name="image60.tif" descr="image60.tif"/>
          <p:cNvPicPr>
            <a:picLocks noChangeAspect="1"/>
          </p:cNvPicPr>
          <p:nvPr/>
        </p:nvPicPr>
        <p:blipFill>
          <a:blip r:embed="rId8"/>
          <a:srcRect t="81" b="81"/>
          <a:stretch>
            <a:fillRect/>
          </a:stretch>
        </p:blipFill>
        <p:spPr>
          <a:xfrm>
            <a:off x="6084979" y="1830036"/>
            <a:ext cx="270271" cy="291363"/>
          </a:xfrm>
          <a:prstGeom prst="rect">
            <a:avLst/>
          </a:prstGeom>
          <a:ln w="3175">
            <a:miter lim="400000"/>
            <a:headEnd/>
            <a:tailEnd/>
          </a:ln>
        </p:spPr>
      </p:pic>
      <p:sp>
        <p:nvSpPr>
          <p:cNvPr id="104" name="矩形 103"/>
          <p:cNvSpPr/>
          <p:nvPr/>
        </p:nvSpPr>
        <p:spPr>
          <a:xfrm>
            <a:off x="6038732" y="1802592"/>
            <a:ext cx="716619" cy="321114"/>
          </a:xfrm>
          <a:prstGeom prst="rect">
            <a:avLst/>
          </a:prstGeom>
        </p:spPr>
        <p:txBody>
          <a:bodyPr wrap="square">
            <a:spAutoFit/>
          </a:bodyPr>
          <a:lstStyle/>
          <a:p>
            <a:pPr algn="r">
              <a:lnSpc>
                <a:spcPct val="150000"/>
              </a:lnSpc>
            </a:pPr>
            <a:r>
              <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X 4</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5" name="下箭头 104"/>
          <p:cNvSpPr/>
          <p:nvPr/>
        </p:nvSpPr>
        <p:spPr>
          <a:xfrm>
            <a:off x="5774318" y="2157896"/>
            <a:ext cx="313765" cy="148062"/>
          </a:xfrm>
          <a:prstGeom prst="downArrow">
            <a:avLst/>
          </a:prstGeom>
          <a:solidFill>
            <a:srgbClr val="89E0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106" name="图片 105"/>
          <p:cNvPicPr>
            <a:picLocks noChangeAspect="1"/>
          </p:cNvPicPr>
          <p:nvPr/>
        </p:nvPicPr>
        <p:blipFill rotWithShape="1">
          <a:blip r:embed="rId1" cstate="screen"/>
          <a:srcRect t="20570" b="25224"/>
          <a:stretch>
            <a:fillRect/>
          </a:stretch>
        </p:blipFill>
        <p:spPr>
          <a:xfrm>
            <a:off x="8047786" y="1879769"/>
            <a:ext cx="496725" cy="256650"/>
          </a:xfrm>
          <a:prstGeom prst="rect">
            <a:avLst/>
          </a:prstGeom>
        </p:spPr>
      </p:pic>
      <p:sp>
        <p:nvSpPr>
          <p:cNvPr id="107" name="矩形 106"/>
          <p:cNvSpPr/>
          <p:nvPr/>
        </p:nvSpPr>
        <p:spPr>
          <a:xfrm>
            <a:off x="8451287" y="1857156"/>
            <a:ext cx="457551" cy="321114"/>
          </a:xfrm>
          <a:prstGeom prst="rect">
            <a:avLst/>
          </a:prstGeom>
        </p:spPr>
        <p:txBody>
          <a:bodyPr wrap="square">
            <a:spAutoFit/>
          </a:bodyPr>
          <a:lstStyle/>
          <a:p>
            <a:pPr algn="ctr">
              <a:lnSpc>
                <a:spcPct val="150000"/>
              </a:lnSpc>
            </a:pPr>
            <a:r>
              <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X n</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8" name="下箭头 107"/>
          <p:cNvSpPr/>
          <p:nvPr/>
        </p:nvSpPr>
        <p:spPr>
          <a:xfrm>
            <a:off x="8311372" y="2155682"/>
            <a:ext cx="313765" cy="148062"/>
          </a:xfrm>
          <a:prstGeom prst="downArrow">
            <a:avLst/>
          </a:prstGeom>
          <a:solidFill>
            <a:srgbClr val="89E0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109" name="图片 108"/>
          <p:cNvPicPr>
            <a:picLocks noChangeAspect="1"/>
          </p:cNvPicPr>
          <p:nvPr/>
        </p:nvPicPr>
        <p:blipFill>
          <a:blip r:embed="rId12"/>
          <a:stretch>
            <a:fillRect/>
          </a:stretch>
        </p:blipFill>
        <p:spPr>
          <a:xfrm>
            <a:off x="8519692" y="3594518"/>
            <a:ext cx="1468334" cy="1248562"/>
          </a:xfrm>
          <a:prstGeom prst="rect">
            <a:avLst/>
          </a:prstGeom>
        </p:spPr>
      </p:pic>
      <p:pic>
        <p:nvPicPr>
          <p:cNvPr id="110" name="图片 109"/>
          <p:cNvPicPr>
            <a:picLocks noChangeAspect="1"/>
          </p:cNvPicPr>
          <p:nvPr/>
        </p:nvPicPr>
        <p:blipFill>
          <a:blip r:embed="rId13"/>
          <a:stretch>
            <a:fillRect/>
          </a:stretch>
        </p:blipFill>
        <p:spPr>
          <a:xfrm>
            <a:off x="10117413" y="3576504"/>
            <a:ext cx="1485615" cy="1260522"/>
          </a:xfrm>
          <a:prstGeom prst="rect">
            <a:avLst/>
          </a:prstGeom>
        </p:spPr>
      </p:pic>
      <p:pic>
        <p:nvPicPr>
          <p:cNvPr id="111" name="图片 110"/>
          <p:cNvPicPr>
            <a:picLocks noChangeAspect="1"/>
          </p:cNvPicPr>
          <p:nvPr/>
        </p:nvPicPr>
        <p:blipFill>
          <a:blip r:embed="rId14"/>
          <a:stretch>
            <a:fillRect/>
          </a:stretch>
        </p:blipFill>
        <p:spPr>
          <a:xfrm>
            <a:off x="8519692" y="5011519"/>
            <a:ext cx="1545711" cy="1312018"/>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smtClean="0">
                <a:solidFill>
                  <a:schemeClr val="bg1">
                    <a:lumMod val="50000"/>
                  </a:schemeClr>
                </a:solidFill>
                <a:sym typeface="Huawei Sans" panose="020C0503030203020204" pitchFamily="34" charset="0"/>
              </a:rPr>
              <a:t>华</a:t>
            </a:r>
            <a:r>
              <a:rPr lang="zh-CN" altLang="en-US" dirty="0">
                <a:solidFill>
                  <a:schemeClr val="bg1">
                    <a:lumMod val="50000"/>
                  </a:schemeClr>
                </a:solidFill>
                <a:sym typeface="Huawei Sans" panose="020C0503030203020204" pitchFamily="34" charset="0"/>
              </a:rPr>
              <a:t>为</a:t>
            </a:r>
            <a:r>
              <a:rPr lang="en-US" altLang="zh-CN" dirty="0">
                <a:solidFill>
                  <a:schemeClr val="bg1">
                    <a:lumMod val="50000"/>
                  </a:schemeClr>
                </a:solidFill>
                <a:sym typeface="Huawei Sans" panose="020C0503030203020204" pitchFamily="34" charset="0"/>
              </a:rPr>
              <a:t>AI</a:t>
            </a:r>
            <a:r>
              <a:rPr lang="zh-CN" altLang="en-US" dirty="0">
                <a:solidFill>
                  <a:schemeClr val="bg1">
                    <a:lumMod val="50000"/>
                  </a:schemeClr>
                </a:solidFill>
                <a:sym typeface="Huawei Sans" panose="020C0503030203020204" pitchFamily="34" charset="0"/>
              </a:rPr>
              <a:t>全栈解决方案介绍</a:t>
            </a:r>
            <a:endParaRPr lang="zh-CN" altLang="en-US" dirty="0">
              <a:solidFill>
                <a:schemeClr val="bg1">
                  <a:lumMod val="50000"/>
                </a:schemeClr>
              </a:solidFill>
              <a:sym typeface="Huawei Sans" panose="020C0503030203020204" pitchFamily="34" charset="0"/>
            </a:endParaRPr>
          </a:p>
          <a:p>
            <a:r>
              <a:rPr lang="zh-CN" altLang="en-US" dirty="0" smtClean="0">
                <a:solidFill>
                  <a:schemeClr val="bg1">
                    <a:lumMod val="50000"/>
                  </a:schemeClr>
                </a:solidFill>
                <a:sym typeface="Huawei Sans" panose="020C0503030203020204" pitchFamily="34" charset="0"/>
              </a:rPr>
              <a:t>昇</a:t>
            </a:r>
            <a:r>
              <a:rPr lang="zh-CN" altLang="en-US" dirty="0">
                <a:solidFill>
                  <a:schemeClr val="bg1">
                    <a:lumMod val="50000"/>
                  </a:schemeClr>
                </a:solidFill>
                <a:sym typeface="Huawei Sans" panose="020C0503030203020204" pitchFamily="34" charset="0"/>
              </a:rPr>
              <a:t>腾</a:t>
            </a:r>
            <a:r>
              <a:rPr lang="en-US" altLang="zh-CN" dirty="0">
                <a:solidFill>
                  <a:schemeClr val="bg1">
                    <a:lumMod val="50000"/>
                  </a:schemeClr>
                </a:solidFill>
                <a:sym typeface="Huawei Sans" panose="020C0503030203020204" pitchFamily="34" charset="0"/>
              </a:rPr>
              <a:t>AI</a:t>
            </a:r>
            <a:r>
              <a:rPr lang="zh-CN" altLang="en-US" dirty="0">
                <a:solidFill>
                  <a:schemeClr val="bg1">
                    <a:lumMod val="50000"/>
                  </a:schemeClr>
                </a:solidFill>
                <a:sym typeface="Huawei Sans" panose="020C0503030203020204" pitchFamily="34" charset="0"/>
              </a:rPr>
              <a:t>处理器硬件架构</a:t>
            </a:r>
            <a:endParaRPr lang="zh-CN" altLang="en-US" dirty="0">
              <a:solidFill>
                <a:schemeClr val="bg1">
                  <a:lumMod val="50000"/>
                </a:schemeClr>
              </a:solidFill>
              <a:sym typeface="Huawei Sans" panose="020C0503030203020204" pitchFamily="34" charset="0"/>
            </a:endParaRPr>
          </a:p>
          <a:p>
            <a:r>
              <a:rPr lang="zh-CN" altLang="en-US" dirty="0" smtClean="0">
                <a:sym typeface="Huawei Sans" panose="020C0503030203020204" pitchFamily="34" charset="0"/>
              </a:rPr>
              <a:t>昇</a:t>
            </a:r>
            <a:r>
              <a:rPr lang="zh-CN" altLang="en-US" dirty="0">
                <a:sym typeface="Huawei Sans" panose="020C0503030203020204" pitchFamily="34" charset="0"/>
              </a:rPr>
              <a:t>腾</a:t>
            </a:r>
            <a:r>
              <a:rPr lang="en-US" altLang="zh-CN" dirty="0">
                <a:sym typeface="Huawei Sans" panose="020C0503030203020204" pitchFamily="34" charset="0"/>
              </a:rPr>
              <a:t>AI</a:t>
            </a:r>
            <a:r>
              <a:rPr lang="zh-CN" altLang="en-US" dirty="0">
                <a:sym typeface="Huawei Sans" panose="020C0503030203020204" pitchFamily="34" charset="0"/>
              </a:rPr>
              <a:t>处理器软件架构</a:t>
            </a:r>
            <a:endParaRPr lang="zh-CN" altLang="en-US" dirty="0">
              <a:sym typeface="Huawei Sans" panose="020C0503030203020204" pitchFamily="34" charset="0"/>
            </a:endParaRPr>
          </a:p>
          <a:p>
            <a:endParaRPr lang="zh-CN" altLang="en-US" dirty="0">
              <a:sym typeface="Huawei Sans" panose="020C0503030203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Huawei Sans" panose="020C0503030203020204" pitchFamily="34" charset="0"/>
              </a:rPr>
              <a:t>昇腾</a:t>
            </a:r>
            <a:r>
              <a:rPr lang="en-US" altLang="zh-CN" dirty="0">
                <a:sym typeface="Huawei Sans" panose="020C0503030203020204" pitchFamily="34" charset="0"/>
              </a:rPr>
              <a:t>AI</a:t>
            </a:r>
            <a:r>
              <a:rPr lang="zh-CN" altLang="en-US" dirty="0">
                <a:sym typeface="Huawei Sans" panose="020C0503030203020204" pitchFamily="34" charset="0"/>
              </a:rPr>
              <a:t>处理器软件逻辑</a:t>
            </a:r>
            <a:r>
              <a:rPr lang="zh-CN" altLang="en-US" dirty="0" smtClean="0">
                <a:sym typeface="Huawei Sans" panose="020C0503030203020204" pitchFamily="34" charset="0"/>
              </a:rPr>
              <a:t>架构</a:t>
            </a:r>
            <a:endParaRPr lang="zh-CN" altLang="en-US" dirty="0">
              <a:sym typeface="Huawei Sans" panose="020C0503030203020204" pitchFamily="34" charset="0"/>
            </a:endParaRPr>
          </a:p>
        </p:txBody>
      </p:sp>
      <p:pic>
        <p:nvPicPr>
          <p:cNvPr id="3" name="图片 2"/>
          <p:cNvPicPr>
            <a:picLocks noChangeAspect="1"/>
          </p:cNvPicPr>
          <p:nvPr/>
        </p:nvPicPr>
        <p:blipFill>
          <a:blip r:embed="rId1"/>
          <a:stretch>
            <a:fillRect/>
          </a:stretch>
        </p:blipFill>
        <p:spPr>
          <a:xfrm>
            <a:off x="2957063" y="1053406"/>
            <a:ext cx="6610270" cy="3989671"/>
          </a:xfrm>
          <a:prstGeom prst="rect">
            <a:avLst/>
          </a:prstGeom>
        </p:spPr>
      </p:pic>
      <p:graphicFrame>
        <p:nvGraphicFramePr>
          <p:cNvPr id="4" name="表格 3"/>
          <p:cNvGraphicFramePr>
            <a:graphicFrameLocks noGrp="1"/>
          </p:cNvGraphicFramePr>
          <p:nvPr/>
        </p:nvGraphicFramePr>
        <p:xfrm>
          <a:off x="3524577" y="5451089"/>
          <a:ext cx="4792136" cy="883920"/>
        </p:xfrm>
        <a:graphic>
          <a:graphicData uri="http://schemas.openxmlformats.org/drawingml/2006/table">
            <a:tbl>
              <a:tblPr firstRow="1" bandRow="1"/>
              <a:tblGrid>
                <a:gridCol w="2298701"/>
                <a:gridCol w="2493435"/>
              </a:tblGrid>
              <a:tr h="185177">
                <a:tc gridSpan="2">
                  <a:txBody>
                    <a:bodyPr/>
                    <a:lstStyle>
                      <a:lvl1pPr marL="0" algn="l" defTabSz="913765" rtl="0" eaLnBrk="1" latinLnBrk="0" hangingPunct="1">
                        <a:defRPr sz="1800" b="1" kern="1200">
                          <a:solidFill>
                            <a:schemeClr val="bg1"/>
                          </a:solidFill>
                          <a:latin typeface="Huawei Sans" panose="020C0503030203020204"/>
                          <a:ea typeface="微软雅黑" panose="020B0503020204020204" pitchFamily="34" charset="-122"/>
                        </a:defRPr>
                      </a:lvl1pPr>
                      <a:lvl2pPr marL="457200" algn="l" defTabSz="913765" rtl="0" eaLnBrk="1" latinLnBrk="0" hangingPunct="1">
                        <a:defRPr sz="1800" b="1" kern="1200">
                          <a:solidFill>
                            <a:schemeClr val="bg1"/>
                          </a:solidFill>
                          <a:latin typeface="Huawei Sans" panose="020C0503030203020204"/>
                          <a:ea typeface="微软雅黑" panose="020B0503020204020204" pitchFamily="34" charset="-122"/>
                        </a:defRPr>
                      </a:lvl2pPr>
                      <a:lvl3pPr marL="913765" algn="l" defTabSz="913765" rtl="0" eaLnBrk="1" latinLnBrk="0" hangingPunct="1">
                        <a:defRPr sz="1800" b="1" kern="1200">
                          <a:solidFill>
                            <a:schemeClr val="bg1"/>
                          </a:solidFill>
                          <a:latin typeface="Huawei Sans" panose="020C0503030203020204"/>
                          <a:ea typeface="微软雅黑" panose="020B0503020204020204" pitchFamily="34" charset="-122"/>
                        </a:defRPr>
                      </a:lvl3pPr>
                      <a:lvl4pPr marL="1370965" algn="l" defTabSz="913765" rtl="0" eaLnBrk="1" latinLnBrk="0" hangingPunct="1">
                        <a:defRPr sz="1800" b="1" kern="1200">
                          <a:solidFill>
                            <a:schemeClr val="bg1"/>
                          </a:solidFill>
                          <a:latin typeface="Huawei Sans" panose="020C0503030203020204"/>
                          <a:ea typeface="微软雅黑" panose="020B0503020204020204" pitchFamily="34" charset="-122"/>
                        </a:defRPr>
                      </a:lvl4pPr>
                      <a:lvl5pPr marL="1828165" algn="l" defTabSz="913765" rtl="0" eaLnBrk="1" latinLnBrk="0" hangingPunct="1">
                        <a:defRPr sz="1800" b="1" kern="1200">
                          <a:solidFill>
                            <a:schemeClr val="bg1"/>
                          </a:solidFill>
                          <a:latin typeface="Huawei Sans" panose="020C0503030203020204"/>
                          <a:ea typeface="微软雅黑" panose="020B0503020204020204" pitchFamily="34" charset="-122"/>
                        </a:defRPr>
                      </a:lvl5pPr>
                      <a:lvl6pPr marL="2285365" algn="l" defTabSz="913765" rtl="0" eaLnBrk="1" latinLnBrk="0" hangingPunct="1">
                        <a:defRPr sz="1800" b="1" kern="1200">
                          <a:solidFill>
                            <a:schemeClr val="bg1"/>
                          </a:solidFill>
                          <a:latin typeface="Huawei Sans" panose="020C0503030203020204"/>
                          <a:ea typeface="微软雅黑" panose="020B0503020204020204" pitchFamily="34" charset="-122"/>
                        </a:defRPr>
                      </a:lvl6pPr>
                      <a:lvl7pPr marL="2741930" algn="l" defTabSz="913765" rtl="0" eaLnBrk="1" latinLnBrk="0" hangingPunct="1">
                        <a:defRPr sz="1800" b="1" kern="1200">
                          <a:solidFill>
                            <a:schemeClr val="bg1"/>
                          </a:solidFill>
                          <a:latin typeface="Huawei Sans" panose="020C0503030203020204"/>
                          <a:ea typeface="微软雅黑" panose="020B0503020204020204" pitchFamily="34" charset="-122"/>
                        </a:defRPr>
                      </a:lvl7pPr>
                      <a:lvl8pPr marL="3199130" algn="l" defTabSz="913765" rtl="0" eaLnBrk="1" latinLnBrk="0" hangingPunct="1">
                        <a:defRPr sz="1800" b="1" kern="1200">
                          <a:solidFill>
                            <a:schemeClr val="bg1"/>
                          </a:solidFill>
                          <a:latin typeface="Huawei Sans" panose="020C0503030203020204"/>
                          <a:ea typeface="微软雅黑" panose="020B0503020204020204" pitchFamily="34" charset="-122"/>
                        </a:defRPr>
                      </a:lvl8pPr>
                      <a:lvl9pPr marL="3656330" algn="l" defTabSz="913765" rtl="0" eaLnBrk="1" latinLnBrk="0" hangingPunct="1">
                        <a:defRPr sz="1800" b="1" kern="1200">
                          <a:solidFill>
                            <a:schemeClr val="bg1"/>
                          </a:solidFill>
                          <a:latin typeface="Huawei Sans" panose="020C0503030203020204"/>
                          <a:ea typeface="微软雅黑" panose="020B0503020204020204" pitchFamily="34" charset="-122"/>
                        </a:defRPr>
                      </a:lvl9pPr>
                    </a:lstStyle>
                    <a:p>
                      <a:pPr marL="0" marR="0" lvl="0" indent="0" algn="l" defTabSz="1188085" rtl="0" eaLnBrk="1" fontAlgn="auto" latinLnBrk="0" hangingPunct="1">
                        <a:lnSpc>
                          <a:spcPct val="100000"/>
                        </a:lnSpc>
                        <a:spcBef>
                          <a:spcPts val="0"/>
                        </a:spcBef>
                        <a:spcAft>
                          <a:spcPts val="0"/>
                        </a:spcAft>
                        <a:buClrTx/>
                        <a:buSzTx/>
                        <a:buFontTx/>
                        <a:buNone/>
                        <a:defRPr/>
                      </a:pPr>
                      <a:r>
                        <a:rPr lang="zh-CN" altLang="en-US" sz="1000" b="1" dirty="0" smtClean="0">
                          <a:solidFill>
                            <a:srgbClr val="FF0000"/>
                          </a:solidFill>
                          <a:latin typeface="Huawei Sans" panose="020C0503030203020204" pitchFamily="34" charset="0"/>
                          <a:ea typeface="方正兰亭黑简体" panose="02000000000000000000" pitchFamily="2" charset="-122"/>
                          <a:sym typeface="Huawei Sans" panose="020C0503030203020204" pitchFamily="34" charset="0"/>
                        </a:rPr>
                        <a:t>计算资源层：主要实现系统对数据的处理和对数据的运算执行。</a:t>
                      </a:r>
                      <a:endParaRPr lang="en-US" altLang="zh-CN" sz="1000" b="1" dirty="0" smtClean="0">
                        <a:solidFill>
                          <a:srgbClr val="FF0000"/>
                        </a:solidFill>
                        <a:latin typeface="Huawei Sans" panose="020C0503030203020204" pitchFamily="34" charset="0"/>
                        <a:ea typeface="方正兰亭黑简体" panose="02000000000000000000" pitchFamily="2" charset="-122"/>
                        <a:sym typeface="Huawei Sans" panose="020C0503030203020204" pitchFamily="34" charset="0"/>
                      </a:endParaRPr>
                    </a:p>
                  </a:txBody>
                  <a:tcPr>
                    <a:lnL w="9525" cap="flat" cmpd="sng" algn="ctr">
                      <a:solidFill>
                        <a:srgbClr val="1D1D1A"/>
                      </a:solidFill>
                      <a:prstDash val="dash"/>
                      <a:round/>
                      <a:headEnd type="none" w="med" len="med"/>
                      <a:tailEnd type="none" w="med" len="med"/>
                    </a:lnL>
                    <a:lnR w="9525" cap="flat" cmpd="sng" algn="ctr">
                      <a:solidFill>
                        <a:srgbClr val="1D1D1A"/>
                      </a:solidFill>
                      <a:prstDash val="dash"/>
                      <a:round/>
                      <a:headEnd type="none" w="med" len="med"/>
                      <a:tailEnd type="none" w="med" len="med"/>
                    </a:lnR>
                    <a:lnT w="9525" cap="flat" cmpd="sng" algn="ctr">
                      <a:solidFill>
                        <a:srgbClr val="1D1D1A"/>
                      </a:solidFill>
                      <a:prstDash val="dash"/>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tc hMerge="1">
                  <a:tcP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r>
              <a:tr h="185177">
                <a:tc>
                  <a:txBody>
                    <a:bodyPr/>
                    <a:lstStyle>
                      <a:lvl1pPr marL="0" algn="l" defTabSz="913765" rtl="0" eaLnBrk="1" latinLnBrk="0" hangingPunct="1">
                        <a:defRPr sz="1800" kern="1200">
                          <a:solidFill>
                            <a:schemeClr val="tx1"/>
                          </a:solidFill>
                          <a:latin typeface="Huawei Sans" panose="020C0503030203020204"/>
                          <a:ea typeface="微软雅黑" panose="020B0503020204020204" pitchFamily="34" charset="-122"/>
                        </a:defRPr>
                      </a:lvl1pPr>
                      <a:lvl2pPr marL="457200" algn="l" defTabSz="913765" rtl="0" eaLnBrk="1" latinLnBrk="0" hangingPunct="1">
                        <a:defRPr sz="1800" kern="1200">
                          <a:solidFill>
                            <a:schemeClr val="tx1"/>
                          </a:solidFill>
                          <a:latin typeface="Huawei Sans" panose="020C0503030203020204"/>
                          <a:ea typeface="微软雅黑" panose="020B0503020204020204" pitchFamily="34" charset="-122"/>
                        </a:defRPr>
                      </a:lvl2pPr>
                      <a:lvl3pPr marL="913765" algn="l" defTabSz="913765" rtl="0" eaLnBrk="1" latinLnBrk="0" hangingPunct="1">
                        <a:defRPr sz="1800" kern="1200">
                          <a:solidFill>
                            <a:schemeClr val="tx1"/>
                          </a:solidFill>
                          <a:latin typeface="Huawei Sans" panose="020C0503030203020204"/>
                          <a:ea typeface="微软雅黑" panose="020B0503020204020204" pitchFamily="34" charset="-122"/>
                        </a:defRPr>
                      </a:lvl3pPr>
                      <a:lvl4pPr marL="1370965" algn="l" defTabSz="913765" rtl="0" eaLnBrk="1" latinLnBrk="0" hangingPunct="1">
                        <a:defRPr sz="1800" kern="1200">
                          <a:solidFill>
                            <a:schemeClr val="tx1"/>
                          </a:solidFill>
                          <a:latin typeface="Huawei Sans" panose="020C0503030203020204"/>
                          <a:ea typeface="微软雅黑" panose="020B0503020204020204" pitchFamily="34" charset="-122"/>
                        </a:defRPr>
                      </a:lvl4pPr>
                      <a:lvl5pPr marL="1828165" algn="l" defTabSz="913765" rtl="0" eaLnBrk="1" latinLnBrk="0" hangingPunct="1">
                        <a:defRPr sz="1800" kern="1200">
                          <a:solidFill>
                            <a:schemeClr val="tx1"/>
                          </a:solidFill>
                          <a:latin typeface="Huawei Sans" panose="020C0503030203020204"/>
                          <a:ea typeface="微软雅黑" panose="020B0503020204020204" pitchFamily="34" charset="-122"/>
                        </a:defRPr>
                      </a:lvl5pPr>
                      <a:lvl6pPr marL="2285365" algn="l" defTabSz="913765" rtl="0" eaLnBrk="1" latinLnBrk="0" hangingPunct="1">
                        <a:defRPr sz="1800" kern="1200">
                          <a:solidFill>
                            <a:schemeClr val="tx1"/>
                          </a:solidFill>
                          <a:latin typeface="Huawei Sans" panose="020C0503030203020204"/>
                          <a:ea typeface="微软雅黑" panose="020B0503020204020204" pitchFamily="34" charset="-122"/>
                        </a:defRPr>
                      </a:lvl6pPr>
                      <a:lvl7pPr marL="2741930" algn="l" defTabSz="913765" rtl="0" eaLnBrk="1" latinLnBrk="0" hangingPunct="1">
                        <a:defRPr sz="1800" kern="1200">
                          <a:solidFill>
                            <a:schemeClr val="tx1"/>
                          </a:solidFill>
                          <a:latin typeface="Huawei Sans" panose="020C0503030203020204"/>
                          <a:ea typeface="微软雅黑" panose="020B0503020204020204" pitchFamily="34" charset="-122"/>
                        </a:defRPr>
                      </a:lvl7pPr>
                      <a:lvl8pPr marL="3199130" algn="l" defTabSz="913765" rtl="0" eaLnBrk="1" latinLnBrk="0" hangingPunct="1">
                        <a:defRPr sz="1800" kern="1200">
                          <a:solidFill>
                            <a:schemeClr val="tx1"/>
                          </a:solidFill>
                          <a:latin typeface="Huawei Sans" panose="020C0503030203020204"/>
                          <a:ea typeface="微软雅黑" panose="020B0503020204020204" pitchFamily="34" charset="-122"/>
                        </a:defRPr>
                      </a:lvl8pPr>
                      <a:lvl9pPr marL="3656330" algn="l" defTabSz="913765" rtl="0" eaLnBrk="1" latinLnBrk="0" hangingPunct="1">
                        <a:defRPr sz="1800" kern="1200">
                          <a:solidFill>
                            <a:schemeClr val="tx1"/>
                          </a:solidFill>
                          <a:latin typeface="Huawei Sans" panose="020C0503030203020204"/>
                          <a:ea typeface="微软雅黑" panose="020B0503020204020204" pitchFamily="34" charset="-122"/>
                        </a:defRPr>
                      </a:lvl9pPr>
                    </a:lstStyle>
                    <a:p>
                      <a:pPr marL="171450" indent="-171450">
                        <a:buFont typeface="Wingdings" panose="05000000000000000000" pitchFamily="2" charset="2"/>
                        <a:buChar char="n"/>
                      </a:pPr>
                      <a:r>
                        <a:rPr lang="zh-CN" altLang="en-US" sz="900" b="1"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计算设备</a:t>
                      </a:r>
                      <a:endParaRPr lang="en-US" altLang="zh-CN" sz="900" b="1"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p>
                      <a:pPr marL="323850" indent="-171450">
                        <a:buFont typeface="Wingdings" panose="05000000000000000000" pitchFamily="2" charset="2"/>
                        <a:buChar char="Ø"/>
                      </a:pPr>
                      <a:r>
                        <a:rPr lang="en-US" altLang="zh-CN"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AI Core</a:t>
                      </a:r>
                      <a:r>
                        <a:rPr lang="zh-CN" altLang="en-US"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：执行</a:t>
                      </a:r>
                      <a:r>
                        <a:rPr lang="en-US" altLang="zh-CN"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NN</a:t>
                      </a:r>
                      <a:r>
                        <a:rPr lang="zh-CN" altLang="en-US"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类算子</a:t>
                      </a:r>
                      <a:endParaRPr lang="en-US" altLang="zh-CN"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p>
                      <a:pPr marL="323850" indent="-171450">
                        <a:buFont typeface="Wingdings" panose="05000000000000000000" pitchFamily="2" charset="2"/>
                        <a:buChar char="Ø"/>
                      </a:pPr>
                      <a:r>
                        <a:rPr lang="en-US" altLang="zh-CN"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AI CPU</a:t>
                      </a:r>
                      <a:r>
                        <a:rPr lang="zh-CN" altLang="en-US"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：执行</a:t>
                      </a:r>
                      <a:r>
                        <a:rPr lang="en-US" altLang="zh-CN"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CPU</a:t>
                      </a:r>
                      <a:r>
                        <a:rPr lang="zh-CN" altLang="en-US"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算子</a:t>
                      </a:r>
                      <a:endParaRPr lang="en-US" altLang="zh-CN"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p>
                      <a:pPr marL="323850" indent="-171450">
                        <a:buFont typeface="Wingdings" panose="05000000000000000000" pitchFamily="2" charset="2"/>
                        <a:buChar char="Ø"/>
                      </a:pPr>
                      <a:r>
                        <a:rPr lang="en-US" altLang="zh-CN"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DVPP</a:t>
                      </a:r>
                      <a:r>
                        <a:rPr lang="zh-CN" altLang="en-US"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：视频</a:t>
                      </a:r>
                      <a:r>
                        <a:rPr lang="en-US" altLang="zh-CN"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图像编解码、预处理</a:t>
                      </a:r>
                      <a:endParaRPr lang="zh-CN" altLang="en-US" sz="9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txBody>
                  <a:tcPr>
                    <a:lnL w="9525" cap="flat" cmpd="sng" algn="ctr">
                      <a:solidFill>
                        <a:srgbClr val="1D1D1A"/>
                      </a:solidFill>
                      <a:prstDash val="dash"/>
                      <a:round/>
                      <a:headEnd type="none" w="med" len="med"/>
                      <a:tailEnd type="none" w="med" len="med"/>
                    </a:lnL>
                    <a:lnR>
                      <a:noFill/>
                    </a:lnR>
                    <a:lnT w="6350" cap="flat" cmpd="sng" algn="ctr">
                      <a:noFill/>
                      <a:prstDash val="solid"/>
                      <a:miter lim="800000"/>
                    </a:lnT>
                    <a:lnB w="9525" cap="flat" cmpd="sng" algn="ctr">
                      <a:solidFill>
                        <a:srgbClr val="1D1D1A"/>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tx1"/>
                          </a:solidFill>
                          <a:latin typeface="Huawei Sans" panose="020C0503030203020204"/>
                          <a:ea typeface="微软雅黑" panose="020B0503020204020204" pitchFamily="34" charset="-122"/>
                        </a:defRPr>
                      </a:lvl1pPr>
                      <a:lvl2pPr marL="457200" algn="l" defTabSz="913765" rtl="0" eaLnBrk="1" latinLnBrk="0" hangingPunct="1">
                        <a:defRPr sz="1800" kern="1200">
                          <a:solidFill>
                            <a:schemeClr val="tx1"/>
                          </a:solidFill>
                          <a:latin typeface="Huawei Sans" panose="020C0503030203020204"/>
                          <a:ea typeface="微软雅黑" panose="020B0503020204020204" pitchFamily="34" charset="-122"/>
                        </a:defRPr>
                      </a:lvl2pPr>
                      <a:lvl3pPr marL="913765" algn="l" defTabSz="913765" rtl="0" eaLnBrk="1" latinLnBrk="0" hangingPunct="1">
                        <a:defRPr sz="1800" kern="1200">
                          <a:solidFill>
                            <a:schemeClr val="tx1"/>
                          </a:solidFill>
                          <a:latin typeface="Huawei Sans" panose="020C0503030203020204"/>
                          <a:ea typeface="微软雅黑" panose="020B0503020204020204" pitchFamily="34" charset="-122"/>
                        </a:defRPr>
                      </a:lvl3pPr>
                      <a:lvl4pPr marL="1370965" algn="l" defTabSz="913765" rtl="0" eaLnBrk="1" latinLnBrk="0" hangingPunct="1">
                        <a:defRPr sz="1800" kern="1200">
                          <a:solidFill>
                            <a:schemeClr val="tx1"/>
                          </a:solidFill>
                          <a:latin typeface="Huawei Sans" panose="020C0503030203020204"/>
                          <a:ea typeface="微软雅黑" panose="020B0503020204020204" pitchFamily="34" charset="-122"/>
                        </a:defRPr>
                      </a:lvl4pPr>
                      <a:lvl5pPr marL="1828165" algn="l" defTabSz="913765" rtl="0" eaLnBrk="1" latinLnBrk="0" hangingPunct="1">
                        <a:defRPr sz="1800" kern="1200">
                          <a:solidFill>
                            <a:schemeClr val="tx1"/>
                          </a:solidFill>
                          <a:latin typeface="Huawei Sans" panose="020C0503030203020204"/>
                          <a:ea typeface="微软雅黑" panose="020B0503020204020204" pitchFamily="34" charset="-122"/>
                        </a:defRPr>
                      </a:lvl5pPr>
                      <a:lvl6pPr marL="2285365" algn="l" defTabSz="913765" rtl="0" eaLnBrk="1" latinLnBrk="0" hangingPunct="1">
                        <a:defRPr sz="1800" kern="1200">
                          <a:solidFill>
                            <a:schemeClr val="tx1"/>
                          </a:solidFill>
                          <a:latin typeface="Huawei Sans" panose="020C0503030203020204"/>
                          <a:ea typeface="微软雅黑" panose="020B0503020204020204" pitchFamily="34" charset="-122"/>
                        </a:defRPr>
                      </a:lvl6pPr>
                      <a:lvl7pPr marL="2741930" algn="l" defTabSz="913765" rtl="0" eaLnBrk="1" latinLnBrk="0" hangingPunct="1">
                        <a:defRPr sz="1800" kern="1200">
                          <a:solidFill>
                            <a:schemeClr val="tx1"/>
                          </a:solidFill>
                          <a:latin typeface="Huawei Sans" panose="020C0503030203020204"/>
                          <a:ea typeface="微软雅黑" panose="020B0503020204020204" pitchFamily="34" charset="-122"/>
                        </a:defRPr>
                      </a:lvl7pPr>
                      <a:lvl8pPr marL="3199130" algn="l" defTabSz="913765" rtl="0" eaLnBrk="1" latinLnBrk="0" hangingPunct="1">
                        <a:defRPr sz="1800" kern="1200">
                          <a:solidFill>
                            <a:schemeClr val="tx1"/>
                          </a:solidFill>
                          <a:latin typeface="Huawei Sans" panose="020C0503030203020204"/>
                          <a:ea typeface="微软雅黑" panose="020B0503020204020204" pitchFamily="34" charset="-122"/>
                        </a:defRPr>
                      </a:lvl8pPr>
                      <a:lvl9pPr marL="3656330" algn="l" defTabSz="913765" rtl="0" eaLnBrk="1" latinLnBrk="0" hangingPunct="1">
                        <a:defRPr sz="1800" kern="1200">
                          <a:solidFill>
                            <a:schemeClr val="tx1"/>
                          </a:solidFill>
                          <a:latin typeface="Huawei Sans" panose="020C0503030203020204"/>
                          <a:ea typeface="微软雅黑" panose="020B0503020204020204" pitchFamily="34" charset="-122"/>
                        </a:defRPr>
                      </a:lvl9pPr>
                    </a:lstStyle>
                    <a:p>
                      <a:pPr marL="171450" indent="-171450">
                        <a:buFont typeface="Wingdings" panose="05000000000000000000" pitchFamily="2" charset="2"/>
                        <a:buChar char="n"/>
                      </a:pPr>
                      <a:r>
                        <a:rPr lang="zh-CN" altLang="en-US" sz="900" b="1"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通信链路</a:t>
                      </a:r>
                      <a:endParaRPr lang="en-US" altLang="zh-CN" sz="900" b="1"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p>
                      <a:pPr marL="323850" indent="-171450">
                        <a:buFont typeface="Wingdings" panose="05000000000000000000" pitchFamily="2" charset="2"/>
                        <a:buChar char="Ø"/>
                      </a:pPr>
                      <a:r>
                        <a:rPr lang="en-US" altLang="zh-CN" sz="9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PCIe</a:t>
                      </a:r>
                      <a:r>
                        <a:rPr lang="zh-CN" altLang="en-US"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：芯片间或芯片与</a:t>
                      </a:r>
                      <a:r>
                        <a:rPr lang="en-US" altLang="zh-CN"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CPU</a:t>
                      </a:r>
                      <a:r>
                        <a:rPr lang="zh-CN" altLang="en-US"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间高速互联</a:t>
                      </a:r>
                      <a:endParaRPr lang="en-US" altLang="zh-CN"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p>
                      <a:pPr marL="323850" indent="-171450">
                        <a:buFont typeface="Wingdings" panose="05000000000000000000" pitchFamily="2" charset="2"/>
                        <a:buChar char="Ø"/>
                      </a:pPr>
                      <a:r>
                        <a:rPr lang="en-US" altLang="zh-CN"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HCCS</a:t>
                      </a:r>
                      <a:r>
                        <a:rPr lang="zh-CN" altLang="en-US"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：实现芯片间缓存一致性功能</a:t>
                      </a:r>
                      <a:endParaRPr lang="en-US" altLang="zh-CN"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p>
                      <a:pPr marL="323850" indent="-171450">
                        <a:buFont typeface="Wingdings" panose="05000000000000000000" pitchFamily="2" charset="2"/>
                        <a:buChar char="Ø"/>
                      </a:pPr>
                      <a:r>
                        <a:rPr lang="en-US" altLang="zh-CN" sz="9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RoCE</a:t>
                      </a:r>
                      <a:r>
                        <a:rPr lang="zh-CN" altLang="en-US"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：实现芯片内存 </a:t>
                      </a:r>
                      <a:r>
                        <a:rPr lang="en-US" altLang="zh-CN"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RDMA</a:t>
                      </a:r>
                      <a:r>
                        <a:rPr lang="zh-CN" altLang="en-US" sz="9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功能</a:t>
                      </a:r>
                      <a:endParaRPr lang="zh-CN" altLang="en-US" sz="9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txBody>
                  <a:tcPr>
                    <a:lnL>
                      <a:noFill/>
                    </a:lnL>
                    <a:lnR w="9525" cap="flat" cmpd="sng" algn="ctr">
                      <a:solidFill>
                        <a:srgbClr val="1D1D1A"/>
                      </a:solidFill>
                      <a:prstDash val="dash"/>
                      <a:round/>
                      <a:headEnd type="none" w="med" len="med"/>
                      <a:tailEnd type="none" w="med" len="med"/>
                    </a:lnR>
                    <a:lnT w="6350" cap="flat" cmpd="sng" algn="ctr">
                      <a:noFill/>
                      <a:prstDash val="solid"/>
                      <a:miter lim="800000"/>
                    </a:lnT>
                    <a:lnB w="9525" cap="flat" cmpd="sng" algn="ctr">
                      <a:solidFill>
                        <a:srgbClr val="1D1D1A"/>
                      </a:solidFill>
                      <a:prstDash val="dash"/>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 name="圆角矩形 4"/>
          <p:cNvSpPr/>
          <p:nvPr/>
        </p:nvSpPr>
        <p:spPr>
          <a:xfrm>
            <a:off x="2921203" y="3880275"/>
            <a:ext cx="5460797" cy="1228008"/>
          </a:xfrm>
          <a:prstGeom prst="roundRect">
            <a:avLst/>
          </a:prstGeom>
          <a:solidFill>
            <a:srgbClr val="990000">
              <a:alpha val="2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圆角矩形 5"/>
          <p:cNvSpPr/>
          <p:nvPr/>
        </p:nvSpPr>
        <p:spPr>
          <a:xfrm>
            <a:off x="2921203" y="1750661"/>
            <a:ext cx="5395510" cy="2109196"/>
          </a:xfrm>
          <a:prstGeom prst="roundRect">
            <a:avLst/>
          </a:prstGeom>
          <a:solidFill>
            <a:srgbClr val="990000">
              <a:alpha val="2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矩形 6"/>
          <p:cNvSpPr/>
          <p:nvPr/>
        </p:nvSpPr>
        <p:spPr>
          <a:xfrm>
            <a:off x="59785" y="924270"/>
            <a:ext cx="2734235" cy="5610813"/>
          </a:xfrm>
          <a:prstGeom prst="rect">
            <a:avLst/>
          </a:prstGeom>
          <a:noFill/>
          <a:ln w="9525">
            <a:solidFill>
              <a:srgbClr val="1D1D1A"/>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lstStyle/>
          <a:p>
            <a:pPr marL="0" marR="0" lvl="0" indent="0" defTabSz="914400" eaLnBrk="0" fontAlgn="auto" latinLnBrk="0" hangingPunct="0">
              <a:lnSpc>
                <a:spcPct val="150000"/>
              </a:lnSpc>
              <a:spcBef>
                <a:spcPts val="0"/>
              </a:spcBef>
              <a:spcAft>
                <a:spcPts val="0"/>
              </a:spcAft>
              <a:buClr>
                <a:srgbClr val="1D1D1A"/>
              </a:buClr>
              <a:buSzPct val="100000"/>
              <a:buFontTx/>
              <a:buNone/>
              <a:defRPr/>
            </a:pPr>
            <a:r>
              <a:rPr kumimoji="0" lang="zh-CN" altLang="en-US" sz="1000" b="1" i="0" u="none" strike="noStrike" kern="0" cap="none" spc="0" normalizeH="0" baseline="0" noProof="0" dirty="0" smtClean="0">
                <a:ln>
                  <a:noFill/>
                </a:ln>
                <a:solidFill>
                  <a:srgbClr val="FF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芯片使能层：实现解决方案对外能力开放，以及基于计算图的业务流的控制和运行。</a:t>
            </a:r>
            <a:endParaRPr kumimoji="0" lang="en-US" altLang="zh-CN" sz="1000" b="1" i="0" u="none" strike="noStrike" kern="0" cap="none" spc="0" normalizeH="0" baseline="0" noProof="0" dirty="0" smtClean="0">
              <a:ln>
                <a:noFill/>
              </a:ln>
              <a:solidFill>
                <a:srgbClr val="FF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71450" marR="0" lvl="0" indent="-171450" defTabSz="914400" eaLnBrk="0" fontAlgn="auto" latinLnBrk="0" hangingPunct="0">
              <a:lnSpc>
                <a:spcPct val="150000"/>
              </a:lnSpc>
              <a:spcBef>
                <a:spcPts val="0"/>
              </a:spcBef>
              <a:spcAft>
                <a:spcPts val="0"/>
              </a:spcAft>
              <a:buClr>
                <a:srgbClr val="1D1D1A"/>
              </a:buClr>
              <a:buSzPct val="100000"/>
              <a:buFont typeface="Wingdings" panose="05000000000000000000" pitchFamily="2" charset="2"/>
              <a:buChar char="n"/>
              <a:defRPr/>
            </a:pPr>
            <a:r>
              <a:rPr kumimoji="0" lang="en-US" altLang="zh-CN" sz="900" b="1"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AscendCL</a:t>
            </a:r>
            <a:r>
              <a:rPr kumimoji="0" lang="zh-CN" altLang="en-US"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昇腾计算语言库</a:t>
            </a:r>
            <a:endParaRPr kumimoji="0" lang="en-US" altLang="zh-CN"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79705" marR="0" lvl="0" indent="0" defTabSz="914400" eaLnBrk="0" fontAlgn="auto" latinLnBrk="0" hangingPunct="0">
              <a:lnSpc>
                <a:spcPct val="150000"/>
              </a:lnSpc>
              <a:spcBef>
                <a:spcPts val="0"/>
              </a:spcBef>
              <a:spcAft>
                <a:spcPts val="0"/>
              </a:spcAft>
              <a:buClr>
                <a:srgbClr val="1D1D1A"/>
              </a:buClr>
              <a:buSzPct val="100000"/>
              <a:buFontTx/>
              <a:buNone/>
              <a:defRPr/>
            </a:pP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开放编程框架，提供</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Device/Context/Stream/</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内存等的管理、模型及算子的加载与执行、媒体数据处理、</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Graph</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管理等</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API</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库，供用户开发深度神经网络应用。</a:t>
            </a:r>
            <a:endPar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71450" marR="0" lvl="0" indent="-171450" defTabSz="914400" eaLnBrk="0" fontAlgn="auto" latinLnBrk="0" hangingPunct="0">
              <a:lnSpc>
                <a:spcPct val="150000"/>
              </a:lnSpc>
              <a:spcBef>
                <a:spcPts val="0"/>
              </a:spcBef>
              <a:spcAft>
                <a:spcPts val="0"/>
              </a:spcAft>
              <a:buClr>
                <a:srgbClr val="1D1D1A"/>
              </a:buClr>
              <a:buSzPct val="100000"/>
              <a:buFont typeface="Wingdings" panose="05000000000000000000" pitchFamily="2" charset="2"/>
              <a:buChar char="n"/>
              <a:defRPr/>
            </a:pPr>
            <a:r>
              <a:rPr kumimoji="0" lang="zh-CN" altLang="en-US"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图优化和编译</a:t>
            </a:r>
            <a:endParaRPr kumimoji="0" lang="en-US" altLang="zh-CN"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79705" marR="0" lvl="0" indent="0" defTabSz="914400" eaLnBrk="0" fontAlgn="auto" latinLnBrk="0" hangingPunct="0">
              <a:lnSpc>
                <a:spcPct val="150000"/>
              </a:lnSpc>
              <a:spcBef>
                <a:spcPts val="0"/>
              </a:spcBef>
              <a:spcAft>
                <a:spcPts val="0"/>
              </a:spcAft>
              <a:buClr>
                <a:srgbClr val="1D1D1A"/>
              </a:buClr>
              <a:buSzPct val="100000"/>
              <a:buFontTx/>
              <a:buNone/>
              <a:defRPr/>
            </a:pPr>
            <a:r>
              <a:rPr kumimoji="0" lang="zh-CN"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统一的</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IR</a:t>
            </a:r>
            <a:r>
              <a:rPr kumimoji="0" lang="zh-CN"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接口对接不同前端，支持</a:t>
            </a:r>
            <a:r>
              <a:rPr kumimoji="0" lang="en-US" altLang="zh-CN" sz="900" b="0"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TensorFlow</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r>
              <a:rPr kumimoji="0" lang="en-US" altLang="zh-CN" sz="900" b="0"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Caffe</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altLang="zh-CN" sz="900" b="0"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MindSpore</a:t>
            </a:r>
            <a:r>
              <a:rPr kumimoji="0" lang="zh-CN"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表达的计算图的解析</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zh-CN"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优化</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zh-CN"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编译，提供对后端计算引擎最优化部署能力</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endPar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323850" marR="0" lvl="0" indent="-171450" defTabSz="914400" eaLnBrk="0" fontAlgn="auto" latinLnBrk="0" hangingPunct="0">
              <a:lnSpc>
                <a:spcPct val="150000"/>
              </a:lnSpc>
              <a:spcBef>
                <a:spcPts val="0"/>
              </a:spcBef>
              <a:spcAft>
                <a:spcPts val="0"/>
              </a:spcAft>
              <a:buClr>
                <a:srgbClr val="1D1D1A"/>
              </a:buClr>
              <a:buSzPct val="100000"/>
              <a:buFont typeface="Wingdings" panose="05000000000000000000" pitchFamily="2" charset="2"/>
              <a:buChar char="Ø"/>
              <a:defRPr/>
            </a:pP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Graph Engine</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：图编译和运行的控制中心</a:t>
            </a:r>
            <a:endPar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323850" marR="0" lvl="0" indent="-171450" defTabSz="914400" eaLnBrk="0" fontAlgn="auto" latinLnBrk="0" hangingPunct="0">
              <a:lnSpc>
                <a:spcPct val="150000"/>
              </a:lnSpc>
              <a:spcBef>
                <a:spcPts val="0"/>
              </a:spcBef>
              <a:spcAft>
                <a:spcPts val="0"/>
              </a:spcAft>
              <a:buClr>
                <a:srgbClr val="1D1D1A"/>
              </a:buClr>
              <a:buSzPct val="100000"/>
              <a:buFont typeface="Wingdings" panose="05000000000000000000" pitchFamily="2" charset="2"/>
              <a:buChar char="Ø"/>
              <a:defRPr/>
            </a:pP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Fusion Engine</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：管理算子融合规则</a:t>
            </a:r>
            <a:endPar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323850" marR="0" lvl="0" indent="-171450" defTabSz="914400" eaLnBrk="0" fontAlgn="auto" latinLnBrk="0" hangingPunct="0">
              <a:lnSpc>
                <a:spcPct val="150000"/>
              </a:lnSpc>
              <a:spcBef>
                <a:spcPts val="0"/>
              </a:spcBef>
              <a:spcAft>
                <a:spcPts val="0"/>
              </a:spcAft>
              <a:buClr>
                <a:srgbClr val="1D1D1A"/>
              </a:buClr>
              <a:buSzPct val="100000"/>
              <a:buFont typeface="Wingdings" panose="05000000000000000000" pitchFamily="2" charset="2"/>
              <a:buChar char="Ø"/>
              <a:defRPr/>
            </a:pP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AICPU Engine</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AICPU</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算子信息管理</a:t>
            </a:r>
            <a:endPar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323850" marR="0" lvl="0" indent="-171450" defTabSz="914400" eaLnBrk="0" fontAlgn="auto" latinLnBrk="0" hangingPunct="0">
              <a:lnSpc>
                <a:spcPct val="150000"/>
              </a:lnSpc>
              <a:spcBef>
                <a:spcPts val="0"/>
              </a:spcBef>
              <a:spcAft>
                <a:spcPts val="0"/>
              </a:spcAft>
              <a:buClr>
                <a:srgbClr val="1D1D1A"/>
              </a:buClr>
              <a:buSzPct val="100000"/>
              <a:buFont typeface="Wingdings" panose="05000000000000000000" pitchFamily="2" charset="2"/>
              <a:buChar char="Ø"/>
              <a:defRPr/>
            </a:pP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HCCL</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HCCL</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算子信息管理</a:t>
            </a:r>
            <a:endPar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71450" marR="0" lvl="0" indent="-171450" defTabSz="914400" eaLnBrk="0" fontAlgn="auto" latinLnBrk="0" hangingPunct="0">
              <a:lnSpc>
                <a:spcPct val="150000"/>
              </a:lnSpc>
              <a:spcBef>
                <a:spcPts val="0"/>
              </a:spcBef>
              <a:spcAft>
                <a:spcPts val="0"/>
              </a:spcAft>
              <a:buClr>
                <a:srgbClr val="1D1D1A"/>
              </a:buClr>
              <a:buSzPct val="100000"/>
              <a:buFont typeface="Wingdings" panose="05000000000000000000" pitchFamily="2" charset="2"/>
              <a:buChar char="n"/>
              <a:defRPr/>
            </a:pPr>
            <a:r>
              <a:rPr kumimoji="0" lang="zh-CN" altLang="en-US"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算子编译和算子库</a:t>
            </a:r>
            <a:endParaRPr kumimoji="0" lang="en-US" altLang="zh-CN"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323850" marR="0" lvl="0" indent="-171450" defTabSz="914400" eaLnBrk="0" fontAlgn="auto" latinLnBrk="0" hangingPunct="0">
              <a:lnSpc>
                <a:spcPct val="150000"/>
              </a:lnSpc>
              <a:spcBef>
                <a:spcPts val="0"/>
              </a:spcBef>
              <a:spcAft>
                <a:spcPts val="0"/>
              </a:spcAft>
              <a:buClr>
                <a:srgbClr val="1D1D1A"/>
              </a:buClr>
              <a:buSzPct val="100000"/>
              <a:buFont typeface="Wingdings" panose="05000000000000000000" pitchFamily="2" charset="2"/>
              <a:buChar char="Ø"/>
              <a:defRPr/>
            </a:pP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TBE</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：编译生成算子及算子开发工具</a:t>
            </a:r>
            <a:endPar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323850" marR="0" lvl="0" indent="-171450" defTabSz="914400" eaLnBrk="0" fontAlgn="auto" latinLnBrk="0" hangingPunct="0">
              <a:lnSpc>
                <a:spcPct val="150000"/>
              </a:lnSpc>
              <a:spcBef>
                <a:spcPts val="0"/>
              </a:spcBef>
              <a:spcAft>
                <a:spcPts val="0"/>
              </a:spcAft>
              <a:buClr>
                <a:srgbClr val="1D1D1A"/>
              </a:buClr>
              <a:buSzPct val="100000"/>
              <a:buFont typeface="Wingdings" panose="05000000000000000000" pitchFamily="2" charset="2"/>
              <a:buChar char="Ø"/>
              <a:defRPr/>
            </a:pP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算子库：神经网络加速库</a:t>
            </a:r>
            <a:endPar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71450" marR="0" lvl="0" indent="-171450" defTabSz="914400" eaLnBrk="0" fontAlgn="auto" latinLnBrk="0" hangingPunct="0">
              <a:lnSpc>
                <a:spcPct val="150000"/>
              </a:lnSpc>
              <a:spcBef>
                <a:spcPts val="0"/>
              </a:spcBef>
              <a:spcAft>
                <a:spcPts val="0"/>
              </a:spcAft>
              <a:buClr>
                <a:srgbClr val="1D1D1A"/>
              </a:buClr>
              <a:buSzPct val="100000"/>
              <a:buFont typeface="Wingdings" panose="05000000000000000000" pitchFamily="2" charset="2"/>
              <a:buChar char="n"/>
              <a:defRPr/>
            </a:pPr>
            <a:r>
              <a:rPr kumimoji="0" lang="zh-CN" altLang="en-US"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数字视觉预处理</a:t>
            </a:r>
            <a:endParaRPr kumimoji="0" lang="en-US" altLang="zh-CN"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79705" marR="0" lvl="0" indent="0" defTabSz="914400" eaLnBrk="0" fontAlgn="auto" latinLnBrk="0" hangingPunct="0">
              <a:lnSpc>
                <a:spcPct val="150000"/>
              </a:lnSpc>
              <a:spcBef>
                <a:spcPts val="0"/>
              </a:spcBef>
              <a:spcAft>
                <a:spcPts val="0"/>
              </a:spcAft>
              <a:buClr>
                <a:srgbClr val="1D1D1A"/>
              </a:buClr>
              <a:buSzPct val="100000"/>
              <a:buFontTx/>
              <a:buNone/>
              <a:defRPr/>
            </a:pP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实现视频编解码</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(VENC/VDEC)</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JPEG</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编解码</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(JPEGD/E)</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PNG</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解码</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(PNGD)</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VPC(</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预处理</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endPar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71450" marR="0" lvl="0" indent="-171450" defTabSz="914400" eaLnBrk="0" fontAlgn="auto" latinLnBrk="0" hangingPunct="0">
              <a:lnSpc>
                <a:spcPct val="150000"/>
              </a:lnSpc>
              <a:spcBef>
                <a:spcPts val="0"/>
              </a:spcBef>
              <a:spcAft>
                <a:spcPts val="0"/>
              </a:spcAft>
              <a:buClr>
                <a:srgbClr val="1D1D1A"/>
              </a:buClr>
              <a:buSzPct val="100000"/>
              <a:buFont typeface="Wingdings" panose="05000000000000000000" pitchFamily="2" charset="2"/>
              <a:buChar char="n"/>
              <a:defRPr/>
            </a:pPr>
            <a:r>
              <a:rPr kumimoji="0" lang="zh-CN" altLang="en-US"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执行引擎</a:t>
            </a:r>
            <a:endParaRPr kumimoji="0" lang="en-US" altLang="zh-CN"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323850" marR="0" lvl="0" indent="-171450" defTabSz="914400" eaLnBrk="0" fontAlgn="auto" latinLnBrk="0" hangingPunct="0">
              <a:lnSpc>
                <a:spcPct val="150000"/>
              </a:lnSpc>
              <a:spcBef>
                <a:spcPts val="0"/>
              </a:spcBef>
              <a:spcAft>
                <a:spcPts val="0"/>
              </a:spcAft>
              <a:buClr>
                <a:srgbClr val="1D1D1A"/>
              </a:buClr>
              <a:buSzPct val="100000"/>
              <a:buFont typeface="Wingdings" panose="05000000000000000000" pitchFamily="2" charset="2"/>
              <a:buChar char="Ø"/>
              <a:defRPr/>
            </a:pP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Runtime</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：为神经网络的任务分配提供资源管理通道</a:t>
            </a:r>
            <a:endPar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323850" marR="0" lvl="0" indent="-171450" defTabSz="914400" eaLnBrk="0" fontAlgn="auto" latinLnBrk="0" hangingPunct="0">
              <a:lnSpc>
                <a:spcPct val="150000"/>
              </a:lnSpc>
              <a:spcBef>
                <a:spcPts val="0"/>
              </a:spcBef>
              <a:spcAft>
                <a:spcPts val="0"/>
              </a:spcAft>
              <a:buClr>
                <a:srgbClr val="1D1D1A"/>
              </a:buClr>
              <a:buSzPct val="100000"/>
              <a:buFont typeface="Wingdings" panose="05000000000000000000" pitchFamily="2" charset="2"/>
              <a:buChar char="Ø"/>
              <a:defRPr/>
            </a:pP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Task Scheduler</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：计算图</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Task</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序列的管理和调度、执行</a:t>
            </a:r>
            <a:endPar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矩形 7"/>
          <p:cNvSpPr/>
          <p:nvPr/>
        </p:nvSpPr>
        <p:spPr>
          <a:xfrm>
            <a:off x="9732769" y="924270"/>
            <a:ext cx="2345293" cy="5026672"/>
          </a:xfrm>
          <a:prstGeom prst="rect">
            <a:avLst/>
          </a:prstGeom>
          <a:noFill/>
          <a:ln w="9525">
            <a:solidFill>
              <a:srgbClr val="1D1D1A"/>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lstStyle/>
          <a:p>
            <a:pPr marL="0" marR="0" lvl="0" indent="0" defTabSz="914400" eaLnBrk="0" fontAlgn="auto" latinLnBrk="0" hangingPunct="0">
              <a:lnSpc>
                <a:spcPct val="150000"/>
              </a:lnSpc>
              <a:spcBef>
                <a:spcPts val="0"/>
              </a:spcBef>
              <a:spcAft>
                <a:spcPts val="0"/>
              </a:spcAft>
              <a:buClr>
                <a:srgbClr val="1D1D1A"/>
              </a:buClr>
              <a:buSzPct val="100000"/>
              <a:buFontTx/>
              <a:buNone/>
              <a:defRPr/>
            </a:pPr>
            <a:r>
              <a:rPr kumimoji="0" lang="zh-CN" altLang="en-US" sz="1000" b="1" i="0" u="none" strike="noStrike" kern="0" cap="none" spc="0" normalizeH="0" baseline="0" noProof="0" dirty="0" smtClean="0">
                <a:ln>
                  <a:noFill/>
                </a:ln>
                <a:solidFill>
                  <a:srgbClr val="FF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应用层：包括基于</a:t>
            </a:r>
            <a:r>
              <a:rPr kumimoji="0" lang="en-US" altLang="zh-CN" sz="1000" b="1" i="0" u="none" strike="noStrike" kern="0" cap="none" spc="0" normalizeH="0" baseline="0" noProof="0" dirty="0" smtClean="0">
                <a:ln>
                  <a:noFill/>
                </a:ln>
                <a:solidFill>
                  <a:srgbClr val="FF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Ascend</a:t>
            </a:r>
            <a:r>
              <a:rPr kumimoji="0" lang="zh-CN" altLang="en-US" sz="1000" b="1" i="0" u="none" strike="noStrike" kern="0" cap="none" spc="0" normalizeH="0" baseline="0" noProof="0" dirty="0" smtClean="0">
                <a:ln>
                  <a:noFill/>
                </a:ln>
                <a:solidFill>
                  <a:srgbClr val="FF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平台开发的各种应用，以及</a:t>
            </a:r>
            <a:r>
              <a:rPr kumimoji="0" lang="en-US" altLang="zh-CN" sz="1000" b="1" i="0" u="none" strike="noStrike" kern="0" cap="none" spc="0" normalizeH="0" baseline="0" noProof="0" dirty="0" smtClean="0">
                <a:ln>
                  <a:noFill/>
                </a:ln>
                <a:solidFill>
                  <a:srgbClr val="FF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Ascend</a:t>
            </a:r>
            <a:r>
              <a:rPr kumimoji="0" lang="zh-CN" altLang="en-US" sz="1000" b="1" i="0" u="none" strike="noStrike" kern="0" cap="none" spc="0" normalizeH="0" baseline="0" noProof="0" dirty="0" smtClean="0">
                <a:ln>
                  <a:noFill/>
                </a:ln>
                <a:solidFill>
                  <a:srgbClr val="FF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提供给用户进行算法开发、调优的应用类工具。</a:t>
            </a:r>
            <a:endParaRPr kumimoji="0" lang="en-US" altLang="zh-CN" sz="1000" b="1" i="0" u="none" strike="noStrike" kern="0" cap="none" spc="0" normalizeH="0" baseline="0" noProof="0" dirty="0" smtClean="0">
              <a:ln>
                <a:noFill/>
              </a:ln>
              <a:solidFill>
                <a:srgbClr val="FF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71450" marR="0" lvl="0" indent="-171450" defTabSz="914400" eaLnBrk="0" fontAlgn="auto" latinLnBrk="0" hangingPunct="0">
              <a:lnSpc>
                <a:spcPct val="150000"/>
              </a:lnSpc>
              <a:spcBef>
                <a:spcPts val="0"/>
              </a:spcBef>
              <a:spcAft>
                <a:spcPts val="0"/>
              </a:spcAft>
              <a:buClr>
                <a:srgbClr val="1D1D1A"/>
              </a:buClr>
              <a:buSzPct val="100000"/>
              <a:buFont typeface="Wingdings" panose="05000000000000000000" pitchFamily="2" charset="2"/>
              <a:buChar char="n"/>
              <a:defRPr/>
            </a:pPr>
            <a:r>
              <a:rPr kumimoji="0" lang="zh-CN" altLang="zh-CN"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推理应用</a:t>
            </a:r>
            <a:endParaRPr kumimoji="0" lang="en-US" altLang="zh-CN"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79705" marR="0" lvl="0" indent="0" defTabSz="914400" eaLnBrk="0" fontAlgn="auto" latinLnBrk="0" hangingPunct="0">
              <a:lnSpc>
                <a:spcPct val="150000"/>
              </a:lnSpc>
              <a:spcBef>
                <a:spcPts val="0"/>
              </a:spcBef>
              <a:spcAft>
                <a:spcPts val="0"/>
              </a:spcAft>
              <a:buClr>
                <a:srgbClr val="1D1D1A"/>
              </a:buClr>
              <a:buSzPct val="100000"/>
              <a:buFontTx/>
              <a:buNone/>
              <a:defRPr/>
            </a:pP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基于</a:t>
            </a:r>
            <a:r>
              <a:rPr kumimoji="0" lang="en-US" altLang="zh-CN" sz="900" b="0"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AscendCL</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提供的</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API</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构建推理应用</a:t>
            </a:r>
            <a:endPar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71450" marR="0" lvl="0" indent="-171450" defTabSz="914400" eaLnBrk="0" fontAlgn="auto" latinLnBrk="0" hangingPunct="0">
              <a:lnSpc>
                <a:spcPct val="150000"/>
              </a:lnSpc>
              <a:spcBef>
                <a:spcPts val="0"/>
              </a:spcBef>
              <a:spcAft>
                <a:spcPts val="0"/>
              </a:spcAft>
              <a:buClr>
                <a:srgbClr val="1D1D1A"/>
              </a:buClr>
              <a:buSzPct val="100000"/>
              <a:buFont typeface="Wingdings" panose="05000000000000000000" pitchFamily="2" charset="2"/>
              <a:buChar char="n"/>
              <a:defRPr/>
            </a:pPr>
            <a:r>
              <a:rPr kumimoji="0" lang="en-US" altLang="zh-CN"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a:t>
            </a:r>
            <a:r>
              <a:rPr kumimoji="0" lang="zh-CN" altLang="zh-CN"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框架</a:t>
            </a:r>
            <a:endParaRPr kumimoji="0" lang="en-US" altLang="zh-CN"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79705" marR="0" lvl="0" indent="0" defTabSz="914400" eaLnBrk="0" fontAlgn="auto" latinLnBrk="0" hangingPunct="0">
              <a:lnSpc>
                <a:spcPct val="150000"/>
              </a:lnSpc>
              <a:spcBef>
                <a:spcPts val="0"/>
              </a:spcBef>
              <a:spcAft>
                <a:spcPts val="0"/>
              </a:spcAft>
              <a:buClr>
                <a:srgbClr val="1D1D1A"/>
              </a:buClr>
              <a:buSzPct val="100000"/>
              <a:buFontTx/>
              <a:buNone/>
              <a:defRPr/>
            </a:pP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包括</a:t>
            </a:r>
            <a:r>
              <a:rPr kumimoji="0" lang="en-US" altLang="zh-CN" sz="900" b="0"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Tensorflow</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altLang="zh-CN" sz="900" b="0"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Caffe</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en-US" altLang="zh-CN" sz="900" b="0"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Mindspore</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以及第三方框架</a:t>
            </a:r>
            <a:endPar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71450" marR="0" lvl="0" indent="-171450" defTabSz="914400" eaLnBrk="0" fontAlgn="auto" latinLnBrk="0" hangingPunct="0">
              <a:lnSpc>
                <a:spcPct val="150000"/>
              </a:lnSpc>
              <a:spcBef>
                <a:spcPts val="0"/>
              </a:spcBef>
              <a:spcAft>
                <a:spcPts val="0"/>
              </a:spcAft>
              <a:buClr>
                <a:srgbClr val="1D1D1A"/>
              </a:buClr>
              <a:buSzPct val="100000"/>
              <a:buFont typeface="Wingdings" panose="05000000000000000000" pitchFamily="2" charset="2"/>
              <a:buChar char="n"/>
              <a:defRPr/>
            </a:pPr>
            <a:r>
              <a:rPr kumimoji="0" lang="zh-CN" altLang="zh-CN"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模型小型化工具</a:t>
            </a:r>
            <a:endParaRPr kumimoji="0" lang="en-US" altLang="zh-CN"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79705" marR="0" lvl="0" indent="0" defTabSz="914400" eaLnBrk="0" fontAlgn="auto" latinLnBrk="0" hangingPunct="0">
              <a:lnSpc>
                <a:spcPct val="150000"/>
              </a:lnSpc>
              <a:spcBef>
                <a:spcPts val="0"/>
              </a:spcBef>
              <a:spcAft>
                <a:spcPts val="0"/>
              </a:spcAft>
              <a:buClr>
                <a:srgbClr val="1D1D1A"/>
              </a:buClr>
              <a:buSzPct val="100000"/>
              <a:buFontTx/>
              <a:buNone/>
              <a:defRPr/>
            </a:pP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实现对模型进行量化，加速模型</a:t>
            </a:r>
            <a:endPar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71450" marR="0" lvl="0" indent="-171450" defTabSz="914400" eaLnBrk="0" fontAlgn="auto" latinLnBrk="0" hangingPunct="0">
              <a:lnSpc>
                <a:spcPct val="150000"/>
              </a:lnSpc>
              <a:spcBef>
                <a:spcPts val="0"/>
              </a:spcBef>
              <a:spcAft>
                <a:spcPts val="0"/>
              </a:spcAft>
              <a:buClr>
                <a:srgbClr val="1D1D1A"/>
              </a:buClr>
              <a:buSzPct val="100000"/>
              <a:buFont typeface="Wingdings" panose="05000000000000000000" pitchFamily="2" charset="2"/>
              <a:buChar char="n"/>
              <a:defRPr/>
            </a:pPr>
            <a:r>
              <a:rPr kumimoji="0" lang="en-US" altLang="zh-CN" sz="900" b="1"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AutoML</a:t>
            </a:r>
            <a:r>
              <a:rPr kumimoji="0" lang="zh-CN" altLang="zh-CN"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工具</a:t>
            </a:r>
            <a:endParaRPr kumimoji="0" lang="en-US" altLang="zh-CN"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79705" marR="0" lvl="0" indent="0" defTabSz="914400" eaLnBrk="0" fontAlgn="auto" latinLnBrk="0" hangingPunct="0">
              <a:lnSpc>
                <a:spcPct val="150000"/>
              </a:lnSpc>
              <a:spcBef>
                <a:spcPts val="0"/>
              </a:spcBef>
              <a:spcAft>
                <a:spcPts val="0"/>
              </a:spcAft>
              <a:buClr>
                <a:srgbClr val="1D1D1A"/>
              </a:buClr>
              <a:buSzPct val="100000"/>
              <a:buFontTx/>
              <a:buNone/>
              <a:defRPr/>
            </a:pP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基于</a:t>
            </a:r>
            <a:r>
              <a:rPr kumimoji="0" lang="en-US" altLang="zh-CN" sz="900" b="0"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MindSpore</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自动学习工具，根据昇腾芯片特点进行搜索生成亲和性网络，充分发挥昇腾性能</a:t>
            </a:r>
            <a:endPar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71450" marR="0" lvl="0" indent="-171450" defTabSz="914400" eaLnBrk="0" fontAlgn="auto" latinLnBrk="0" hangingPunct="0">
              <a:lnSpc>
                <a:spcPct val="150000"/>
              </a:lnSpc>
              <a:spcBef>
                <a:spcPts val="0"/>
              </a:spcBef>
              <a:spcAft>
                <a:spcPts val="0"/>
              </a:spcAft>
              <a:buClr>
                <a:srgbClr val="1D1D1A"/>
              </a:buClr>
              <a:buSzPct val="100000"/>
              <a:buFont typeface="Wingdings" panose="05000000000000000000" pitchFamily="2" charset="2"/>
              <a:buChar char="n"/>
              <a:defRPr/>
            </a:pPr>
            <a:r>
              <a:rPr kumimoji="0" lang="zh-CN" altLang="zh-CN"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加速库</a:t>
            </a:r>
            <a:endParaRPr kumimoji="0" lang="en-US" altLang="zh-CN"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79705" marR="0" lvl="0" indent="0" defTabSz="914400" eaLnBrk="0" fontAlgn="auto" latinLnBrk="0" hangingPunct="0">
              <a:lnSpc>
                <a:spcPct val="150000"/>
              </a:lnSpc>
              <a:spcBef>
                <a:spcPts val="0"/>
              </a:spcBef>
              <a:spcAft>
                <a:spcPts val="0"/>
              </a:spcAft>
              <a:buClr>
                <a:srgbClr val="1D1D1A"/>
              </a:buClr>
              <a:buSzPct val="100000"/>
              <a:buFontTx/>
              <a:buNone/>
              <a:defRPr/>
            </a:pP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基于</a:t>
            </a:r>
            <a:r>
              <a:rPr kumimoji="0" lang="en-US" altLang="zh-CN" sz="900" b="0"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AscendCL</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构建的加速库（当前支持</a:t>
            </a:r>
            <a:r>
              <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Blas</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加速库）</a:t>
            </a:r>
            <a:endPar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71450" marR="0" lvl="0" indent="-171450" defTabSz="914400" eaLnBrk="0" fontAlgn="auto" latinLnBrk="0" hangingPunct="0">
              <a:lnSpc>
                <a:spcPct val="150000"/>
              </a:lnSpc>
              <a:spcBef>
                <a:spcPts val="0"/>
              </a:spcBef>
              <a:spcAft>
                <a:spcPts val="0"/>
              </a:spcAft>
              <a:buClr>
                <a:srgbClr val="1D1D1A"/>
              </a:buClr>
              <a:buSzPct val="100000"/>
              <a:buFont typeface="Wingdings" panose="05000000000000000000" pitchFamily="2" charset="2"/>
              <a:buChar char="n"/>
              <a:defRPr/>
            </a:pPr>
            <a:r>
              <a:rPr kumimoji="0" lang="en-US" altLang="zh-CN" sz="900" b="1"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MindStudio</a:t>
            </a:r>
            <a:endParaRPr kumimoji="0" lang="en-US" altLang="zh-CN" sz="900" b="1"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179705" marR="0" lvl="0" indent="0" defTabSz="914400" eaLnBrk="0" fontAlgn="auto" latinLnBrk="0" hangingPunct="0">
              <a:lnSpc>
                <a:spcPct val="150000"/>
              </a:lnSpc>
              <a:spcBef>
                <a:spcPts val="0"/>
              </a:spcBef>
              <a:spcAft>
                <a:spcPts val="0"/>
              </a:spcAft>
              <a:buClr>
                <a:srgbClr val="1D1D1A"/>
              </a:buClr>
              <a:buSzPct val="100000"/>
              <a:buFontTx/>
              <a:buNone/>
              <a:defRPr/>
            </a:pP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提供给开发者的集成开发环境和调试工具，可以通过</a:t>
            </a:r>
            <a:r>
              <a:rPr kumimoji="0" lang="en-US" altLang="zh-CN" sz="900" b="0" i="0" u="none" strike="noStrike" kern="0" cap="none" spc="0" normalizeH="0" baseline="0" noProof="0" dirty="0" err="1"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MindStudio</a:t>
            </a:r>
            <a:r>
              <a:rPr kumimoji="0" lang="zh-CN" altLang="en-US"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进行离线模型转换、离线推理算法应用开发调试、算法调试、自定义算子开发和调试、日志查看、性能调优、系统故障查看等</a:t>
            </a:r>
            <a:endParaRPr kumimoji="0" lang="en-US" altLang="zh-CN" sz="9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下箭头 8"/>
          <p:cNvSpPr/>
          <p:nvPr/>
        </p:nvSpPr>
        <p:spPr>
          <a:xfrm>
            <a:off x="5382723" y="5140918"/>
            <a:ext cx="620144" cy="244965"/>
          </a:xfrm>
          <a:prstGeom prst="downArrow">
            <a:avLst/>
          </a:prstGeom>
          <a:solidFill>
            <a:srgbClr val="EBCCC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下箭头 9"/>
          <p:cNvSpPr/>
          <p:nvPr/>
        </p:nvSpPr>
        <p:spPr>
          <a:xfrm rot="5400000">
            <a:off x="2482611" y="2311768"/>
            <a:ext cx="640749" cy="272295"/>
          </a:xfrm>
          <a:prstGeom prst="downArrow">
            <a:avLst/>
          </a:prstGeom>
          <a:solidFill>
            <a:srgbClr val="EBCCC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圆角矩形 10"/>
          <p:cNvSpPr/>
          <p:nvPr/>
        </p:nvSpPr>
        <p:spPr>
          <a:xfrm>
            <a:off x="2921203" y="988200"/>
            <a:ext cx="6705397" cy="762461"/>
          </a:xfrm>
          <a:prstGeom prst="roundRect">
            <a:avLst/>
          </a:prstGeom>
          <a:solidFill>
            <a:srgbClr val="990000">
              <a:alpha val="2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下箭头 11"/>
          <p:cNvSpPr/>
          <p:nvPr/>
        </p:nvSpPr>
        <p:spPr>
          <a:xfrm rot="16200000">
            <a:off x="9441469" y="1222016"/>
            <a:ext cx="500999" cy="231370"/>
          </a:xfrm>
          <a:prstGeom prst="downArrow">
            <a:avLst/>
          </a:prstGeom>
          <a:solidFill>
            <a:srgbClr val="EBCCC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1000"/>
                                        <p:tgtEl>
                                          <p:spTgt spid="12"/>
                                        </p:tgtEl>
                                      </p:cBhvr>
                                    </p:animEffect>
                                    <p:anim calcmode="lin" valueType="num">
                                      <p:cBhvr>
                                        <p:cTn id="41" dur="1000" fill="hold"/>
                                        <p:tgtEl>
                                          <p:spTgt spid="12"/>
                                        </p:tgtEl>
                                        <p:attrNameLst>
                                          <p:attrName>ppt_x</p:attrName>
                                        </p:attrNameLst>
                                      </p:cBhvr>
                                      <p:tavLst>
                                        <p:tav tm="0">
                                          <p:val>
                                            <p:strVal val="#ppt_x"/>
                                          </p:val>
                                        </p:tav>
                                        <p:tav tm="100000">
                                          <p:val>
                                            <p:strVal val="#ppt_x"/>
                                          </p:val>
                                        </p:tav>
                                      </p:tavLst>
                                    </p:anim>
                                    <p:anim calcmode="lin" valueType="num">
                                      <p:cBhvr>
                                        <p:cTn id="42" dur="1000" fill="hold"/>
                                        <p:tgtEl>
                                          <p:spTgt spid="12"/>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1000"/>
                                        <p:tgtEl>
                                          <p:spTgt spid="8"/>
                                        </p:tgtEl>
                                      </p:cBhvr>
                                    </p:animEffect>
                                    <p:anim calcmode="lin" valueType="num">
                                      <p:cBhvr>
                                        <p:cTn id="46" dur="1000" fill="hold"/>
                                        <p:tgtEl>
                                          <p:spTgt spid="8"/>
                                        </p:tgtEl>
                                        <p:attrNameLst>
                                          <p:attrName>ppt_x</p:attrName>
                                        </p:attrNameLst>
                                      </p:cBhvr>
                                      <p:tavLst>
                                        <p:tav tm="0">
                                          <p:val>
                                            <p:strVal val="#ppt_x"/>
                                          </p:val>
                                        </p:tav>
                                        <p:tav tm="100000">
                                          <p:val>
                                            <p:strVal val="#ppt_x"/>
                                          </p:val>
                                        </p:tav>
                                      </p:tavLst>
                                    </p:anim>
                                    <p:anim calcmode="lin" valueType="num">
                                      <p:cBhvr>
                                        <p:cTn id="4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sym typeface="Huawei Sans" panose="020C0503030203020204" pitchFamily="34" charset="0"/>
              </a:rPr>
              <a:t>华为</a:t>
            </a:r>
            <a:r>
              <a:rPr lang="en-US" altLang="zh-CN" dirty="0">
                <a:sym typeface="Huawei Sans" panose="020C0503030203020204" pitchFamily="34" charset="0"/>
              </a:rPr>
              <a:t>AI</a:t>
            </a:r>
            <a:r>
              <a:rPr lang="zh-CN" altLang="en-US" dirty="0">
                <a:sym typeface="Huawei Sans" panose="020C0503030203020204" pitchFamily="34" charset="0"/>
              </a:rPr>
              <a:t>全栈解决方案</a:t>
            </a:r>
            <a:br>
              <a:rPr lang="zh-CN" altLang="en-US" dirty="0">
                <a:sym typeface="Huawei Sans" panose="020C0503030203020204" pitchFamily="34" charset="0"/>
              </a:rPr>
            </a:br>
            <a:endParaRPr lang="zh-CN" altLang="en-US" dirty="0">
              <a:sym typeface="Huawei Sans" panose="020C0503030203020204" pitchFamily="34" charset="0"/>
            </a:endParaRPr>
          </a:p>
        </p:txBody>
      </p:sp>
      <p:sp>
        <p:nvSpPr>
          <p:cNvPr id="7" name="矩形 6"/>
          <p:cNvSpPr/>
          <p:nvPr/>
        </p:nvSpPr>
        <p:spPr>
          <a:xfrm>
            <a:off x="2339223" y="923286"/>
            <a:ext cx="9139419" cy="913776"/>
          </a:xfrm>
          <a:prstGeom prst="rect">
            <a:avLst/>
          </a:prstGeom>
          <a:gradFill rotWithShape="1">
            <a:gsLst>
              <a:gs pos="0">
                <a:srgbClr val="EBEBEB"/>
              </a:gs>
              <a:gs pos="50000">
                <a:srgbClr val="FFFFFF"/>
              </a:gs>
              <a:gs pos="100000">
                <a:srgbClr val="EBEBEB"/>
              </a:gs>
            </a:gsLst>
            <a:lin ang="5400000" scaled="1"/>
          </a:gradFill>
          <a:ln w="28575" algn="ctr">
            <a:noFill/>
            <a:miter lim="800000"/>
          </a:ln>
          <a:effectLst>
            <a:outerShdw blurRad="50800" dist="38100" dir="2700000" algn="tl" rotWithShape="0">
              <a:prstClr val="black">
                <a:alpha val="40000"/>
              </a:prstClr>
            </a:outerShdw>
          </a:effectLst>
        </p:spPr>
        <p:txBody>
          <a:bodyPr wrap="none" lIns="118964" tIns="59485" rIns="118964" bIns="59485" anchor="ctr"/>
          <a:lstStyle/>
          <a:p>
            <a:pPr defTabSz="1189355">
              <a:defRPr/>
            </a:pPr>
            <a:endParaRPr lang="zh-CN" altLang="en-US" sz="1600" b="1" kern="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矩形 7"/>
          <p:cNvSpPr/>
          <p:nvPr/>
        </p:nvSpPr>
        <p:spPr>
          <a:xfrm>
            <a:off x="2339223" y="1902568"/>
            <a:ext cx="9139419" cy="905892"/>
          </a:xfrm>
          <a:prstGeom prst="rect">
            <a:avLst/>
          </a:prstGeom>
          <a:gradFill rotWithShape="1">
            <a:gsLst>
              <a:gs pos="0">
                <a:srgbClr val="EBEBEB"/>
              </a:gs>
              <a:gs pos="50000">
                <a:srgbClr val="FFFFFF"/>
              </a:gs>
              <a:gs pos="100000">
                <a:srgbClr val="EBEBEB"/>
              </a:gs>
            </a:gsLst>
            <a:lin ang="5400000" scaled="1"/>
          </a:gradFill>
          <a:ln w="28575" algn="ctr">
            <a:noFill/>
            <a:miter lim="800000"/>
          </a:ln>
          <a:effectLst>
            <a:outerShdw blurRad="50800" dist="38100" dir="2700000" algn="tl" rotWithShape="0">
              <a:prstClr val="black">
                <a:alpha val="40000"/>
              </a:prstClr>
            </a:outerShdw>
          </a:effectLst>
        </p:spPr>
        <p:txBody>
          <a:bodyPr wrap="none" lIns="118964" tIns="59485" rIns="118964" bIns="59485" anchor="ctr"/>
          <a:lstStyle/>
          <a:p>
            <a:pPr defTabSz="1189355">
              <a:defRPr/>
            </a:pPr>
            <a:endParaRPr lang="zh-CN" altLang="en-US" sz="1600" b="1" kern="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矩形 8"/>
          <p:cNvSpPr/>
          <p:nvPr/>
        </p:nvSpPr>
        <p:spPr>
          <a:xfrm>
            <a:off x="2347895" y="2900017"/>
            <a:ext cx="9130747" cy="825127"/>
          </a:xfrm>
          <a:prstGeom prst="rect">
            <a:avLst/>
          </a:prstGeom>
          <a:gradFill rotWithShape="1">
            <a:gsLst>
              <a:gs pos="0">
                <a:srgbClr val="EBEBEB"/>
              </a:gs>
              <a:gs pos="50000">
                <a:srgbClr val="FFFFFF"/>
              </a:gs>
              <a:gs pos="100000">
                <a:srgbClr val="EBEBEB"/>
              </a:gs>
            </a:gsLst>
            <a:lin ang="5400000" scaled="1"/>
          </a:gradFill>
          <a:ln w="28575" algn="ctr">
            <a:noFill/>
            <a:miter lim="800000"/>
          </a:ln>
          <a:effectLst>
            <a:outerShdw blurRad="50800" dist="38100" dir="2700000" algn="tl" rotWithShape="0">
              <a:prstClr val="black">
                <a:alpha val="40000"/>
              </a:prstClr>
            </a:outerShdw>
          </a:effectLst>
        </p:spPr>
        <p:txBody>
          <a:bodyPr wrap="none" lIns="118964" tIns="59485" rIns="118964" bIns="59485" anchor="ctr"/>
          <a:lstStyle/>
          <a:p>
            <a:pPr defTabSz="1189355">
              <a:defRPr/>
            </a:pPr>
            <a:endParaRPr lang="zh-CN" altLang="en-US" sz="1600" b="1" kern="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矩形 9"/>
          <p:cNvSpPr/>
          <p:nvPr/>
        </p:nvSpPr>
        <p:spPr>
          <a:xfrm>
            <a:off x="2347895" y="3806055"/>
            <a:ext cx="9130747" cy="1711789"/>
          </a:xfrm>
          <a:prstGeom prst="rect">
            <a:avLst/>
          </a:prstGeom>
          <a:gradFill rotWithShape="1">
            <a:gsLst>
              <a:gs pos="0">
                <a:srgbClr val="EBEBEB"/>
              </a:gs>
              <a:gs pos="50000">
                <a:srgbClr val="FFFFFF"/>
              </a:gs>
              <a:gs pos="100000">
                <a:srgbClr val="EBEBEB"/>
              </a:gs>
            </a:gsLst>
            <a:lin ang="5400000" scaled="1"/>
          </a:gradFill>
          <a:ln w="28575" algn="ctr">
            <a:noFill/>
            <a:miter lim="800000"/>
          </a:ln>
          <a:effectLst>
            <a:outerShdw blurRad="50800" dist="38100" dir="2700000" algn="tl" rotWithShape="0">
              <a:prstClr val="black">
                <a:alpha val="40000"/>
              </a:prstClr>
            </a:outerShdw>
          </a:effectLst>
        </p:spPr>
        <p:txBody>
          <a:bodyPr wrap="none" lIns="118964" tIns="59485" rIns="118964" bIns="59485" anchor="ctr"/>
          <a:lstStyle/>
          <a:p>
            <a:pPr defTabSz="1189355">
              <a:defRPr/>
            </a:pPr>
            <a:endParaRPr lang="zh-CN" altLang="en-US" sz="1600" b="1" kern="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芯片使能"/>
          <p:cNvSpPr txBox="1"/>
          <p:nvPr/>
        </p:nvSpPr>
        <p:spPr>
          <a:xfrm>
            <a:off x="1483726" y="3164565"/>
            <a:ext cx="1500275" cy="215444"/>
          </a:xfrm>
          <a:prstGeom prst="rect">
            <a:avLst/>
          </a:prstGeom>
          <a:ln w="3175">
            <a:miter lim="400000"/>
          </a:ln>
        </p:spPr>
        <p:txBody>
          <a:bodyPr wrap="square" lIns="0" tIns="0" rIns="0" bIns="0" anchor="b">
            <a:spAutoFit/>
          </a:bodyPr>
          <a:lstStyle>
            <a:defPPr>
              <a:defRPr lang="zh-CN"/>
            </a:defPPr>
            <a:lvl1pPr algn="ctr" defTabSz="902970" hangingPunct="0">
              <a:defRPr sz="700" b="0" kern="0">
                <a:solidFill>
                  <a:schemeClr val="bg1"/>
                </a:solidFill>
                <a:latin typeface="+mn-ea"/>
                <a:cs typeface="FZLanTingHei-M-GBK"/>
              </a:defRPr>
            </a:lvl1pPr>
          </a:lstStyle>
          <a:p>
            <a:pPr algn="l"/>
            <a:r>
              <a:rPr lang="zh-CN" altLang="en-US" sz="1400" b="1"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芯片使</a:t>
            </a:r>
            <a:r>
              <a:rPr lang="zh-CN" altLang="en-US" sz="1400" b="1"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能</a:t>
            </a:r>
            <a:endParaRPr lang="zh-CN" altLang="en-US" sz="1400" b="1"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2" name="框架"/>
          <p:cNvSpPr txBox="1"/>
          <p:nvPr/>
        </p:nvSpPr>
        <p:spPr>
          <a:xfrm>
            <a:off x="1655838" y="2267821"/>
            <a:ext cx="711112" cy="215444"/>
          </a:xfrm>
          <a:prstGeom prst="rect">
            <a:avLst/>
          </a:prstGeom>
          <a:ln w="3175">
            <a:miter lim="400000"/>
          </a:ln>
        </p:spPr>
        <p:txBody>
          <a:bodyPr wrap="square" lIns="0" tIns="0" rIns="0" bIns="0" anchor="b">
            <a:spAutoFit/>
          </a:bodyPr>
          <a:lstStyle>
            <a:defPPr>
              <a:defRPr lang="zh-CN"/>
            </a:defPPr>
            <a:lvl1pPr algn="ctr" defTabSz="902970" hangingPunct="0">
              <a:defRPr sz="700" b="0" kern="0">
                <a:solidFill>
                  <a:schemeClr val="bg1"/>
                </a:solidFill>
                <a:latin typeface="+mn-ea"/>
                <a:cs typeface="FZLanTingHei-M-GBK"/>
              </a:defRPr>
            </a:lvl1pPr>
          </a:lstStyle>
          <a:p>
            <a:pPr algn="l"/>
            <a:r>
              <a:rPr lang="en-US" altLang="zh-CN" sz="1400" b="1"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AI</a:t>
            </a:r>
            <a:r>
              <a:rPr lang="zh-CN" altLang="en-US" sz="1400" b="1"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框架</a:t>
            </a:r>
            <a:endParaRPr lang="zh-CN" altLang="en-US" sz="1400" b="1"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3" name="框架"/>
          <p:cNvSpPr txBox="1"/>
          <p:nvPr/>
        </p:nvSpPr>
        <p:spPr>
          <a:xfrm>
            <a:off x="1484383" y="1263255"/>
            <a:ext cx="1500274" cy="215444"/>
          </a:xfrm>
          <a:prstGeom prst="rect">
            <a:avLst/>
          </a:prstGeom>
          <a:ln w="3175">
            <a:miter lim="400000"/>
          </a:ln>
        </p:spPr>
        <p:txBody>
          <a:bodyPr wrap="square" lIns="0" tIns="0" rIns="0" bIns="0" anchor="b">
            <a:spAutoFit/>
          </a:bodyPr>
          <a:lstStyle>
            <a:defPPr>
              <a:defRPr lang="zh-CN"/>
            </a:defPPr>
            <a:lvl1pPr algn="ctr" defTabSz="902970" hangingPunct="0">
              <a:defRPr sz="700" b="0" kern="0">
                <a:solidFill>
                  <a:schemeClr val="bg1"/>
                </a:solidFill>
                <a:latin typeface="+mn-ea"/>
                <a:cs typeface="FZLanTingHei-M-GBK"/>
              </a:defRPr>
            </a:lvl1pPr>
          </a:lstStyle>
          <a:p>
            <a:pPr algn="l"/>
            <a:r>
              <a:rPr lang="zh-CN" altLang="en-US" sz="1400" b="1"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应用使能</a:t>
            </a:r>
            <a:endParaRPr lang="zh-CN" altLang="en-US" sz="1400" b="1"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4" name="Ascend-Nano"/>
          <p:cNvSpPr txBox="1"/>
          <p:nvPr/>
        </p:nvSpPr>
        <p:spPr>
          <a:xfrm>
            <a:off x="2956968" y="3311380"/>
            <a:ext cx="799361" cy="347944"/>
          </a:xfrm>
          <a:prstGeom prst="rect">
            <a:avLst/>
          </a:prstGeom>
          <a:noFill/>
          <a:ln w="6350">
            <a:noFill/>
            <a:miter lim="400000"/>
          </a:ln>
        </p:spPr>
        <p:txBody>
          <a:bodyPr lIns="0" tIns="11997" rIns="0" bIns="11997" anchor="t"/>
          <a:lstStyle>
            <a:defPPr>
              <a:defRPr lang="zh-CN"/>
            </a:defPPr>
            <a:lvl1pPr algn="ctr" defTabSz="194945" hangingPunct="0">
              <a:defRPr sz="700" b="0" kern="0">
                <a:solidFill>
                  <a:srgbClr val="FFFFFF"/>
                </a:solidFill>
                <a:latin typeface="+mn-ea"/>
              </a:defRPr>
            </a:lvl1pPr>
          </a:lstStyle>
          <a:p>
            <a:pPr algn="l" defTabSz="287655">
              <a:defRPr sz="2800">
                <a:solidFill>
                  <a:srgbClr val="EE220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en-US" altLang="zh-CN" sz="1800" b="1" u="sng"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CANN</a:t>
            </a:r>
            <a:r>
              <a:rPr lang="en-US" altLang="zh-CN" sz="1800" b="1" u="sng"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endParaRPr lang="en-US" altLang="zh-CN" sz="16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5" name="芯片使能"/>
          <p:cNvSpPr txBox="1"/>
          <p:nvPr/>
        </p:nvSpPr>
        <p:spPr>
          <a:xfrm>
            <a:off x="1825692" y="4438303"/>
            <a:ext cx="1234213" cy="215444"/>
          </a:xfrm>
          <a:prstGeom prst="rect">
            <a:avLst/>
          </a:prstGeom>
          <a:ln w="3175">
            <a:miter lim="400000"/>
          </a:ln>
        </p:spPr>
        <p:txBody>
          <a:bodyPr wrap="square" lIns="0" tIns="0" rIns="0" bIns="0" anchor="b">
            <a:spAutoFit/>
          </a:bodyPr>
          <a:lstStyle>
            <a:defPPr>
              <a:defRPr lang="zh-CN"/>
            </a:defPPr>
            <a:lvl1pPr algn="ctr" defTabSz="902970" hangingPunct="0">
              <a:defRPr sz="700" b="0" kern="0">
                <a:solidFill>
                  <a:schemeClr val="bg1"/>
                </a:solidFill>
                <a:latin typeface="+mn-ea"/>
                <a:cs typeface="FZLanTingHei-M-GBK"/>
              </a:defRPr>
            </a:lvl1pPr>
          </a:lstStyle>
          <a:p>
            <a:pPr algn="l"/>
            <a:r>
              <a:rPr lang="zh-CN" altLang="en-US" sz="1400" b="1"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芯片</a:t>
            </a:r>
            <a:endParaRPr lang="zh-CN" altLang="en-US" sz="1400" b="1"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6" name="Ascend-Nano"/>
          <p:cNvSpPr txBox="1"/>
          <p:nvPr/>
        </p:nvSpPr>
        <p:spPr>
          <a:xfrm>
            <a:off x="8632641" y="1292307"/>
            <a:ext cx="2875556" cy="379603"/>
          </a:xfrm>
          <a:prstGeom prst="rect">
            <a:avLst/>
          </a:prstGeom>
          <a:noFill/>
          <a:ln w="6350">
            <a:noFill/>
            <a:miter lim="400000"/>
          </a:ln>
        </p:spPr>
        <p:txBody>
          <a:bodyPr lIns="0" tIns="11997" rIns="0" bIns="11997" anchor="t"/>
          <a:lstStyle>
            <a:defPPr>
              <a:defRPr lang="zh-CN"/>
            </a:defPPr>
            <a:lvl1pPr algn="ctr" defTabSz="194945" hangingPunct="0">
              <a:defRPr sz="700" b="0" kern="0">
                <a:solidFill>
                  <a:srgbClr val="FFFFFF"/>
                </a:solidFill>
                <a:latin typeface="+mn-ea"/>
              </a:defRPr>
            </a:lvl1pPr>
          </a:lstStyle>
          <a:p>
            <a:pPr algn="l" defTabSz="287655">
              <a:defRPr sz="2800">
                <a:solidFill>
                  <a:srgbClr val="EE220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全流程服务，分层</a:t>
            </a:r>
            <a:r>
              <a:rPr lang="en-US" altLang="zh-CN"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API</a:t>
            </a:r>
            <a:r>
              <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和预集成方案</a:t>
            </a:r>
            <a:endParaRPr lang="en-US" altLang="zh-CN"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7" name="Ascend-Nano"/>
          <p:cNvSpPr txBox="1"/>
          <p:nvPr/>
        </p:nvSpPr>
        <p:spPr>
          <a:xfrm>
            <a:off x="5500478" y="1985350"/>
            <a:ext cx="4014336" cy="251266"/>
          </a:xfrm>
          <a:prstGeom prst="rect">
            <a:avLst/>
          </a:prstGeom>
          <a:noFill/>
          <a:ln w="6350">
            <a:noFill/>
            <a:miter lim="400000"/>
          </a:ln>
        </p:spPr>
        <p:txBody>
          <a:bodyPr lIns="0" tIns="11997" rIns="0" bIns="11997" anchor="t"/>
          <a:lstStyle>
            <a:defPPr>
              <a:defRPr lang="zh-CN"/>
            </a:defPPr>
            <a:lvl1pPr algn="ctr" defTabSz="194945" hangingPunct="0">
              <a:defRPr sz="700" b="0" kern="0">
                <a:solidFill>
                  <a:srgbClr val="FFFFFF"/>
                </a:solidFill>
                <a:latin typeface="+mn-ea"/>
              </a:defRPr>
            </a:lvl1pPr>
          </a:lstStyle>
          <a:p>
            <a:pPr algn="l" defTabSz="287655">
              <a:defRPr sz="2800">
                <a:solidFill>
                  <a:srgbClr val="EE220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600" b="1" kern="1200"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端、边、云独立协同的统一训练和推理框架</a:t>
            </a:r>
            <a:endParaRPr lang="en-US" altLang="zh-CN" sz="1600" b="1" kern="1200"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8" name="Ascend-Nano"/>
          <p:cNvSpPr txBox="1"/>
          <p:nvPr/>
        </p:nvSpPr>
        <p:spPr>
          <a:xfrm>
            <a:off x="3756329" y="3413439"/>
            <a:ext cx="3692567" cy="304566"/>
          </a:xfrm>
          <a:prstGeom prst="rect">
            <a:avLst/>
          </a:prstGeom>
          <a:noFill/>
          <a:ln w="6350">
            <a:noFill/>
            <a:miter lim="400000"/>
          </a:ln>
        </p:spPr>
        <p:txBody>
          <a:bodyPr lIns="0" tIns="11997" rIns="0" bIns="11997" anchor="t"/>
          <a:lstStyle>
            <a:defPPr>
              <a:defRPr lang="zh-CN"/>
            </a:defPPr>
            <a:lvl1pPr algn="ctr" defTabSz="194945" hangingPunct="0">
              <a:defRPr sz="700" b="0" kern="0">
                <a:solidFill>
                  <a:srgbClr val="FFFFFF"/>
                </a:solidFill>
                <a:latin typeface="+mn-ea"/>
              </a:defRPr>
            </a:lvl1pPr>
          </a:lstStyle>
          <a:p>
            <a:pPr algn="l" defTabSz="287655">
              <a:defRPr sz="2800">
                <a:solidFill>
                  <a:srgbClr val="EE220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en-US" altLang="zh-CN" sz="105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Compute Architecture for Neural Network</a:t>
            </a:r>
            <a:endParaRPr lang="en-US" altLang="zh-CN" sz="105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9" name="Ascend-Nano"/>
          <p:cNvSpPr txBox="1"/>
          <p:nvPr/>
        </p:nvSpPr>
        <p:spPr>
          <a:xfrm>
            <a:off x="8602161" y="3375678"/>
            <a:ext cx="3035424" cy="413449"/>
          </a:xfrm>
          <a:prstGeom prst="rect">
            <a:avLst/>
          </a:prstGeom>
          <a:noFill/>
          <a:ln w="6350">
            <a:noFill/>
            <a:miter lim="400000"/>
          </a:ln>
        </p:spPr>
        <p:txBody>
          <a:bodyPr lIns="0" tIns="11997" rIns="0" bIns="11997" anchor="t"/>
          <a:lstStyle>
            <a:defPPr>
              <a:defRPr lang="zh-CN"/>
            </a:defPPr>
            <a:lvl1pPr algn="ctr" defTabSz="194945" hangingPunct="0">
              <a:defRPr sz="700" b="0" kern="0">
                <a:solidFill>
                  <a:srgbClr val="FFFFFF"/>
                </a:solidFill>
                <a:latin typeface="+mn-ea"/>
              </a:defRPr>
            </a:lvl1pPr>
          </a:lstStyle>
          <a:p>
            <a:pPr algn="l" defTabSz="287655">
              <a:defRPr sz="2800">
                <a:solidFill>
                  <a:srgbClr val="EE220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应对算子多样性，开发</a:t>
            </a:r>
            <a:r>
              <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效率提升</a:t>
            </a:r>
            <a:r>
              <a:rPr lang="en-US" altLang="zh-CN" sz="1200" b="1" dirty="0">
                <a:solidFill>
                  <a:srgbClr val="C7000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3</a:t>
            </a:r>
            <a:r>
              <a:rPr lang="zh-CN" altLang="en-US" sz="1200" b="1" dirty="0">
                <a:solidFill>
                  <a:srgbClr val="C7000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倍</a:t>
            </a:r>
            <a:endParaRPr lang="en-US" altLang="zh-CN" sz="1200" b="1" dirty="0">
              <a:solidFill>
                <a:srgbClr val="C7000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0" name="Ascend-Nano"/>
          <p:cNvSpPr txBox="1"/>
          <p:nvPr/>
        </p:nvSpPr>
        <p:spPr>
          <a:xfrm>
            <a:off x="8452130" y="2423971"/>
            <a:ext cx="3572494" cy="406944"/>
          </a:xfrm>
          <a:prstGeom prst="rect">
            <a:avLst/>
          </a:prstGeom>
          <a:noFill/>
          <a:ln w="6350">
            <a:noFill/>
            <a:miter lim="400000"/>
          </a:ln>
        </p:spPr>
        <p:txBody>
          <a:bodyPr lIns="0" tIns="11997" rIns="0" bIns="11997" anchor="t"/>
          <a:lstStyle>
            <a:defPPr>
              <a:defRPr lang="zh-CN"/>
            </a:defPPr>
            <a:lvl1pPr algn="ctr" defTabSz="194945" hangingPunct="0">
              <a:defRPr sz="700" b="0" kern="0">
                <a:solidFill>
                  <a:srgbClr val="FFFFFF"/>
                </a:solidFill>
                <a:latin typeface="+mn-ea"/>
              </a:defRPr>
            </a:lvl1pPr>
          </a:lstStyle>
          <a:p>
            <a:pPr algn="l" defTabSz="287655">
              <a:defRPr sz="2800">
                <a:solidFill>
                  <a:srgbClr val="EE220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降低核心代码量</a:t>
            </a:r>
            <a:r>
              <a:rPr lang="en-US" altLang="zh-CN" sz="1200" b="1" dirty="0">
                <a:solidFill>
                  <a:srgbClr val="C7000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20</a:t>
            </a:r>
            <a:r>
              <a:rPr lang="en-US" altLang="zh-CN" sz="1200" b="1" dirty="0" smtClean="0">
                <a:solidFill>
                  <a:srgbClr val="C7000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r>
              <a:rPr lang="zh-CN" alt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效率提升</a:t>
            </a:r>
            <a:r>
              <a:rPr lang="en-US" altLang="zh-CN" sz="1200" b="1" dirty="0">
                <a:solidFill>
                  <a:srgbClr val="C7000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50%</a:t>
            </a:r>
            <a:r>
              <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以上</a:t>
            </a:r>
            <a:endPar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1" name="矩形 20"/>
          <p:cNvSpPr/>
          <p:nvPr/>
        </p:nvSpPr>
        <p:spPr>
          <a:xfrm>
            <a:off x="5349312" y="3888288"/>
            <a:ext cx="4129657" cy="338554"/>
          </a:xfrm>
          <a:prstGeom prst="rect">
            <a:avLst/>
          </a:prstGeom>
          <a:noFill/>
        </p:spPr>
        <p:txBody>
          <a:bodyPr wrap="none" rtlCol="0">
            <a:spAutoFit/>
          </a:bodyPr>
          <a:lstStyle/>
          <a:p>
            <a:pPr algn="ctr"/>
            <a:r>
              <a:rPr lang="zh-CN" altLang="en-US" sz="1600" b="1"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基于统一、可扩展架构的系列化</a:t>
            </a:r>
            <a:r>
              <a:rPr lang="en-US" altLang="zh-CN" sz="1600" b="1"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AI IP</a:t>
            </a:r>
            <a:r>
              <a:rPr lang="zh-CN" altLang="en-US" sz="1600" b="1"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和芯片</a:t>
            </a:r>
            <a:endParaRPr lang="en-US" altLang="zh-CN" sz="1600" b="1"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2" name="12nm FFC"/>
          <p:cNvSpPr txBox="1"/>
          <p:nvPr/>
        </p:nvSpPr>
        <p:spPr>
          <a:xfrm>
            <a:off x="9916639" y="4716160"/>
            <a:ext cx="1291066" cy="199027"/>
          </a:xfrm>
          <a:prstGeom prst="rect">
            <a:avLst/>
          </a:prstGeom>
          <a:ln w="3175">
            <a:miter lim="400000"/>
          </a:ln>
        </p:spPr>
        <p:txBody>
          <a:bodyPr wrap="square" lIns="25399" tIns="25399" rIns="25399" bIns="25399" anchor="t">
            <a:spAutoFit/>
          </a:bodyPr>
          <a:lstStyle>
            <a:lvl1pPr algn="r" defTabSz="902970">
              <a:lnSpc>
                <a:spcPct val="80000"/>
              </a:lnSpc>
              <a:spcBef>
                <a:spcPts val="400"/>
              </a:spcBef>
              <a:defRPr sz="2800" b="0">
                <a:latin typeface="Akkurat Pro"/>
                <a:ea typeface="Akkurat Pro"/>
                <a:cs typeface="Akkurat Pro"/>
                <a:sym typeface="Akkurat Pro"/>
              </a:defRPr>
            </a:lvl1pPr>
          </a:lstStyle>
          <a:p>
            <a:pPr algn="l"/>
            <a:r>
              <a:rPr lang="en-US" altLang="zh-CN"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Ascend</a:t>
            </a:r>
            <a:r>
              <a:rPr lang="en-US" altLang="zh-CN" sz="11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 Max</a:t>
            </a:r>
            <a:endParaRPr lang="en-US" altLang="zh-CN" sz="11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3" name="12nm FFC"/>
          <p:cNvSpPr txBox="1"/>
          <p:nvPr/>
        </p:nvSpPr>
        <p:spPr>
          <a:xfrm>
            <a:off x="6640974" y="4714861"/>
            <a:ext cx="1357553" cy="199027"/>
          </a:xfrm>
          <a:prstGeom prst="rect">
            <a:avLst/>
          </a:prstGeom>
          <a:ln w="3175">
            <a:miter lim="400000"/>
          </a:ln>
        </p:spPr>
        <p:txBody>
          <a:bodyPr wrap="square" lIns="25399" tIns="25399" rIns="25399" bIns="25399" anchor="t">
            <a:spAutoFit/>
          </a:bodyPr>
          <a:lstStyle>
            <a:lvl1pPr algn="r" defTabSz="902970">
              <a:lnSpc>
                <a:spcPct val="80000"/>
              </a:lnSpc>
              <a:spcBef>
                <a:spcPts val="400"/>
              </a:spcBef>
              <a:defRPr sz="2800" b="0">
                <a:latin typeface="Akkurat Pro"/>
                <a:ea typeface="Akkurat Pro"/>
                <a:cs typeface="Akkurat Pro"/>
                <a:sym typeface="Akkurat Pro"/>
              </a:defRPr>
            </a:lvl1pPr>
          </a:lstStyle>
          <a:p>
            <a:pPr algn="l"/>
            <a:r>
              <a:rPr lang="en-US" altLang="zh-CN"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Mini / Multi-Mini</a:t>
            </a:r>
            <a:endParaRPr lang="en-US" altLang="zh-CN"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4" name="12nm FFC"/>
          <p:cNvSpPr txBox="1"/>
          <p:nvPr/>
        </p:nvSpPr>
        <p:spPr>
          <a:xfrm>
            <a:off x="2880759" y="4704730"/>
            <a:ext cx="2065990" cy="199027"/>
          </a:xfrm>
          <a:prstGeom prst="rect">
            <a:avLst/>
          </a:prstGeom>
          <a:ln w="3175">
            <a:miter lim="400000"/>
          </a:ln>
        </p:spPr>
        <p:txBody>
          <a:bodyPr wrap="square" lIns="25399" tIns="25399" rIns="25399" bIns="25399" anchor="t">
            <a:spAutoFit/>
          </a:bodyPr>
          <a:lstStyle>
            <a:lvl1pPr algn="r" defTabSz="902970">
              <a:lnSpc>
                <a:spcPct val="80000"/>
              </a:lnSpc>
              <a:spcBef>
                <a:spcPts val="400"/>
              </a:spcBef>
              <a:defRPr sz="2800" b="0">
                <a:latin typeface="Akkurat Pro"/>
                <a:ea typeface="Akkurat Pro"/>
                <a:cs typeface="Akkurat Pro"/>
                <a:sym typeface="Akkurat Pro"/>
              </a:defRPr>
            </a:lvl1pPr>
          </a:lstStyle>
          <a:p>
            <a:pPr algn="l"/>
            <a:r>
              <a:rPr lang="en-US" altLang="zh-CN"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Nano – Tiny – Lite - Mini</a:t>
            </a:r>
            <a:endParaRPr lang="en-US" altLang="zh-CN"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5" name="12nm FFC"/>
          <p:cNvSpPr txBox="1"/>
          <p:nvPr/>
        </p:nvSpPr>
        <p:spPr>
          <a:xfrm>
            <a:off x="6640974" y="4968047"/>
            <a:ext cx="2484397" cy="199027"/>
          </a:xfrm>
          <a:prstGeom prst="rect">
            <a:avLst/>
          </a:prstGeom>
          <a:ln w="3175">
            <a:miter lim="400000"/>
          </a:ln>
        </p:spPr>
        <p:txBody>
          <a:bodyPr wrap="square" lIns="25399" tIns="25399" rIns="25399" bIns="25399" anchor="t">
            <a:spAutoFit/>
          </a:bodyPr>
          <a:lstStyle>
            <a:lvl1pPr algn="r" defTabSz="902970">
              <a:lnSpc>
                <a:spcPct val="80000"/>
              </a:lnSpc>
              <a:spcBef>
                <a:spcPts val="400"/>
              </a:spcBef>
              <a:defRPr sz="2800" b="0">
                <a:latin typeface="Akkurat Pro"/>
                <a:ea typeface="Akkurat Pro"/>
                <a:cs typeface="Akkurat Pro"/>
                <a:sym typeface="Akkurat Pro"/>
              </a:defRPr>
            </a:lvl1pPr>
          </a:lstStyle>
          <a:p>
            <a:pPr algn="l"/>
            <a:r>
              <a:rPr 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10~100 </a:t>
            </a:r>
            <a:r>
              <a:rPr 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TOPS </a:t>
            </a:r>
            <a:r>
              <a:rPr lang="en-US" altLang="zh-CN"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3~100W</a:t>
            </a:r>
            <a:endPar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6" name="12nm FFC"/>
          <p:cNvSpPr txBox="1"/>
          <p:nvPr/>
        </p:nvSpPr>
        <p:spPr>
          <a:xfrm>
            <a:off x="2880760" y="4968400"/>
            <a:ext cx="2721318" cy="199027"/>
          </a:xfrm>
          <a:prstGeom prst="rect">
            <a:avLst/>
          </a:prstGeom>
          <a:ln w="3175">
            <a:miter lim="400000"/>
          </a:ln>
        </p:spPr>
        <p:txBody>
          <a:bodyPr wrap="square" lIns="25399" tIns="25399" rIns="25399" bIns="25399" anchor="t">
            <a:spAutoFit/>
          </a:bodyPr>
          <a:lstStyle>
            <a:lvl1pPr algn="r" defTabSz="902970">
              <a:lnSpc>
                <a:spcPct val="80000"/>
              </a:lnSpc>
              <a:spcBef>
                <a:spcPts val="400"/>
              </a:spcBef>
              <a:defRPr sz="2800" b="0">
                <a:latin typeface="Akkurat Pro"/>
                <a:ea typeface="Akkurat Pro"/>
                <a:cs typeface="Akkurat Pro"/>
                <a:sym typeface="Akkurat Pro"/>
              </a:defRPr>
            </a:lvl1pPr>
          </a:lstStyle>
          <a:p>
            <a:pPr algn="l"/>
            <a:r>
              <a:rPr 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20 </a:t>
            </a:r>
            <a:r>
              <a:rPr 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MO</a:t>
            </a:r>
            <a:r>
              <a:rPr lang="en-US" altLang="zh-CN"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P</a:t>
            </a:r>
            <a:r>
              <a:rPr 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S </a:t>
            </a:r>
            <a:r>
              <a:rPr 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 20 </a:t>
            </a:r>
            <a:r>
              <a:rPr 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TOPS </a:t>
            </a:r>
            <a:r>
              <a:rPr lang="en-US" altLang="zh-CN"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1mW </a:t>
            </a:r>
            <a:r>
              <a:rPr lang="en-US" altLang="zh-CN"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 10W</a:t>
            </a:r>
            <a:endParaRPr lang="en-US" altLang="zh-CN"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7" name="Ascend-Nano"/>
          <p:cNvSpPr txBox="1"/>
          <p:nvPr/>
        </p:nvSpPr>
        <p:spPr>
          <a:xfrm>
            <a:off x="10312706" y="4360069"/>
            <a:ext cx="731721" cy="241163"/>
          </a:xfrm>
          <a:prstGeom prst="rect">
            <a:avLst/>
          </a:prstGeom>
          <a:noFill/>
          <a:ln w="6350">
            <a:noFill/>
            <a:miter lim="400000"/>
          </a:ln>
        </p:spPr>
        <p:txBody>
          <a:bodyPr lIns="0" tIns="11997" rIns="0" bIns="11997" anchor="ctr"/>
          <a:lstStyle>
            <a:defPPr>
              <a:defRPr lang="zh-CN"/>
            </a:defPPr>
            <a:lvl1pPr algn="ctr" defTabSz="194945" hangingPunct="0">
              <a:defRPr sz="700" b="0" kern="0">
                <a:solidFill>
                  <a:srgbClr val="FFFFFF"/>
                </a:solidFill>
                <a:latin typeface="+mn-ea"/>
              </a:defRPr>
            </a:lvl1pPr>
          </a:lstStyle>
          <a:p>
            <a:pPr algn="l" defTabSz="194945">
              <a:defRPr/>
            </a:pPr>
            <a:r>
              <a:rPr lang="zh-CN" altLang="en-US" sz="1600" b="1" u="sng"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云服务</a:t>
            </a:r>
            <a:endParaRPr lang="en-US" altLang="zh-CN" sz="1600" b="1" u="sng"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8" name="Ascend-Nano"/>
          <p:cNvSpPr txBox="1"/>
          <p:nvPr/>
        </p:nvSpPr>
        <p:spPr>
          <a:xfrm>
            <a:off x="7108267" y="4378517"/>
            <a:ext cx="921945" cy="241163"/>
          </a:xfrm>
          <a:prstGeom prst="rect">
            <a:avLst/>
          </a:prstGeom>
          <a:noFill/>
          <a:ln w="6350">
            <a:noFill/>
            <a:miter lim="400000"/>
          </a:ln>
        </p:spPr>
        <p:txBody>
          <a:bodyPr lIns="0" tIns="11997" rIns="0" bIns="11997" anchor="ctr"/>
          <a:lstStyle>
            <a:defPPr>
              <a:defRPr lang="zh-CN"/>
            </a:defPPr>
            <a:lvl1pPr algn="ctr" defTabSz="194945" hangingPunct="0">
              <a:defRPr sz="700" b="0" kern="0">
                <a:solidFill>
                  <a:srgbClr val="FFFFFF"/>
                </a:solidFill>
                <a:latin typeface="+mn-ea"/>
              </a:defRPr>
            </a:lvl1pPr>
          </a:lstStyle>
          <a:p>
            <a:pPr algn="l" defTabSz="194945">
              <a:defRPr/>
            </a:pPr>
            <a:r>
              <a:rPr lang="zh-CN" altLang="en-US" sz="1600" b="1" u="sng"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边缘计算</a:t>
            </a:r>
            <a:endParaRPr lang="en-US" altLang="zh-CN" sz="1600" b="1" u="sng"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9" name="Ascend-Nano"/>
          <p:cNvSpPr txBox="1"/>
          <p:nvPr/>
        </p:nvSpPr>
        <p:spPr>
          <a:xfrm>
            <a:off x="3534863" y="4368385"/>
            <a:ext cx="921945" cy="241163"/>
          </a:xfrm>
          <a:prstGeom prst="rect">
            <a:avLst/>
          </a:prstGeom>
          <a:noFill/>
          <a:ln w="6350">
            <a:noFill/>
            <a:miter lim="400000"/>
          </a:ln>
        </p:spPr>
        <p:txBody>
          <a:bodyPr lIns="0" tIns="11997" rIns="0" bIns="11997" anchor="ctr"/>
          <a:lstStyle>
            <a:defPPr>
              <a:defRPr lang="zh-CN"/>
            </a:defPPr>
            <a:lvl1pPr algn="ctr" defTabSz="194945" hangingPunct="0">
              <a:defRPr sz="700" b="0" kern="0">
                <a:solidFill>
                  <a:srgbClr val="FFFFFF"/>
                </a:solidFill>
                <a:latin typeface="+mn-ea"/>
              </a:defRPr>
            </a:lvl1pPr>
          </a:lstStyle>
          <a:p>
            <a:pPr algn="l" defTabSz="194945">
              <a:defRPr/>
            </a:pPr>
            <a:r>
              <a:rPr lang="zh-CN" altLang="en-US" sz="1600" b="1" u="sng"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终端设备</a:t>
            </a:r>
            <a:endParaRPr lang="en-US" altLang="zh-CN" sz="1600" b="1" u="sng"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cxnSp>
        <p:nvCxnSpPr>
          <p:cNvPr id="30" name="直接连接符 29"/>
          <p:cNvCxnSpPr/>
          <p:nvPr/>
        </p:nvCxnSpPr>
        <p:spPr>
          <a:xfrm>
            <a:off x="5951898" y="4954968"/>
            <a:ext cx="0" cy="590064"/>
          </a:xfrm>
          <a:prstGeom prst="line">
            <a:avLst/>
          </a:prstGeom>
          <a:noFill/>
          <a:ln w="6350" cap="flat" cmpd="sng" algn="ctr">
            <a:solidFill>
              <a:srgbClr val="666666">
                <a:lumMod val="50000"/>
                <a:alpha val="50000"/>
              </a:srgbClr>
            </a:solidFill>
            <a:prstDash val="solid"/>
            <a:miter lim="800000"/>
          </a:ln>
          <a:effectLst/>
        </p:spPr>
      </p:cxnSp>
      <p:cxnSp>
        <p:nvCxnSpPr>
          <p:cNvPr id="31" name="直接连接符 30"/>
          <p:cNvCxnSpPr/>
          <p:nvPr/>
        </p:nvCxnSpPr>
        <p:spPr>
          <a:xfrm>
            <a:off x="9249986" y="5058530"/>
            <a:ext cx="0" cy="469819"/>
          </a:xfrm>
          <a:prstGeom prst="line">
            <a:avLst/>
          </a:prstGeom>
          <a:noFill/>
          <a:ln w="6350" cap="flat" cmpd="sng" algn="ctr">
            <a:solidFill>
              <a:srgbClr val="666666">
                <a:lumMod val="50000"/>
                <a:alpha val="50000"/>
              </a:srgbClr>
            </a:solidFill>
            <a:prstDash val="solid"/>
            <a:miter lim="800000"/>
          </a:ln>
          <a:effectLst/>
        </p:spPr>
      </p:cxnSp>
      <p:sp>
        <p:nvSpPr>
          <p:cNvPr id="32" name="12nm FFC"/>
          <p:cNvSpPr txBox="1"/>
          <p:nvPr/>
        </p:nvSpPr>
        <p:spPr>
          <a:xfrm>
            <a:off x="2875899" y="5191859"/>
            <a:ext cx="3007111" cy="202426"/>
          </a:xfrm>
          <a:prstGeom prst="rect">
            <a:avLst/>
          </a:prstGeom>
          <a:ln w="3175">
            <a:miter lim="400000"/>
          </a:ln>
        </p:spPr>
        <p:txBody>
          <a:bodyPr wrap="square" lIns="25399" tIns="25399" rIns="25399" bIns="25399" anchor="t">
            <a:spAutoFit/>
          </a:bodyPr>
          <a:lstStyle>
            <a:lvl1pPr algn="r" defTabSz="902970">
              <a:lnSpc>
                <a:spcPct val="80000"/>
              </a:lnSpc>
              <a:spcBef>
                <a:spcPts val="400"/>
              </a:spcBef>
              <a:defRPr sz="2800" b="0">
                <a:latin typeface="Akkurat Pro"/>
                <a:ea typeface="Akkurat Pro"/>
                <a:cs typeface="Akkurat Pro"/>
                <a:sym typeface="Akkurat Pro"/>
              </a:defRPr>
            </a:lvl1pPr>
          </a:lstStyle>
          <a:p>
            <a:pPr algn="l"/>
            <a:r>
              <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耳机、手机、便携机、摄像头、</a:t>
            </a:r>
            <a:r>
              <a:rPr lang="en-US" altLang="zh-CN"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TV</a:t>
            </a:r>
            <a:r>
              <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r>
              <a:rPr lang="en-US" altLang="zh-CN"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VR</a:t>
            </a:r>
            <a:r>
              <a:rPr 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endParaRPr 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33" name="12nm FFC"/>
          <p:cNvSpPr txBox="1"/>
          <p:nvPr/>
        </p:nvSpPr>
        <p:spPr>
          <a:xfrm>
            <a:off x="6640975" y="5188653"/>
            <a:ext cx="2010974" cy="202426"/>
          </a:xfrm>
          <a:prstGeom prst="rect">
            <a:avLst/>
          </a:prstGeom>
          <a:ln w="3175">
            <a:miter lim="400000"/>
          </a:ln>
        </p:spPr>
        <p:txBody>
          <a:bodyPr wrap="square" lIns="25399" tIns="25399" rIns="25399" bIns="25399" anchor="t">
            <a:spAutoFit/>
          </a:bodyPr>
          <a:lstStyle>
            <a:lvl1pPr algn="r" defTabSz="902970">
              <a:lnSpc>
                <a:spcPct val="80000"/>
              </a:lnSpc>
              <a:spcBef>
                <a:spcPts val="400"/>
              </a:spcBef>
              <a:defRPr sz="2800" b="0">
                <a:latin typeface="Akkurat Pro"/>
                <a:ea typeface="Akkurat Pro"/>
                <a:cs typeface="Akkurat Pro"/>
                <a:sym typeface="Akkurat Pro"/>
              </a:defRPr>
            </a:lvl1pPr>
          </a:lstStyle>
          <a:p>
            <a:pPr algn="l"/>
            <a:r>
              <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汽车、边缘计算服务器</a:t>
            </a:r>
            <a:r>
              <a:rPr 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endParaRPr 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nvGrpSpPr>
          <p:cNvPr id="34" name="组合 33"/>
          <p:cNvGrpSpPr/>
          <p:nvPr/>
        </p:nvGrpSpPr>
        <p:grpSpPr>
          <a:xfrm>
            <a:off x="8863831" y="4417047"/>
            <a:ext cx="766125" cy="650866"/>
            <a:chOff x="2888264" y="5179987"/>
            <a:chExt cx="842431" cy="700850"/>
          </a:xfrm>
        </p:grpSpPr>
        <p:grpSp>
          <p:nvGrpSpPr>
            <p:cNvPr id="35" name="组合 34"/>
            <p:cNvGrpSpPr/>
            <p:nvPr/>
          </p:nvGrpSpPr>
          <p:grpSpPr>
            <a:xfrm>
              <a:off x="2888264" y="5179987"/>
              <a:ext cx="842431" cy="700850"/>
              <a:chOff x="13537343" y="1516428"/>
              <a:chExt cx="4371090" cy="3636474"/>
            </a:xfrm>
          </p:grpSpPr>
          <p:pic>
            <p:nvPicPr>
              <p:cNvPr id="37" name="图片 21" descr="图片 21"/>
              <p:cNvPicPr>
                <a:picLocks noChangeAspect="1"/>
              </p:cNvPicPr>
              <p:nvPr/>
            </p:nvPicPr>
            <p:blipFill>
              <a:blip r:embed="rId1" cstate="screen"/>
              <a:srcRect l="25744" t="20102" r="29763" b="14024"/>
              <a:stretch>
                <a:fillRect/>
              </a:stretch>
            </p:blipFill>
            <p:spPr>
              <a:xfrm>
                <a:off x="13537343" y="1516428"/>
                <a:ext cx="4371090" cy="36364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4395" y="23"/>
                    </a:lnTo>
                    <a:lnTo>
                      <a:pt x="7188" y="44"/>
                    </a:lnTo>
                    <a:lnTo>
                      <a:pt x="7152" y="1606"/>
                    </a:lnTo>
                    <a:lnTo>
                      <a:pt x="7116" y="3168"/>
                    </a:lnTo>
                    <a:lnTo>
                      <a:pt x="3558" y="3191"/>
                    </a:lnTo>
                    <a:lnTo>
                      <a:pt x="0" y="3211"/>
                    </a:lnTo>
                    <a:lnTo>
                      <a:pt x="0" y="12406"/>
                    </a:lnTo>
                    <a:lnTo>
                      <a:pt x="0" y="21600"/>
                    </a:lnTo>
                    <a:lnTo>
                      <a:pt x="7693" y="21600"/>
                    </a:lnTo>
                    <a:lnTo>
                      <a:pt x="15386" y="21600"/>
                    </a:lnTo>
                    <a:lnTo>
                      <a:pt x="15405" y="19541"/>
                    </a:lnTo>
                    <a:lnTo>
                      <a:pt x="15424" y="17482"/>
                    </a:lnTo>
                    <a:lnTo>
                      <a:pt x="18513" y="17459"/>
                    </a:lnTo>
                    <a:lnTo>
                      <a:pt x="21600" y="17436"/>
                    </a:lnTo>
                    <a:lnTo>
                      <a:pt x="21600" y="8718"/>
                    </a:lnTo>
                    <a:lnTo>
                      <a:pt x="21600" y="0"/>
                    </a:lnTo>
                    <a:close/>
                  </a:path>
                </a:pathLst>
              </a:custGeom>
              <a:ln w="3175" cap="flat">
                <a:noFill/>
                <a:miter lim="400000"/>
                <a:headEnd/>
                <a:tailEnd/>
              </a:ln>
              <a:effectLst/>
            </p:spPr>
          </p:pic>
          <p:grpSp>
            <p:nvGrpSpPr>
              <p:cNvPr id="38" name="成组"/>
              <p:cNvGrpSpPr/>
              <p:nvPr/>
            </p:nvGrpSpPr>
            <p:grpSpPr>
              <a:xfrm>
                <a:off x="13537348" y="2017508"/>
                <a:ext cx="3107492" cy="3135394"/>
                <a:chOff x="-3" y="0"/>
                <a:chExt cx="3198127" cy="3226839"/>
              </a:xfrm>
            </p:grpSpPr>
            <p:sp>
              <p:nvSpPr>
                <p:cNvPr id="39" name="矩形"/>
                <p:cNvSpPr/>
                <p:nvPr/>
              </p:nvSpPr>
              <p:spPr>
                <a:xfrm>
                  <a:off x="-3" y="0"/>
                  <a:ext cx="3198127" cy="3226839"/>
                </a:xfrm>
                <a:prstGeom prst="rect">
                  <a:avLst/>
                </a:prstGeom>
                <a:gradFill flip="none" rotWithShape="1">
                  <a:gsLst>
                    <a:gs pos="0">
                      <a:srgbClr val="000000"/>
                    </a:gs>
                    <a:gs pos="100000">
                      <a:srgbClr val="434343"/>
                    </a:gs>
                  </a:gsLst>
                  <a:lin ang="2606235" scaled="0"/>
                </a:gradFill>
                <a:ln w="3175" cap="flat">
                  <a:noFill/>
                  <a:miter lim="400000"/>
                </a:ln>
                <a:effectLst/>
              </p:spPr>
              <p:txBody>
                <a:bodyPr wrap="square" lIns="25399" tIns="25399" rIns="25399" bIns="25399" numCol="1" anchor="ctr">
                  <a:noAutofit/>
                </a:bodyPr>
                <a:lstStyle/>
                <a:p>
                  <a:pPr algn="ctr" defTabSz="412750" hangingPunct="0">
                    <a:defRPr sz="2200" b="0">
                      <a:latin typeface="+mn-lt"/>
                      <a:ea typeface="+mn-ea"/>
                      <a:cs typeface="+mn-cs"/>
                      <a:sym typeface="Helvetica Neue Medium"/>
                    </a:defRPr>
                  </a:pPr>
                  <a:endParaRPr sz="1485" ker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 name="矩形"/>
                <p:cNvSpPr/>
                <p:nvPr/>
              </p:nvSpPr>
              <p:spPr>
                <a:xfrm>
                  <a:off x="380790" y="387730"/>
                  <a:ext cx="2441998" cy="2463922"/>
                </a:xfrm>
                <a:prstGeom prst="rect">
                  <a:avLst/>
                </a:prstGeom>
                <a:gradFill flip="none" rotWithShape="1">
                  <a:gsLst>
                    <a:gs pos="40469">
                      <a:srgbClr val="3E3D3E"/>
                    </a:gs>
                    <a:gs pos="76437">
                      <a:srgbClr val="565656"/>
                    </a:gs>
                    <a:gs pos="100000">
                      <a:srgbClr val="6E6E6E"/>
                    </a:gs>
                  </a:gsLst>
                  <a:path path="shape">
                    <a:fillToRect l="-37827" t="129036" r="137827" b="-29036"/>
                  </a:path>
                </a:gradFill>
                <a:ln w="3175" cap="flat">
                  <a:noFill/>
                  <a:miter lim="400000"/>
                </a:ln>
                <a:effectLst/>
              </p:spPr>
              <p:txBody>
                <a:bodyPr wrap="square" lIns="25399" tIns="25399" rIns="25399" bIns="25399" numCol="1" anchor="ctr">
                  <a:noAutofit/>
                </a:bodyPr>
                <a:lstStyle/>
                <a:p>
                  <a:pPr algn="ctr" defTabSz="412750" hangingPunct="0">
                    <a:defRPr sz="2200" b="0">
                      <a:latin typeface="+mn-lt"/>
                      <a:ea typeface="+mn-ea"/>
                      <a:cs typeface="+mn-cs"/>
                      <a:sym typeface="Helvetica Neue Medium"/>
                    </a:defRPr>
                  </a:pPr>
                  <a:endParaRPr sz="1485" ker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41" name="image12.png" descr="image12.png"/>
                <p:cNvPicPr>
                  <a:picLocks noChangeAspect="1"/>
                </p:cNvPicPr>
                <p:nvPr/>
              </p:nvPicPr>
              <p:blipFill rotWithShape="1">
                <a:blip r:embed="rId2" cstate="screen"/>
                <a:srcRect l="6085" r="6085" b="25603"/>
                <a:stretch>
                  <a:fillRect/>
                </a:stretch>
              </p:blipFill>
              <p:spPr>
                <a:xfrm>
                  <a:off x="954367" y="1082153"/>
                  <a:ext cx="1929322" cy="1089512"/>
                </a:xfrm>
                <a:prstGeom prst="rect">
                  <a:avLst/>
                </a:prstGeom>
                <a:ln w="3175" cap="flat">
                  <a:noFill/>
                  <a:miter lim="400000"/>
                  <a:headEnd/>
                  <a:tailEnd/>
                </a:ln>
                <a:effectLst/>
              </p:spPr>
            </p:pic>
          </p:grpSp>
        </p:grpSp>
        <p:sp>
          <p:nvSpPr>
            <p:cNvPr id="36" name="Ascend-Nano"/>
            <p:cNvSpPr txBox="1"/>
            <p:nvPr/>
          </p:nvSpPr>
          <p:spPr>
            <a:xfrm>
              <a:off x="2888264" y="5624483"/>
              <a:ext cx="572516" cy="221224"/>
            </a:xfrm>
            <a:prstGeom prst="rect">
              <a:avLst/>
            </a:prstGeom>
            <a:noFill/>
            <a:ln w="6350">
              <a:noFill/>
              <a:miter lim="400000"/>
            </a:ln>
          </p:spPr>
          <p:txBody>
            <a:bodyPr lIns="0" tIns="11997" rIns="0" bIns="11997" anchor="ctr"/>
            <a:lstStyle>
              <a:defPPr>
                <a:defRPr lang="zh-CN"/>
              </a:defPPr>
              <a:lvl1pPr algn="ctr" defTabSz="194945" hangingPunct="0">
                <a:defRPr sz="700" b="0" kern="0">
                  <a:solidFill>
                    <a:srgbClr val="FFFFFF"/>
                  </a:solidFill>
                  <a:latin typeface="+mn-ea"/>
                </a:defRPr>
              </a:lvl1pPr>
            </a:lstStyle>
            <a:p>
              <a:pPr defTabSz="194945">
                <a:defRPr/>
              </a:pPr>
              <a:r>
                <a:rPr lang="en-US" altLang="zh-CN" sz="800" i="1"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Ascend</a:t>
              </a:r>
              <a:endParaRPr lang="en-US" altLang="zh-CN" sz="800" i="1"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grpSp>
        <p:nvGrpSpPr>
          <p:cNvPr id="42" name="组合 41"/>
          <p:cNvGrpSpPr/>
          <p:nvPr/>
        </p:nvGrpSpPr>
        <p:grpSpPr>
          <a:xfrm>
            <a:off x="5272708" y="4412161"/>
            <a:ext cx="1139033" cy="580907"/>
            <a:chOff x="5142648" y="3224563"/>
            <a:chExt cx="1548629" cy="789801"/>
          </a:xfrm>
        </p:grpSpPr>
        <p:pic>
          <p:nvPicPr>
            <p:cNvPr id="43" name="图片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2648" y="3224563"/>
              <a:ext cx="1548629" cy="789801"/>
            </a:xfrm>
            <a:prstGeom prst="rect">
              <a:avLst/>
            </a:prstGeom>
          </p:spPr>
        </p:pic>
        <p:sp>
          <p:nvSpPr>
            <p:cNvPr id="44" name="矩形 5"/>
            <p:cNvSpPr/>
            <p:nvPr/>
          </p:nvSpPr>
          <p:spPr>
            <a:xfrm>
              <a:off x="5893083" y="3353748"/>
              <a:ext cx="484433" cy="538831"/>
            </a:xfrm>
            <a:custGeom>
              <a:avLst/>
              <a:gdLst>
                <a:gd name="connsiteX0" fmla="*/ 0 w 2052438"/>
                <a:gd name="connsiteY0" fmla="*/ 0 h 1954131"/>
                <a:gd name="connsiteX1" fmla="*/ 2052438 w 2052438"/>
                <a:gd name="connsiteY1" fmla="*/ 0 h 1954131"/>
                <a:gd name="connsiteX2" fmla="*/ 2052438 w 2052438"/>
                <a:gd name="connsiteY2" fmla="*/ 1954131 h 1954131"/>
                <a:gd name="connsiteX3" fmla="*/ 0 w 2052438"/>
                <a:gd name="connsiteY3" fmla="*/ 1954131 h 1954131"/>
                <a:gd name="connsiteX4" fmla="*/ 0 w 2052438"/>
                <a:gd name="connsiteY4" fmla="*/ 0 h 1954131"/>
                <a:gd name="connsiteX0-1" fmla="*/ 0 w 2052438"/>
                <a:gd name="connsiteY0-2" fmla="*/ 0 h 2236764"/>
                <a:gd name="connsiteX1-3" fmla="*/ 2052438 w 2052438"/>
                <a:gd name="connsiteY1-4" fmla="*/ 0 h 2236764"/>
                <a:gd name="connsiteX2-5" fmla="*/ 2002562 w 2052438"/>
                <a:gd name="connsiteY2-6" fmla="*/ 2236764 h 2236764"/>
                <a:gd name="connsiteX3-7" fmla="*/ 0 w 2052438"/>
                <a:gd name="connsiteY3-8" fmla="*/ 1954131 h 2236764"/>
                <a:gd name="connsiteX4-9" fmla="*/ 0 w 2052438"/>
                <a:gd name="connsiteY4-10" fmla="*/ 0 h 2236764"/>
                <a:gd name="connsiteX0-11" fmla="*/ 16625 w 2069063"/>
                <a:gd name="connsiteY0-12" fmla="*/ 0 h 2236764"/>
                <a:gd name="connsiteX1-13" fmla="*/ 2069063 w 2069063"/>
                <a:gd name="connsiteY1-14" fmla="*/ 0 h 2236764"/>
                <a:gd name="connsiteX2-15" fmla="*/ 2019187 w 2069063"/>
                <a:gd name="connsiteY2-16" fmla="*/ 2236764 h 2236764"/>
                <a:gd name="connsiteX3-17" fmla="*/ 0 w 2069063"/>
                <a:gd name="connsiteY3-18" fmla="*/ 2103760 h 2236764"/>
                <a:gd name="connsiteX4-19" fmla="*/ 16625 w 2069063"/>
                <a:gd name="connsiteY4-20" fmla="*/ 0 h 2236764"/>
                <a:gd name="connsiteX0-21" fmla="*/ 16625 w 2035813"/>
                <a:gd name="connsiteY0-22" fmla="*/ 83128 h 2319892"/>
                <a:gd name="connsiteX1-23" fmla="*/ 2035813 w 2035813"/>
                <a:gd name="connsiteY1-24" fmla="*/ 0 h 2319892"/>
                <a:gd name="connsiteX2-25" fmla="*/ 2019187 w 2035813"/>
                <a:gd name="connsiteY2-26" fmla="*/ 2319892 h 2319892"/>
                <a:gd name="connsiteX3-27" fmla="*/ 0 w 2035813"/>
                <a:gd name="connsiteY3-28" fmla="*/ 2186888 h 2319892"/>
                <a:gd name="connsiteX4-29" fmla="*/ 16625 w 2035813"/>
                <a:gd name="connsiteY4-30" fmla="*/ 83128 h 2319892"/>
                <a:gd name="connsiteX0-31" fmla="*/ 0 w 2085690"/>
                <a:gd name="connsiteY0-32" fmla="*/ 83128 h 2319892"/>
                <a:gd name="connsiteX1-33" fmla="*/ 2085690 w 2085690"/>
                <a:gd name="connsiteY1-34" fmla="*/ 0 h 2319892"/>
                <a:gd name="connsiteX2-35" fmla="*/ 2069064 w 2085690"/>
                <a:gd name="connsiteY2-36" fmla="*/ 2319892 h 2319892"/>
                <a:gd name="connsiteX3-37" fmla="*/ 49877 w 2085690"/>
                <a:gd name="connsiteY3-38" fmla="*/ 2186888 h 2319892"/>
                <a:gd name="connsiteX4-39" fmla="*/ 0 w 2085690"/>
                <a:gd name="connsiteY4-40" fmla="*/ 83128 h 2319892"/>
                <a:gd name="connsiteX0-41" fmla="*/ 0 w 2085690"/>
                <a:gd name="connsiteY0-42" fmla="*/ 83128 h 2319892"/>
                <a:gd name="connsiteX1-43" fmla="*/ 2085690 w 2085690"/>
                <a:gd name="connsiteY1-44" fmla="*/ 0 h 2319892"/>
                <a:gd name="connsiteX2-45" fmla="*/ 2069064 w 2085690"/>
                <a:gd name="connsiteY2-46" fmla="*/ 2319892 h 2319892"/>
                <a:gd name="connsiteX3-47" fmla="*/ 1 w 2085690"/>
                <a:gd name="connsiteY3-48" fmla="*/ 2170262 h 2319892"/>
                <a:gd name="connsiteX4-49" fmla="*/ 0 w 2085690"/>
                <a:gd name="connsiteY4-50" fmla="*/ 83128 h 2319892"/>
                <a:gd name="connsiteX0-51" fmla="*/ 16624 w 2085689"/>
                <a:gd name="connsiteY0-52" fmla="*/ 66502 h 2319892"/>
                <a:gd name="connsiteX1-53" fmla="*/ 2085689 w 2085689"/>
                <a:gd name="connsiteY1-54" fmla="*/ 0 h 2319892"/>
                <a:gd name="connsiteX2-55" fmla="*/ 2069063 w 2085689"/>
                <a:gd name="connsiteY2-56" fmla="*/ 2319892 h 2319892"/>
                <a:gd name="connsiteX3-57" fmla="*/ 0 w 2085689"/>
                <a:gd name="connsiteY3-58" fmla="*/ 2170262 h 2319892"/>
                <a:gd name="connsiteX4-59" fmla="*/ 16624 w 2085689"/>
                <a:gd name="connsiteY4-60" fmla="*/ 66502 h 231989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085689" h="2319892">
                  <a:moveTo>
                    <a:pt x="16624" y="66502"/>
                  </a:moveTo>
                  <a:lnTo>
                    <a:pt x="2085689" y="0"/>
                  </a:lnTo>
                  <a:lnTo>
                    <a:pt x="2069063" y="2319892"/>
                  </a:lnTo>
                  <a:lnTo>
                    <a:pt x="0" y="2170262"/>
                  </a:lnTo>
                  <a:cubicBezTo>
                    <a:pt x="0" y="1474551"/>
                    <a:pt x="16624" y="762213"/>
                    <a:pt x="16624" y="66502"/>
                  </a:cubicBezTo>
                  <a:close/>
                </a:path>
              </a:pathLst>
            </a:custGeom>
            <a:gradFill>
              <a:gsLst>
                <a:gs pos="58200">
                  <a:srgbClr val="3E3E3E"/>
                </a:gs>
                <a:gs pos="0">
                  <a:srgbClr val="181818"/>
                </a:gs>
                <a:gs pos="100000">
                  <a:srgbClr val="6F6F6F"/>
                </a:gs>
              </a:gsLst>
              <a:lin ang="18900000" scaled="0"/>
            </a:gradFill>
            <a:ln w="12700" cap="flat" cmpd="sng" algn="ctr">
              <a:noFill/>
              <a:prstDash val="solid"/>
              <a:miter lim="800000"/>
            </a:ln>
            <a:effectLst/>
          </p:spPr>
          <p:txBody>
            <a:bodyPr rtlCol="0" anchor="ctr"/>
            <a:lstStyle/>
            <a:p>
              <a:pPr algn="ctr" defTabSz="914400">
                <a:defRPr/>
              </a:pPr>
              <a:endParaRPr lang="zh-CN" altLang="en-US" sz="1900" kern="0" smtClean="0">
                <a:solidFill>
                  <a:srgbClr val="666666"/>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45" name="组合 44"/>
            <p:cNvGrpSpPr/>
            <p:nvPr/>
          </p:nvGrpSpPr>
          <p:grpSpPr>
            <a:xfrm>
              <a:off x="5900462" y="3463192"/>
              <a:ext cx="450339" cy="263838"/>
              <a:chOff x="-773207" y="3040400"/>
              <a:chExt cx="882030" cy="516750"/>
            </a:xfrm>
          </p:grpSpPr>
          <p:sp>
            <p:nvSpPr>
              <p:cNvPr id="46" name="Freeform 5"/>
              <p:cNvSpPr/>
              <p:nvPr/>
            </p:nvSpPr>
            <p:spPr bwMode="auto">
              <a:xfrm>
                <a:off x="-773207" y="3470080"/>
                <a:ext cx="126740" cy="87070"/>
              </a:xfrm>
              <a:custGeom>
                <a:avLst/>
                <a:gdLst>
                  <a:gd name="T0" fmla="*/ 0 w 104"/>
                  <a:gd name="T1" fmla="*/ 69 h 71"/>
                  <a:gd name="T2" fmla="*/ 12 w 104"/>
                  <a:gd name="T3" fmla="*/ 34 h 71"/>
                  <a:gd name="T4" fmla="*/ 23 w 104"/>
                  <a:gd name="T5" fmla="*/ 1 h 71"/>
                  <a:gd name="T6" fmla="*/ 40 w 104"/>
                  <a:gd name="T7" fmla="*/ 1 h 71"/>
                  <a:gd name="T8" fmla="*/ 56 w 104"/>
                  <a:gd name="T9" fmla="*/ 2 h 71"/>
                  <a:gd name="T10" fmla="*/ 52 w 104"/>
                  <a:gd name="T11" fmla="*/ 16 h 71"/>
                  <a:gd name="T12" fmla="*/ 47 w 104"/>
                  <a:gd name="T13" fmla="*/ 29 h 71"/>
                  <a:gd name="T14" fmla="*/ 62 w 104"/>
                  <a:gd name="T15" fmla="*/ 30 h 71"/>
                  <a:gd name="T16" fmla="*/ 77 w 104"/>
                  <a:gd name="T17" fmla="*/ 30 h 71"/>
                  <a:gd name="T18" fmla="*/ 82 w 104"/>
                  <a:gd name="T19" fmla="*/ 15 h 71"/>
                  <a:gd name="T20" fmla="*/ 86 w 104"/>
                  <a:gd name="T21" fmla="*/ 0 h 71"/>
                  <a:gd name="T22" fmla="*/ 95 w 104"/>
                  <a:gd name="T23" fmla="*/ 0 h 71"/>
                  <a:gd name="T24" fmla="*/ 104 w 104"/>
                  <a:gd name="T25" fmla="*/ 0 h 71"/>
                  <a:gd name="T26" fmla="*/ 93 w 104"/>
                  <a:gd name="T27" fmla="*/ 35 h 71"/>
                  <a:gd name="T28" fmla="*/ 81 w 104"/>
                  <a:gd name="T29" fmla="*/ 71 h 71"/>
                  <a:gd name="T30" fmla="*/ 72 w 104"/>
                  <a:gd name="T31" fmla="*/ 71 h 71"/>
                  <a:gd name="T32" fmla="*/ 63 w 104"/>
                  <a:gd name="T33" fmla="*/ 71 h 71"/>
                  <a:gd name="T34" fmla="*/ 66 w 104"/>
                  <a:gd name="T35" fmla="*/ 60 h 71"/>
                  <a:gd name="T36" fmla="*/ 58 w 104"/>
                  <a:gd name="T37" fmla="*/ 41 h 71"/>
                  <a:gd name="T38" fmla="*/ 44 w 104"/>
                  <a:gd name="T39" fmla="*/ 41 h 71"/>
                  <a:gd name="T40" fmla="*/ 38 w 104"/>
                  <a:gd name="T41" fmla="*/ 55 h 71"/>
                  <a:gd name="T42" fmla="*/ 33 w 104"/>
                  <a:gd name="T43" fmla="*/ 70 h 71"/>
                  <a:gd name="T44" fmla="*/ 17 w 104"/>
                  <a:gd name="T45" fmla="*/ 70 h 71"/>
                  <a:gd name="T46" fmla="*/ 0 w 104"/>
                  <a:gd name="T47" fmla="*/ 6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4" h="71">
                    <a:moveTo>
                      <a:pt x="0" y="69"/>
                    </a:moveTo>
                    <a:cubicBezTo>
                      <a:pt x="0" y="68"/>
                      <a:pt x="6" y="52"/>
                      <a:pt x="12" y="34"/>
                    </a:cubicBezTo>
                    <a:cubicBezTo>
                      <a:pt x="23" y="1"/>
                      <a:pt x="23" y="1"/>
                      <a:pt x="23" y="1"/>
                    </a:cubicBezTo>
                    <a:cubicBezTo>
                      <a:pt x="40" y="1"/>
                      <a:pt x="40" y="1"/>
                      <a:pt x="40" y="1"/>
                    </a:cubicBezTo>
                    <a:cubicBezTo>
                      <a:pt x="49" y="0"/>
                      <a:pt x="56" y="1"/>
                      <a:pt x="56" y="2"/>
                    </a:cubicBezTo>
                    <a:cubicBezTo>
                      <a:pt x="56" y="3"/>
                      <a:pt x="54" y="9"/>
                      <a:pt x="52" y="16"/>
                    </a:cubicBezTo>
                    <a:cubicBezTo>
                      <a:pt x="49" y="23"/>
                      <a:pt x="47" y="29"/>
                      <a:pt x="47" y="29"/>
                    </a:cubicBezTo>
                    <a:cubicBezTo>
                      <a:pt x="47" y="30"/>
                      <a:pt x="54" y="30"/>
                      <a:pt x="62" y="30"/>
                    </a:cubicBezTo>
                    <a:cubicBezTo>
                      <a:pt x="77" y="30"/>
                      <a:pt x="77" y="30"/>
                      <a:pt x="77" y="30"/>
                    </a:cubicBezTo>
                    <a:cubicBezTo>
                      <a:pt x="82" y="15"/>
                      <a:pt x="82" y="15"/>
                      <a:pt x="82" y="15"/>
                    </a:cubicBezTo>
                    <a:cubicBezTo>
                      <a:pt x="86" y="0"/>
                      <a:pt x="86" y="0"/>
                      <a:pt x="86" y="0"/>
                    </a:cubicBezTo>
                    <a:cubicBezTo>
                      <a:pt x="95" y="0"/>
                      <a:pt x="95" y="0"/>
                      <a:pt x="95" y="0"/>
                    </a:cubicBezTo>
                    <a:cubicBezTo>
                      <a:pt x="104" y="0"/>
                      <a:pt x="104" y="0"/>
                      <a:pt x="104" y="0"/>
                    </a:cubicBezTo>
                    <a:cubicBezTo>
                      <a:pt x="93" y="35"/>
                      <a:pt x="93" y="35"/>
                      <a:pt x="93" y="35"/>
                    </a:cubicBezTo>
                    <a:cubicBezTo>
                      <a:pt x="81" y="71"/>
                      <a:pt x="81" y="71"/>
                      <a:pt x="81" y="71"/>
                    </a:cubicBezTo>
                    <a:cubicBezTo>
                      <a:pt x="72" y="71"/>
                      <a:pt x="72" y="71"/>
                      <a:pt x="72" y="71"/>
                    </a:cubicBezTo>
                    <a:cubicBezTo>
                      <a:pt x="63" y="71"/>
                      <a:pt x="63" y="71"/>
                      <a:pt x="63" y="71"/>
                    </a:cubicBezTo>
                    <a:cubicBezTo>
                      <a:pt x="66" y="60"/>
                      <a:pt x="66" y="60"/>
                      <a:pt x="66" y="60"/>
                    </a:cubicBezTo>
                    <a:cubicBezTo>
                      <a:pt x="74" y="39"/>
                      <a:pt x="75" y="41"/>
                      <a:pt x="58" y="41"/>
                    </a:cubicBezTo>
                    <a:cubicBezTo>
                      <a:pt x="44" y="41"/>
                      <a:pt x="44" y="41"/>
                      <a:pt x="44" y="41"/>
                    </a:cubicBezTo>
                    <a:cubicBezTo>
                      <a:pt x="38" y="55"/>
                      <a:pt x="38" y="55"/>
                      <a:pt x="38" y="55"/>
                    </a:cubicBezTo>
                    <a:cubicBezTo>
                      <a:pt x="33" y="70"/>
                      <a:pt x="33" y="70"/>
                      <a:pt x="33" y="70"/>
                    </a:cubicBezTo>
                    <a:cubicBezTo>
                      <a:pt x="17" y="70"/>
                      <a:pt x="17" y="70"/>
                      <a:pt x="17" y="70"/>
                    </a:cubicBezTo>
                    <a:cubicBezTo>
                      <a:pt x="8" y="70"/>
                      <a:pt x="0" y="70"/>
                      <a:pt x="0" y="69"/>
                    </a:cubicBezTo>
                    <a:close/>
                  </a:path>
                </a:pathLst>
              </a:custGeom>
              <a:solidFill>
                <a:srgbClr val="FFFFFF"/>
              </a:solidFill>
              <a:ln>
                <a:noFill/>
              </a:ln>
            </p:spPr>
            <p:txBody>
              <a:bodyPr vert="horz" wrap="square" lIns="91407" tIns="45703" rIns="91407" bIns="45703" numCol="1" anchor="t" anchorCtr="0" compatLnSpc="1"/>
              <a:lstStyle/>
              <a:p>
                <a:pPr defTabSz="914400">
                  <a:defRPr/>
                </a:pPr>
                <a:endParaRPr lang="zh-CN" altLang="en-US" sz="190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 name="Freeform 6"/>
              <p:cNvSpPr/>
              <p:nvPr/>
            </p:nvSpPr>
            <p:spPr bwMode="auto">
              <a:xfrm>
                <a:off x="-656255" y="3470080"/>
                <a:ext cx="68522" cy="86039"/>
              </a:xfrm>
              <a:custGeom>
                <a:avLst/>
                <a:gdLst>
                  <a:gd name="T0" fmla="*/ 0 w 56"/>
                  <a:gd name="T1" fmla="*/ 69 h 70"/>
                  <a:gd name="T2" fmla="*/ 11 w 56"/>
                  <a:gd name="T3" fmla="*/ 34 h 70"/>
                  <a:gd name="T4" fmla="*/ 23 w 56"/>
                  <a:gd name="T5" fmla="*/ 0 h 70"/>
                  <a:gd name="T6" fmla="*/ 39 w 56"/>
                  <a:gd name="T7" fmla="*/ 0 h 70"/>
                  <a:gd name="T8" fmla="*/ 55 w 56"/>
                  <a:gd name="T9" fmla="*/ 4 h 70"/>
                  <a:gd name="T10" fmla="*/ 43 w 56"/>
                  <a:gd name="T11" fmla="*/ 39 h 70"/>
                  <a:gd name="T12" fmla="*/ 33 w 56"/>
                  <a:gd name="T13" fmla="*/ 70 h 70"/>
                  <a:gd name="T14" fmla="*/ 17 w 56"/>
                  <a:gd name="T15" fmla="*/ 70 h 70"/>
                  <a:gd name="T16" fmla="*/ 0 w 56"/>
                  <a:gd name="T17"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0">
                    <a:moveTo>
                      <a:pt x="0" y="69"/>
                    </a:moveTo>
                    <a:cubicBezTo>
                      <a:pt x="0" y="68"/>
                      <a:pt x="5" y="52"/>
                      <a:pt x="11" y="34"/>
                    </a:cubicBezTo>
                    <a:cubicBezTo>
                      <a:pt x="23" y="0"/>
                      <a:pt x="23" y="0"/>
                      <a:pt x="23" y="0"/>
                    </a:cubicBezTo>
                    <a:cubicBezTo>
                      <a:pt x="39" y="0"/>
                      <a:pt x="39" y="0"/>
                      <a:pt x="39" y="0"/>
                    </a:cubicBezTo>
                    <a:cubicBezTo>
                      <a:pt x="54" y="0"/>
                      <a:pt x="56" y="1"/>
                      <a:pt x="55" y="4"/>
                    </a:cubicBezTo>
                    <a:cubicBezTo>
                      <a:pt x="54" y="6"/>
                      <a:pt x="49" y="22"/>
                      <a:pt x="43" y="39"/>
                    </a:cubicBezTo>
                    <a:cubicBezTo>
                      <a:pt x="33" y="70"/>
                      <a:pt x="33" y="70"/>
                      <a:pt x="33" y="70"/>
                    </a:cubicBezTo>
                    <a:cubicBezTo>
                      <a:pt x="17" y="70"/>
                      <a:pt x="17" y="70"/>
                      <a:pt x="17" y="70"/>
                    </a:cubicBezTo>
                    <a:cubicBezTo>
                      <a:pt x="8" y="70"/>
                      <a:pt x="0" y="70"/>
                      <a:pt x="0" y="69"/>
                    </a:cubicBezTo>
                    <a:close/>
                  </a:path>
                </a:pathLst>
              </a:custGeom>
              <a:solidFill>
                <a:srgbClr val="FFFFFF"/>
              </a:solidFill>
              <a:ln>
                <a:noFill/>
              </a:ln>
            </p:spPr>
            <p:txBody>
              <a:bodyPr vert="horz" wrap="square" lIns="91407" tIns="45703" rIns="91407" bIns="45703" numCol="1" anchor="t" anchorCtr="0" compatLnSpc="1"/>
              <a:lstStyle/>
              <a:p>
                <a:pPr defTabSz="914400">
                  <a:defRPr/>
                </a:pPr>
                <a:endParaRPr lang="zh-CN" altLang="en-US" sz="190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8" name="Freeform 7"/>
              <p:cNvSpPr/>
              <p:nvPr/>
            </p:nvSpPr>
            <p:spPr bwMode="auto">
              <a:xfrm>
                <a:off x="-598553" y="3470080"/>
                <a:ext cx="126740" cy="87070"/>
              </a:xfrm>
              <a:custGeom>
                <a:avLst/>
                <a:gdLst>
                  <a:gd name="T0" fmla="*/ 0 w 104"/>
                  <a:gd name="T1" fmla="*/ 68 h 71"/>
                  <a:gd name="T2" fmla="*/ 2 w 104"/>
                  <a:gd name="T3" fmla="*/ 62 h 71"/>
                  <a:gd name="T4" fmla="*/ 33 w 104"/>
                  <a:gd name="T5" fmla="*/ 58 h 71"/>
                  <a:gd name="T6" fmla="*/ 66 w 104"/>
                  <a:gd name="T7" fmla="*/ 52 h 71"/>
                  <a:gd name="T8" fmla="*/ 43 w 104"/>
                  <a:gd name="T9" fmla="*/ 41 h 71"/>
                  <a:gd name="T10" fmla="*/ 14 w 104"/>
                  <a:gd name="T11" fmla="*/ 38 h 71"/>
                  <a:gd name="T12" fmla="*/ 32 w 104"/>
                  <a:gd name="T13" fmla="*/ 5 h 71"/>
                  <a:gd name="T14" fmla="*/ 72 w 104"/>
                  <a:gd name="T15" fmla="*/ 0 h 71"/>
                  <a:gd name="T16" fmla="*/ 104 w 104"/>
                  <a:gd name="T17" fmla="*/ 1 h 71"/>
                  <a:gd name="T18" fmla="*/ 102 w 104"/>
                  <a:gd name="T19" fmla="*/ 8 h 71"/>
                  <a:gd name="T20" fmla="*/ 81 w 104"/>
                  <a:gd name="T21" fmla="*/ 13 h 71"/>
                  <a:gd name="T22" fmla="*/ 49 w 104"/>
                  <a:gd name="T23" fmla="*/ 22 h 71"/>
                  <a:gd name="T24" fmla="*/ 70 w 104"/>
                  <a:gd name="T25" fmla="*/ 30 h 71"/>
                  <a:gd name="T26" fmla="*/ 90 w 104"/>
                  <a:gd name="T27" fmla="*/ 30 h 71"/>
                  <a:gd name="T28" fmla="*/ 90 w 104"/>
                  <a:gd name="T29" fmla="*/ 37 h 71"/>
                  <a:gd name="T30" fmla="*/ 77 w 104"/>
                  <a:gd name="T31" fmla="*/ 63 h 71"/>
                  <a:gd name="T32" fmla="*/ 70 w 104"/>
                  <a:gd name="T33" fmla="*/ 70 h 71"/>
                  <a:gd name="T34" fmla="*/ 35 w 104"/>
                  <a:gd name="T35" fmla="*/ 70 h 71"/>
                  <a:gd name="T36" fmla="*/ 0 w 104"/>
                  <a:gd name="T37" fmla="*/ 6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4" h="71">
                    <a:moveTo>
                      <a:pt x="0" y="68"/>
                    </a:moveTo>
                    <a:cubicBezTo>
                      <a:pt x="0" y="67"/>
                      <a:pt x="1" y="64"/>
                      <a:pt x="2" y="62"/>
                    </a:cubicBezTo>
                    <a:cubicBezTo>
                      <a:pt x="4" y="58"/>
                      <a:pt x="7" y="58"/>
                      <a:pt x="33" y="58"/>
                    </a:cubicBezTo>
                    <a:cubicBezTo>
                      <a:pt x="61" y="58"/>
                      <a:pt x="62" y="58"/>
                      <a:pt x="66" y="52"/>
                    </a:cubicBezTo>
                    <a:cubicBezTo>
                      <a:pt x="74" y="41"/>
                      <a:pt x="73" y="41"/>
                      <a:pt x="43" y="41"/>
                    </a:cubicBezTo>
                    <a:cubicBezTo>
                      <a:pt x="20" y="41"/>
                      <a:pt x="15" y="40"/>
                      <a:pt x="14" y="38"/>
                    </a:cubicBezTo>
                    <a:cubicBezTo>
                      <a:pt x="11" y="30"/>
                      <a:pt x="20" y="13"/>
                      <a:pt x="32" y="5"/>
                    </a:cubicBezTo>
                    <a:cubicBezTo>
                      <a:pt x="39" y="1"/>
                      <a:pt x="41" y="0"/>
                      <a:pt x="72" y="0"/>
                    </a:cubicBezTo>
                    <a:cubicBezTo>
                      <a:pt x="90" y="0"/>
                      <a:pt x="104" y="1"/>
                      <a:pt x="104" y="1"/>
                    </a:cubicBezTo>
                    <a:cubicBezTo>
                      <a:pt x="104" y="2"/>
                      <a:pt x="104" y="5"/>
                      <a:pt x="102" y="8"/>
                    </a:cubicBezTo>
                    <a:cubicBezTo>
                      <a:pt x="100" y="13"/>
                      <a:pt x="100" y="13"/>
                      <a:pt x="81" y="13"/>
                    </a:cubicBezTo>
                    <a:cubicBezTo>
                      <a:pt x="62" y="13"/>
                      <a:pt x="51" y="16"/>
                      <a:pt x="49" y="22"/>
                    </a:cubicBezTo>
                    <a:cubicBezTo>
                      <a:pt x="46" y="29"/>
                      <a:pt x="50" y="30"/>
                      <a:pt x="70" y="30"/>
                    </a:cubicBezTo>
                    <a:cubicBezTo>
                      <a:pt x="90" y="30"/>
                      <a:pt x="90" y="30"/>
                      <a:pt x="90" y="30"/>
                    </a:cubicBezTo>
                    <a:cubicBezTo>
                      <a:pt x="90" y="37"/>
                      <a:pt x="90" y="37"/>
                      <a:pt x="90" y="37"/>
                    </a:cubicBezTo>
                    <a:cubicBezTo>
                      <a:pt x="90" y="46"/>
                      <a:pt x="85" y="56"/>
                      <a:pt x="77" y="63"/>
                    </a:cubicBezTo>
                    <a:cubicBezTo>
                      <a:pt x="70" y="70"/>
                      <a:pt x="70" y="70"/>
                      <a:pt x="70" y="70"/>
                    </a:cubicBezTo>
                    <a:cubicBezTo>
                      <a:pt x="35" y="70"/>
                      <a:pt x="35" y="70"/>
                      <a:pt x="35" y="70"/>
                    </a:cubicBezTo>
                    <a:cubicBezTo>
                      <a:pt x="10" y="71"/>
                      <a:pt x="0" y="70"/>
                      <a:pt x="0" y="68"/>
                    </a:cubicBezTo>
                    <a:close/>
                  </a:path>
                </a:pathLst>
              </a:custGeom>
              <a:solidFill>
                <a:srgbClr val="FFFFFF"/>
              </a:solidFill>
              <a:ln>
                <a:noFill/>
              </a:ln>
            </p:spPr>
            <p:txBody>
              <a:bodyPr vert="horz" wrap="square" lIns="91407" tIns="45703" rIns="91407" bIns="45703" numCol="1" anchor="t" anchorCtr="0" compatLnSpc="1"/>
              <a:lstStyle/>
              <a:p>
                <a:pPr defTabSz="914400">
                  <a:defRPr/>
                </a:pPr>
                <a:endParaRPr lang="zh-CN" altLang="en-US" sz="190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9" name="Freeform 8"/>
              <p:cNvSpPr/>
              <p:nvPr/>
            </p:nvSpPr>
            <p:spPr bwMode="auto">
              <a:xfrm>
                <a:off x="-481601" y="3470080"/>
                <a:ext cx="67492" cy="86039"/>
              </a:xfrm>
              <a:custGeom>
                <a:avLst/>
                <a:gdLst>
                  <a:gd name="T0" fmla="*/ 0 w 55"/>
                  <a:gd name="T1" fmla="*/ 69 h 70"/>
                  <a:gd name="T2" fmla="*/ 11 w 55"/>
                  <a:gd name="T3" fmla="*/ 34 h 70"/>
                  <a:gd name="T4" fmla="*/ 22 w 55"/>
                  <a:gd name="T5" fmla="*/ 0 h 70"/>
                  <a:gd name="T6" fmla="*/ 39 w 55"/>
                  <a:gd name="T7" fmla="*/ 0 h 70"/>
                  <a:gd name="T8" fmla="*/ 54 w 55"/>
                  <a:gd name="T9" fmla="*/ 4 h 70"/>
                  <a:gd name="T10" fmla="*/ 43 w 55"/>
                  <a:gd name="T11" fmla="*/ 39 h 70"/>
                  <a:gd name="T12" fmla="*/ 33 w 55"/>
                  <a:gd name="T13" fmla="*/ 70 h 70"/>
                  <a:gd name="T14" fmla="*/ 16 w 55"/>
                  <a:gd name="T15" fmla="*/ 70 h 70"/>
                  <a:gd name="T16" fmla="*/ 0 w 55"/>
                  <a:gd name="T17"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0">
                    <a:moveTo>
                      <a:pt x="0" y="69"/>
                    </a:moveTo>
                    <a:cubicBezTo>
                      <a:pt x="0" y="68"/>
                      <a:pt x="5" y="52"/>
                      <a:pt x="11" y="34"/>
                    </a:cubicBezTo>
                    <a:cubicBezTo>
                      <a:pt x="22" y="0"/>
                      <a:pt x="22" y="0"/>
                      <a:pt x="22" y="0"/>
                    </a:cubicBezTo>
                    <a:cubicBezTo>
                      <a:pt x="39" y="0"/>
                      <a:pt x="39" y="0"/>
                      <a:pt x="39" y="0"/>
                    </a:cubicBezTo>
                    <a:cubicBezTo>
                      <a:pt x="54" y="0"/>
                      <a:pt x="55" y="1"/>
                      <a:pt x="54" y="4"/>
                    </a:cubicBezTo>
                    <a:cubicBezTo>
                      <a:pt x="54" y="6"/>
                      <a:pt x="49" y="22"/>
                      <a:pt x="43" y="39"/>
                    </a:cubicBezTo>
                    <a:cubicBezTo>
                      <a:pt x="33" y="70"/>
                      <a:pt x="33" y="70"/>
                      <a:pt x="33" y="70"/>
                    </a:cubicBezTo>
                    <a:cubicBezTo>
                      <a:pt x="16" y="70"/>
                      <a:pt x="16" y="70"/>
                      <a:pt x="16" y="70"/>
                    </a:cubicBezTo>
                    <a:cubicBezTo>
                      <a:pt x="7" y="70"/>
                      <a:pt x="0" y="70"/>
                      <a:pt x="0" y="69"/>
                    </a:cubicBezTo>
                    <a:close/>
                  </a:path>
                </a:pathLst>
              </a:custGeom>
              <a:solidFill>
                <a:srgbClr val="FFFFFF"/>
              </a:solidFill>
              <a:ln>
                <a:noFill/>
              </a:ln>
            </p:spPr>
            <p:txBody>
              <a:bodyPr vert="horz" wrap="square" lIns="91407" tIns="45703" rIns="91407" bIns="45703" numCol="1" anchor="t" anchorCtr="0" compatLnSpc="1"/>
              <a:lstStyle/>
              <a:p>
                <a:pPr defTabSz="914400">
                  <a:defRPr/>
                </a:pPr>
                <a:endParaRPr lang="zh-CN" altLang="en-US" sz="190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0" name="Freeform 9"/>
              <p:cNvSpPr/>
              <p:nvPr/>
            </p:nvSpPr>
            <p:spPr bwMode="auto">
              <a:xfrm>
                <a:off x="-417716" y="3470080"/>
                <a:ext cx="95313" cy="87070"/>
              </a:xfrm>
              <a:custGeom>
                <a:avLst/>
                <a:gdLst>
                  <a:gd name="T0" fmla="*/ 3 w 78"/>
                  <a:gd name="T1" fmla="*/ 66 h 71"/>
                  <a:gd name="T2" fmla="*/ 9 w 78"/>
                  <a:gd name="T3" fmla="*/ 25 h 71"/>
                  <a:gd name="T4" fmla="*/ 16 w 78"/>
                  <a:gd name="T5" fmla="*/ 0 h 71"/>
                  <a:gd name="T6" fmla="*/ 33 w 78"/>
                  <a:gd name="T7" fmla="*/ 0 h 71"/>
                  <a:gd name="T8" fmla="*/ 50 w 78"/>
                  <a:gd name="T9" fmla="*/ 0 h 71"/>
                  <a:gd name="T10" fmla="*/ 41 w 78"/>
                  <a:gd name="T11" fmla="*/ 26 h 71"/>
                  <a:gd name="T12" fmla="*/ 34 w 78"/>
                  <a:gd name="T13" fmla="*/ 55 h 71"/>
                  <a:gd name="T14" fmla="*/ 56 w 78"/>
                  <a:gd name="T15" fmla="*/ 58 h 71"/>
                  <a:gd name="T16" fmla="*/ 78 w 78"/>
                  <a:gd name="T17" fmla="*/ 59 h 71"/>
                  <a:gd name="T18" fmla="*/ 77 w 78"/>
                  <a:gd name="T19" fmla="*/ 66 h 71"/>
                  <a:gd name="T20" fmla="*/ 40 w 78"/>
                  <a:gd name="T21" fmla="*/ 71 h 71"/>
                  <a:gd name="T22" fmla="*/ 3 w 78"/>
                  <a:gd name="T23" fmla="*/ 6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1">
                    <a:moveTo>
                      <a:pt x="3" y="66"/>
                    </a:moveTo>
                    <a:cubicBezTo>
                      <a:pt x="0" y="59"/>
                      <a:pt x="1" y="50"/>
                      <a:pt x="9" y="25"/>
                    </a:cubicBezTo>
                    <a:cubicBezTo>
                      <a:pt x="16" y="0"/>
                      <a:pt x="16" y="0"/>
                      <a:pt x="16" y="0"/>
                    </a:cubicBezTo>
                    <a:cubicBezTo>
                      <a:pt x="33" y="0"/>
                      <a:pt x="33" y="0"/>
                      <a:pt x="33" y="0"/>
                    </a:cubicBezTo>
                    <a:cubicBezTo>
                      <a:pt x="50" y="0"/>
                      <a:pt x="50" y="0"/>
                      <a:pt x="50" y="0"/>
                    </a:cubicBezTo>
                    <a:cubicBezTo>
                      <a:pt x="41" y="26"/>
                      <a:pt x="41" y="26"/>
                      <a:pt x="41" y="26"/>
                    </a:cubicBezTo>
                    <a:cubicBezTo>
                      <a:pt x="37" y="40"/>
                      <a:pt x="33" y="53"/>
                      <a:pt x="34" y="55"/>
                    </a:cubicBezTo>
                    <a:cubicBezTo>
                      <a:pt x="35" y="57"/>
                      <a:pt x="40" y="58"/>
                      <a:pt x="56" y="58"/>
                    </a:cubicBezTo>
                    <a:cubicBezTo>
                      <a:pt x="68" y="58"/>
                      <a:pt x="78" y="59"/>
                      <a:pt x="78" y="59"/>
                    </a:cubicBezTo>
                    <a:cubicBezTo>
                      <a:pt x="78" y="60"/>
                      <a:pt x="77" y="63"/>
                      <a:pt x="77" y="66"/>
                    </a:cubicBezTo>
                    <a:cubicBezTo>
                      <a:pt x="75" y="71"/>
                      <a:pt x="75" y="71"/>
                      <a:pt x="40" y="71"/>
                    </a:cubicBezTo>
                    <a:cubicBezTo>
                      <a:pt x="8" y="71"/>
                      <a:pt x="5" y="70"/>
                      <a:pt x="3" y="66"/>
                    </a:cubicBezTo>
                    <a:close/>
                  </a:path>
                </a:pathLst>
              </a:custGeom>
              <a:solidFill>
                <a:srgbClr val="FFFFFF"/>
              </a:solidFill>
              <a:ln>
                <a:noFill/>
              </a:ln>
            </p:spPr>
            <p:txBody>
              <a:bodyPr vert="horz" wrap="square" lIns="91407" tIns="45703" rIns="91407" bIns="45703" numCol="1" anchor="t" anchorCtr="0" compatLnSpc="1"/>
              <a:lstStyle/>
              <a:p>
                <a:pPr defTabSz="914400">
                  <a:defRPr/>
                </a:pPr>
                <a:endParaRPr lang="zh-CN" altLang="en-US" sz="190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1" name="Freeform 10"/>
              <p:cNvSpPr/>
              <p:nvPr/>
            </p:nvSpPr>
            <p:spPr bwMode="auto">
              <a:xfrm>
                <a:off x="-310038" y="3470080"/>
                <a:ext cx="70583" cy="87070"/>
              </a:xfrm>
              <a:custGeom>
                <a:avLst/>
                <a:gdLst>
                  <a:gd name="T0" fmla="*/ 1 w 58"/>
                  <a:gd name="T1" fmla="*/ 68 h 71"/>
                  <a:gd name="T2" fmla="*/ 13 w 58"/>
                  <a:gd name="T3" fmla="*/ 33 h 71"/>
                  <a:gd name="T4" fmla="*/ 24 w 58"/>
                  <a:gd name="T5" fmla="*/ 0 h 71"/>
                  <a:gd name="T6" fmla="*/ 41 w 58"/>
                  <a:gd name="T7" fmla="*/ 0 h 71"/>
                  <a:gd name="T8" fmla="*/ 58 w 58"/>
                  <a:gd name="T9" fmla="*/ 0 h 71"/>
                  <a:gd name="T10" fmla="*/ 46 w 58"/>
                  <a:gd name="T11" fmla="*/ 35 h 71"/>
                  <a:gd name="T12" fmla="*/ 34 w 58"/>
                  <a:gd name="T13" fmla="*/ 71 h 71"/>
                  <a:gd name="T14" fmla="*/ 17 w 58"/>
                  <a:gd name="T15" fmla="*/ 71 h 71"/>
                  <a:gd name="T16" fmla="*/ 1 w 58"/>
                  <a:gd name="T17" fmla="*/ 6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71">
                    <a:moveTo>
                      <a:pt x="1" y="68"/>
                    </a:moveTo>
                    <a:cubicBezTo>
                      <a:pt x="1" y="66"/>
                      <a:pt x="7" y="51"/>
                      <a:pt x="13" y="33"/>
                    </a:cubicBezTo>
                    <a:cubicBezTo>
                      <a:pt x="24" y="0"/>
                      <a:pt x="24" y="0"/>
                      <a:pt x="24" y="0"/>
                    </a:cubicBezTo>
                    <a:cubicBezTo>
                      <a:pt x="41" y="0"/>
                      <a:pt x="41" y="0"/>
                      <a:pt x="41" y="0"/>
                    </a:cubicBezTo>
                    <a:cubicBezTo>
                      <a:pt x="58" y="0"/>
                      <a:pt x="58" y="0"/>
                      <a:pt x="58" y="0"/>
                    </a:cubicBezTo>
                    <a:cubicBezTo>
                      <a:pt x="46" y="35"/>
                      <a:pt x="46" y="35"/>
                      <a:pt x="46" y="35"/>
                    </a:cubicBezTo>
                    <a:cubicBezTo>
                      <a:pt x="34" y="71"/>
                      <a:pt x="34" y="71"/>
                      <a:pt x="34" y="71"/>
                    </a:cubicBezTo>
                    <a:cubicBezTo>
                      <a:pt x="17" y="71"/>
                      <a:pt x="17" y="71"/>
                      <a:pt x="17" y="71"/>
                    </a:cubicBezTo>
                    <a:cubicBezTo>
                      <a:pt x="4" y="71"/>
                      <a:pt x="0" y="70"/>
                      <a:pt x="1" y="68"/>
                    </a:cubicBezTo>
                    <a:close/>
                  </a:path>
                </a:pathLst>
              </a:custGeom>
              <a:solidFill>
                <a:srgbClr val="FFFFFF"/>
              </a:solidFill>
              <a:ln>
                <a:noFill/>
              </a:ln>
            </p:spPr>
            <p:txBody>
              <a:bodyPr vert="horz" wrap="square" lIns="91407" tIns="45703" rIns="91407" bIns="45703" numCol="1" anchor="t" anchorCtr="0" compatLnSpc="1"/>
              <a:lstStyle/>
              <a:p>
                <a:pPr defTabSz="914400">
                  <a:defRPr/>
                </a:pPr>
                <a:endParaRPr lang="zh-CN" altLang="en-US" sz="190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2" name="Freeform 11"/>
              <p:cNvSpPr/>
              <p:nvPr/>
            </p:nvSpPr>
            <p:spPr bwMode="auto">
              <a:xfrm>
                <a:off x="-242031" y="3470080"/>
                <a:ext cx="117467" cy="87070"/>
              </a:xfrm>
              <a:custGeom>
                <a:avLst/>
                <a:gdLst>
                  <a:gd name="T0" fmla="*/ 2 w 96"/>
                  <a:gd name="T1" fmla="*/ 68 h 71"/>
                  <a:gd name="T2" fmla="*/ 0 w 96"/>
                  <a:gd name="T3" fmla="*/ 55 h 71"/>
                  <a:gd name="T4" fmla="*/ 26 w 96"/>
                  <a:gd name="T5" fmla="*/ 6 h 71"/>
                  <a:gd name="T6" fmla="*/ 66 w 96"/>
                  <a:gd name="T7" fmla="*/ 0 h 71"/>
                  <a:gd name="T8" fmla="*/ 96 w 96"/>
                  <a:gd name="T9" fmla="*/ 0 h 71"/>
                  <a:gd name="T10" fmla="*/ 95 w 96"/>
                  <a:gd name="T11" fmla="*/ 5 h 71"/>
                  <a:gd name="T12" fmla="*/ 94 w 96"/>
                  <a:gd name="T13" fmla="*/ 12 h 71"/>
                  <a:gd name="T14" fmla="*/ 73 w 96"/>
                  <a:gd name="T15" fmla="*/ 13 h 71"/>
                  <a:gd name="T16" fmla="*/ 36 w 96"/>
                  <a:gd name="T17" fmla="*/ 36 h 71"/>
                  <a:gd name="T18" fmla="*/ 55 w 96"/>
                  <a:gd name="T19" fmla="*/ 58 h 71"/>
                  <a:gd name="T20" fmla="*/ 77 w 96"/>
                  <a:gd name="T21" fmla="*/ 59 h 71"/>
                  <a:gd name="T22" fmla="*/ 74 w 96"/>
                  <a:gd name="T23" fmla="*/ 65 h 71"/>
                  <a:gd name="T24" fmla="*/ 72 w 96"/>
                  <a:gd name="T25" fmla="*/ 71 h 71"/>
                  <a:gd name="T26" fmla="*/ 39 w 96"/>
                  <a:gd name="T27" fmla="*/ 71 h 71"/>
                  <a:gd name="T28" fmla="*/ 2 w 96"/>
                  <a:gd name="T29" fmla="*/ 6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71">
                    <a:moveTo>
                      <a:pt x="2" y="68"/>
                    </a:moveTo>
                    <a:cubicBezTo>
                      <a:pt x="1" y="67"/>
                      <a:pt x="0" y="61"/>
                      <a:pt x="0" y="55"/>
                    </a:cubicBezTo>
                    <a:cubicBezTo>
                      <a:pt x="0" y="37"/>
                      <a:pt x="12" y="14"/>
                      <a:pt x="26" y="6"/>
                    </a:cubicBezTo>
                    <a:cubicBezTo>
                      <a:pt x="35" y="1"/>
                      <a:pt x="37" y="0"/>
                      <a:pt x="66" y="0"/>
                    </a:cubicBezTo>
                    <a:cubicBezTo>
                      <a:pt x="96" y="0"/>
                      <a:pt x="96" y="0"/>
                      <a:pt x="96" y="0"/>
                    </a:cubicBezTo>
                    <a:cubicBezTo>
                      <a:pt x="95" y="5"/>
                      <a:pt x="95" y="5"/>
                      <a:pt x="95" y="5"/>
                    </a:cubicBezTo>
                    <a:cubicBezTo>
                      <a:pt x="94" y="8"/>
                      <a:pt x="94" y="11"/>
                      <a:pt x="94" y="12"/>
                    </a:cubicBezTo>
                    <a:cubicBezTo>
                      <a:pt x="94" y="12"/>
                      <a:pt x="84" y="13"/>
                      <a:pt x="73" y="13"/>
                    </a:cubicBezTo>
                    <a:cubicBezTo>
                      <a:pt x="46" y="13"/>
                      <a:pt x="43" y="15"/>
                      <a:pt x="36" y="36"/>
                    </a:cubicBezTo>
                    <a:cubicBezTo>
                      <a:pt x="29" y="57"/>
                      <a:pt x="30" y="58"/>
                      <a:pt x="55" y="58"/>
                    </a:cubicBezTo>
                    <a:cubicBezTo>
                      <a:pt x="67" y="58"/>
                      <a:pt x="77" y="58"/>
                      <a:pt x="77" y="59"/>
                    </a:cubicBezTo>
                    <a:cubicBezTo>
                      <a:pt x="77" y="59"/>
                      <a:pt x="76" y="62"/>
                      <a:pt x="74" y="65"/>
                    </a:cubicBezTo>
                    <a:cubicBezTo>
                      <a:pt x="72" y="71"/>
                      <a:pt x="72" y="71"/>
                      <a:pt x="72" y="71"/>
                    </a:cubicBezTo>
                    <a:cubicBezTo>
                      <a:pt x="39" y="71"/>
                      <a:pt x="39" y="71"/>
                      <a:pt x="39" y="71"/>
                    </a:cubicBezTo>
                    <a:cubicBezTo>
                      <a:pt x="15" y="71"/>
                      <a:pt x="4" y="70"/>
                      <a:pt x="2" y="68"/>
                    </a:cubicBezTo>
                    <a:close/>
                  </a:path>
                </a:pathLst>
              </a:custGeom>
              <a:solidFill>
                <a:srgbClr val="FFFFFF"/>
              </a:solidFill>
              <a:ln>
                <a:noFill/>
              </a:ln>
            </p:spPr>
            <p:txBody>
              <a:bodyPr vert="horz" wrap="square" lIns="91407" tIns="45703" rIns="91407" bIns="45703" numCol="1" anchor="t" anchorCtr="0" compatLnSpc="1"/>
              <a:lstStyle/>
              <a:p>
                <a:pPr defTabSz="914400">
                  <a:defRPr/>
                </a:pPr>
                <a:endParaRPr lang="zh-CN" altLang="en-US" sz="190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 name="Freeform 12"/>
              <p:cNvSpPr>
                <a:spLocks noEditPoints="1"/>
              </p:cNvSpPr>
              <p:nvPr/>
            </p:nvSpPr>
            <p:spPr bwMode="auto">
              <a:xfrm>
                <a:off x="-134354" y="3470080"/>
                <a:ext cx="117467" cy="87070"/>
              </a:xfrm>
              <a:custGeom>
                <a:avLst/>
                <a:gdLst>
                  <a:gd name="T0" fmla="*/ 63 w 96"/>
                  <a:gd name="T1" fmla="*/ 0 h 71"/>
                  <a:gd name="T2" fmla="*/ 33 w 96"/>
                  <a:gd name="T3" fmla="*/ 5 h 71"/>
                  <a:gd name="T4" fmla="*/ 10 w 96"/>
                  <a:gd name="T5" fmla="*/ 68 h 71"/>
                  <a:gd name="T6" fmla="*/ 37 w 96"/>
                  <a:gd name="T7" fmla="*/ 71 h 71"/>
                  <a:gd name="T8" fmla="*/ 91 w 96"/>
                  <a:gd name="T9" fmla="*/ 39 h 71"/>
                  <a:gd name="T10" fmla="*/ 90 w 96"/>
                  <a:gd name="T11" fmla="*/ 5 h 71"/>
                  <a:gd name="T12" fmla="*/ 63 w 96"/>
                  <a:gd name="T13" fmla="*/ 0 h 71"/>
                  <a:gd name="T14" fmla="*/ 66 w 96"/>
                  <a:gd name="T15" fmla="*/ 13 h 71"/>
                  <a:gd name="T16" fmla="*/ 73 w 96"/>
                  <a:gd name="T17" fmla="*/ 35 h 71"/>
                  <a:gd name="T18" fmla="*/ 61 w 96"/>
                  <a:gd name="T19" fmla="*/ 55 h 71"/>
                  <a:gd name="T20" fmla="*/ 43 w 96"/>
                  <a:gd name="T21" fmla="*/ 58 h 71"/>
                  <a:gd name="T22" fmla="*/ 44 w 96"/>
                  <a:gd name="T23" fmla="*/ 35 h 71"/>
                  <a:gd name="T24" fmla="*/ 66 w 96"/>
                  <a:gd name="T25" fmla="*/ 1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71">
                    <a:moveTo>
                      <a:pt x="63" y="0"/>
                    </a:moveTo>
                    <a:cubicBezTo>
                      <a:pt x="43" y="0"/>
                      <a:pt x="39" y="1"/>
                      <a:pt x="33" y="5"/>
                    </a:cubicBezTo>
                    <a:cubicBezTo>
                      <a:pt x="13" y="18"/>
                      <a:pt x="0" y="56"/>
                      <a:pt x="10" y="68"/>
                    </a:cubicBezTo>
                    <a:cubicBezTo>
                      <a:pt x="12" y="70"/>
                      <a:pt x="20" y="71"/>
                      <a:pt x="37" y="71"/>
                    </a:cubicBezTo>
                    <a:cubicBezTo>
                      <a:pt x="75" y="70"/>
                      <a:pt x="82" y="66"/>
                      <a:pt x="91" y="39"/>
                    </a:cubicBezTo>
                    <a:cubicBezTo>
                      <a:pt x="96" y="21"/>
                      <a:pt x="96" y="11"/>
                      <a:pt x="90" y="5"/>
                    </a:cubicBezTo>
                    <a:cubicBezTo>
                      <a:pt x="86" y="1"/>
                      <a:pt x="84" y="0"/>
                      <a:pt x="63" y="0"/>
                    </a:cubicBezTo>
                    <a:close/>
                    <a:moveTo>
                      <a:pt x="66" y="13"/>
                    </a:moveTo>
                    <a:cubicBezTo>
                      <a:pt x="78" y="13"/>
                      <a:pt x="80" y="18"/>
                      <a:pt x="73" y="35"/>
                    </a:cubicBezTo>
                    <a:cubicBezTo>
                      <a:pt x="69" y="47"/>
                      <a:pt x="66" y="51"/>
                      <a:pt x="61" y="55"/>
                    </a:cubicBezTo>
                    <a:cubicBezTo>
                      <a:pt x="53" y="60"/>
                      <a:pt x="49" y="61"/>
                      <a:pt x="43" y="58"/>
                    </a:cubicBezTo>
                    <a:cubicBezTo>
                      <a:pt x="39" y="55"/>
                      <a:pt x="39" y="51"/>
                      <a:pt x="44" y="35"/>
                    </a:cubicBezTo>
                    <a:cubicBezTo>
                      <a:pt x="49" y="20"/>
                      <a:pt x="56" y="13"/>
                      <a:pt x="66" y="13"/>
                    </a:cubicBezTo>
                    <a:close/>
                  </a:path>
                </a:pathLst>
              </a:custGeom>
              <a:solidFill>
                <a:srgbClr val="FFFFFF"/>
              </a:solidFill>
              <a:ln>
                <a:noFill/>
              </a:ln>
            </p:spPr>
            <p:txBody>
              <a:bodyPr vert="horz" wrap="square" lIns="91407" tIns="45703" rIns="91407" bIns="45703" numCol="1" anchor="t" anchorCtr="0" compatLnSpc="1"/>
              <a:lstStyle/>
              <a:p>
                <a:pPr defTabSz="914400">
                  <a:defRPr/>
                </a:pPr>
                <a:endParaRPr lang="zh-CN" altLang="en-US" sz="190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4" name="Freeform 13"/>
              <p:cNvSpPr/>
              <p:nvPr/>
            </p:nvSpPr>
            <p:spPr bwMode="auto">
              <a:xfrm>
                <a:off x="-20493" y="3470080"/>
                <a:ext cx="129316" cy="87070"/>
              </a:xfrm>
              <a:custGeom>
                <a:avLst/>
                <a:gdLst>
                  <a:gd name="T0" fmla="*/ 13 w 106"/>
                  <a:gd name="T1" fmla="*/ 36 h 71"/>
                  <a:gd name="T2" fmla="*/ 25 w 106"/>
                  <a:gd name="T3" fmla="*/ 1 h 71"/>
                  <a:gd name="T4" fmla="*/ 40 w 106"/>
                  <a:gd name="T5" fmla="*/ 1 h 71"/>
                  <a:gd name="T6" fmla="*/ 66 w 106"/>
                  <a:gd name="T7" fmla="*/ 23 h 71"/>
                  <a:gd name="T8" fmla="*/ 72 w 106"/>
                  <a:gd name="T9" fmla="*/ 39 h 71"/>
                  <a:gd name="T10" fmla="*/ 87 w 106"/>
                  <a:gd name="T11" fmla="*/ 2 h 71"/>
                  <a:gd name="T12" fmla="*/ 97 w 106"/>
                  <a:gd name="T13" fmla="*/ 0 h 71"/>
                  <a:gd name="T14" fmla="*/ 106 w 106"/>
                  <a:gd name="T15" fmla="*/ 1 h 71"/>
                  <a:gd name="T16" fmla="*/ 84 w 106"/>
                  <a:gd name="T17" fmla="*/ 67 h 71"/>
                  <a:gd name="T18" fmla="*/ 67 w 106"/>
                  <a:gd name="T19" fmla="*/ 71 h 71"/>
                  <a:gd name="T20" fmla="*/ 40 w 106"/>
                  <a:gd name="T21" fmla="*/ 47 h 71"/>
                  <a:gd name="T22" fmla="*/ 34 w 106"/>
                  <a:gd name="T23" fmla="*/ 32 h 71"/>
                  <a:gd name="T24" fmla="*/ 26 w 106"/>
                  <a:gd name="T25" fmla="*/ 51 h 71"/>
                  <a:gd name="T26" fmla="*/ 20 w 106"/>
                  <a:gd name="T27" fmla="*/ 70 h 71"/>
                  <a:gd name="T28" fmla="*/ 10 w 106"/>
                  <a:gd name="T29" fmla="*/ 70 h 71"/>
                  <a:gd name="T30" fmla="*/ 0 w 106"/>
                  <a:gd name="T31" fmla="*/ 71 h 71"/>
                  <a:gd name="T32" fmla="*/ 13 w 106"/>
                  <a:gd name="T33" fmla="*/ 3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71">
                    <a:moveTo>
                      <a:pt x="13" y="36"/>
                    </a:moveTo>
                    <a:cubicBezTo>
                      <a:pt x="25" y="1"/>
                      <a:pt x="25" y="1"/>
                      <a:pt x="25" y="1"/>
                    </a:cubicBezTo>
                    <a:cubicBezTo>
                      <a:pt x="40" y="1"/>
                      <a:pt x="40" y="1"/>
                      <a:pt x="40" y="1"/>
                    </a:cubicBezTo>
                    <a:cubicBezTo>
                      <a:pt x="57" y="0"/>
                      <a:pt x="59" y="1"/>
                      <a:pt x="66" y="23"/>
                    </a:cubicBezTo>
                    <a:cubicBezTo>
                      <a:pt x="68" y="31"/>
                      <a:pt x="71" y="38"/>
                      <a:pt x="72" y="39"/>
                    </a:cubicBezTo>
                    <a:cubicBezTo>
                      <a:pt x="74" y="41"/>
                      <a:pt x="87" y="7"/>
                      <a:pt x="87" y="2"/>
                    </a:cubicBezTo>
                    <a:cubicBezTo>
                      <a:pt x="87" y="1"/>
                      <a:pt x="91" y="0"/>
                      <a:pt x="97" y="0"/>
                    </a:cubicBezTo>
                    <a:cubicBezTo>
                      <a:pt x="102" y="0"/>
                      <a:pt x="106" y="1"/>
                      <a:pt x="106" y="1"/>
                    </a:cubicBezTo>
                    <a:cubicBezTo>
                      <a:pt x="106" y="2"/>
                      <a:pt x="86" y="61"/>
                      <a:pt x="84" y="67"/>
                    </a:cubicBezTo>
                    <a:cubicBezTo>
                      <a:pt x="83" y="70"/>
                      <a:pt x="80" y="71"/>
                      <a:pt x="67" y="71"/>
                    </a:cubicBezTo>
                    <a:cubicBezTo>
                      <a:pt x="49" y="71"/>
                      <a:pt x="48" y="70"/>
                      <a:pt x="40" y="47"/>
                    </a:cubicBezTo>
                    <a:cubicBezTo>
                      <a:pt x="38" y="39"/>
                      <a:pt x="35" y="32"/>
                      <a:pt x="34" y="32"/>
                    </a:cubicBezTo>
                    <a:cubicBezTo>
                      <a:pt x="33" y="32"/>
                      <a:pt x="30" y="41"/>
                      <a:pt x="26" y="51"/>
                    </a:cubicBezTo>
                    <a:cubicBezTo>
                      <a:pt x="20" y="70"/>
                      <a:pt x="20" y="70"/>
                      <a:pt x="20" y="70"/>
                    </a:cubicBezTo>
                    <a:cubicBezTo>
                      <a:pt x="10" y="70"/>
                      <a:pt x="10" y="70"/>
                      <a:pt x="10" y="70"/>
                    </a:cubicBezTo>
                    <a:cubicBezTo>
                      <a:pt x="0" y="71"/>
                      <a:pt x="0" y="71"/>
                      <a:pt x="0" y="71"/>
                    </a:cubicBezTo>
                    <a:lnTo>
                      <a:pt x="13" y="36"/>
                    </a:lnTo>
                    <a:close/>
                  </a:path>
                </a:pathLst>
              </a:custGeom>
              <a:solidFill>
                <a:srgbClr val="FFFFFF"/>
              </a:solidFill>
              <a:ln>
                <a:noFill/>
              </a:ln>
            </p:spPr>
            <p:txBody>
              <a:bodyPr vert="horz" wrap="square" lIns="91407" tIns="45703" rIns="91407" bIns="45703" numCol="1" anchor="t" anchorCtr="0" compatLnSpc="1"/>
              <a:lstStyle/>
              <a:p>
                <a:pPr defTabSz="914400">
                  <a:defRPr/>
                </a:pPr>
                <a:endParaRPr lang="zh-CN" altLang="en-US" sz="190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5" name="Freeform 14"/>
              <p:cNvSpPr/>
              <p:nvPr/>
            </p:nvSpPr>
            <p:spPr bwMode="auto">
              <a:xfrm>
                <a:off x="-525394" y="3175899"/>
                <a:ext cx="305516" cy="232872"/>
              </a:xfrm>
              <a:custGeom>
                <a:avLst/>
                <a:gdLst>
                  <a:gd name="T0" fmla="*/ 121 w 250"/>
                  <a:gd name="T1" fmla="*/ 187 h 190"/>
                  <a:gd name="T2" fmla="*/ 30 w 250"/>
                  <a:gd name="T3" fmla="*/ 131 h 190"/>
                  <a:gd name="T4" fmla="*/ 1 w 250"/>
                  <a:gd name="T5" fmla="*/ 65 h 190"/>
                  <a:gd name="T6" fmla="*/ 0 w 250"/>
                  <a:gd name="T7" fmla="*/ 59 h 190"/>
                  <a:gd name="T8" fmla="*/ 27 w 250"/>
                  <a:gd name="T9" fmla="*/ 60 h 190"/>
                  <a:gd name="T10" fmla="*/ 54 w 250"/>
                  <a:gd name="T11" fmla="*/ 60 h 190"/>
                  <a:gd name="T12" fmla="*/ 65 w 250"/>
                  <a:gd name="T13" fmla="*/ 30 h 190"/>
                  <a:gd name="T14" fmla="*/ 75 w 250"/>
                  <a:gd name="T15" fmla="*/ 0 h 190"/>
                  <a:gd name="T16" fmla="*/ 86 w 250"/>
                  <a:gd name="T17" fmla="*/ 0 h 190"/>
                  <a:gd name="T18" fmla="*/ 98 w 250"/>
                  <a:gd name="T19" fmla="*/ 0 h 190"/>
                  <a:gd name="T20" fmla="*/ 76 w 250"/>
                  <a:gd name="T21" fmla="*/ 65 h 190"/>
                  <a:gd name="T22" fmla="*/ 55 w 250"/>
                  <a:gd name="T23" fmla="*/ 133 h 190"/>
                  <a:gd name="T24" fmla="*/ 60 w 250"/>
                  <a:gd name="T25" fmla="*/ 144 h 190"/>
                  <a:gd name="T26" fmla="*/ 66 w 250"/>
                  <a:gd name="T27" fmla="*/ 149 h 190"/>
                  <a:gd name="T28" fmla="*/ 158 w 250"/>
                  <a:gd name="T29" fmla="*/ 149 h 190"/>
                  <a:gd name="T30" fmla="*/ 250 w 250"/>
                  <a:gd name="T31" fmla="*/ 149 h 190"/>
                  <a:gd name="T32" fmla="*/ 241 w 250"/>
                  <a:gd name="T33" fmla="*/ 156 h 190"/>
                  <a:gd name="T34" fmla="*/ 183 w 250"/>
                  <a:gd name="T35" fmla="*/ 185 h 190"/>
                  <a:gd name="T36" fmla="*/ 121 w 250"/>
                  <a:gd name="T37" fmla="*/ 18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 h="190">
                    <a:moveTo>
                      <a:pt x="121" y="187"/>
                    </a:moveTo>
                    <a:cubicBezTo>
                      <a:pt x="85" y="180"/>
                      <a:pt x="52" y="160"/>
                      <a:pt x="30" y="131"/>
                    </a:cubicBezTo>
                    <a:cubicBezTo>
                      <a:pt x="15" y="110"/>
                      <a:pt x="7" y="93"/>
                      <a:pt x="1" y="65"/>
                    </a:cubicBezTo>
                    <a:cubicBezTo>
                      <a:pt x="0" y="59"/>
                      <a:pt x="0" y="59"/>
                      <a:pt x="0" y="59"/>
                    </a:cubicBezTo>
                    <a:cubicBezTo>
                      <a:pt x="27" y="60"/>
                      <a:pt x="27" y="60"/>
                      <a:pt x="27" y="60"/>
                    </a:cubicBezTo>
                    <a:cubicBezTo>
                      <a:pt x="54" y="60"/>
                      <a:pt x="54" y="60"/>
                      <a:pt x="54" y="60"/>
                    </a:cubicBezTo>
                    <a:cubicBezTo>
                      <a:pt x="65" y="30"/>
                      <a:pt x="65" y="30"/>
                      <a:pt x="65" y="30"/>
                    </a:cubicBezTo>
                    <a:cubicBezTo>
                      <a:pt x="75" y="0"/>
                      <a:pt x="75" y="0"/>
                      <a:pt x="75" y="0"/>
                    </a:cubicBezTo>
                    <a:cubicBezTo>
                      <a:pt x="86" y="0"/>
                      <a:pt x="86" y="0"/>
                      <a:pt x="86" y="0"/>
                    </a:cubicBezTo>
                    <a:cubicBezTo>
                      <a:pt x="93" y="0"/>
                      <a:pt x="98" y="0"/>
                      <a:pt x="98" y="0"/>
                    </a:cubicBezTo>
                    <a:cubicBezTo>
                      <a:pt x="98" y="1"/>
                      <a:pt x="88" y="30"/>
                      <a:pt x="76" y="65"/>
                    </a:cubicBezTo>
                    <a:cubicBezTo>
                      <a:pt x="65" y="100"/>
                      <a:pt x="55" y="131"/>
                      <a:pt x="55" y="133"/>
                    </a:cubicBezTo>
                    <a:cubicBezTo>
                      <a:pt x="55" y="136"/>
                      <a:pt x="57" y="141"/>
                      <a:pt x="60" y="144"/>
                    </a:cubicBezTo>
                    <a:cubicBezTo>
                      <a:pt x="66" y="149"/>
                      <a:pt x="66" y="149"/>
                      <a:pt x="66" y="149"/>
                    </a:cubicBezTo>
                    <a:cubicBezTo>
                      <a:pt x="158" y="149"/>
                      <a:pt x="158" y="149"/>
                      <a:pt x="158" y="149"/>
                    </a:cubicBezTo>
                    <a:cubicBezTo>
                      <a:pt x="250" y="149"/>
                      <a:pt x="250" y="149"/>
                      <a:pt x="250" y="149"/>
                    </a:cubicBezTo>
                    <a:cubicBezTo>
                      <a:pt x="241" y="156"/>
                      <a:pt x="241" y="156"/>
                      <a:pt x="241" y="156"/>
                    </a:cubicBezTo>
                    <a:cubicBezTo>
                      <a:pt x="228" y="168"/>
                      <a:pt x="202" y="180"/>
                      <a:pt x="183" y="185"/>
                    </a:cubicBezTo>
                    <a:cubicBezTo>
                      <a:pt x="164" y="189"/>
                      <a:pt x="138" y="190"/>
                      <a:pt x="121" y="187"/>
                    </a:cubicBezTo>
                    <a:close/>
                  </a:path>
                </a:pathLst>
              </a:custGeom>
              <a:solidFill>
                <a:srgbClr val="E70012"/>
              </a:solidFill>
              <a:ln>
                <a:noFill/>
              </a:ln>
              <a:extLst>
                <a:ext uri="{91240B29-F687-4F45-9708-019B960494DF}">
                  <a14:hiddenLine xmlns:a14="http://schemas.microsoft.com/office/drawing/2010/main" w="9525">
                    <a:solidFill>
                      <a:srgbClr val="000000"/>
                    </a:solidFill>
                    <a:round/>
                  </a14:hiddenLine>
                </a:ext>
              </a:extLst>
            </p:spPr>
            <p:txBody>
              <a:bodyPr vert="horz" wrap="square" lIns="91407" tIns="45703" rIns="91407" bIns="45703" numCol="1" anchor="t" anchorCtr="0" compatLnSpc="1"/>
              <a:lstStyle/>
              <a:p>
                <a:pPr defTabSz="914400">
                  <a:defRPr/>
                </a:pPr>
                <a:endParaRPr lang="zh-CN" altLang="en-US" sz="190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6" name="Freeform 15"/>
              <p:cNvSpPr>
                <a:spLocks noEditPoints="1"/>
              </p:cNvSpPr>
              <p:nvPr/>
            </p:nvSpPr>
            <p:spPr bwMode="auto">
              <a:xfrm>
                <a:off x="-423899" y="3040400"/>
                <a:ext cx="267391" cy="241116"/>
              </a:xfrm>
              <a:custGeom>
                <a:avLst/>
                <a:gdLst>
                  <a:gd name="T0" fmla="*/ 60 w 219"/>
                  <a:gd name="T1" fmla="*/ 0 h 197"/>
                  <a:gd name="T2" fmla="*/ 38 w 219"/>
                  <a:gd name="T3" fmla="*/ 2 h 197"/>
                  <a:gd name="T4" fmla="*/ 26 w 219"/>
                  <a:gd name="T5" fmla="*/ 4 h 197"/>
                  <a:gd name="T6" fmla="*/ 14 w 219"/>
                  <a:gd name="T7" fmla="*/ 43 h 197"/>
                  <a:gd name="T8" fmla="*/ 0 w 219"/>
                  <a:gd name="T9" fmla="*/ 85 h 197"/>
                  <a:gd name="T10" fmla="*/ 12 w 219"/>
                  <a:gd name="T11" fmla="*/ 87 h 197"/>
                  <a:gd name="T12" fmla="*/ 24 w 219"/>
                  <a:gd name="T13" fmla="*/ 86 h 197"/>
                  <a:gd name="T14" fmla="*/ 31 w 219"/>
                  <a:gd name="T15" fmla="*/ 64 h 197"/>
                  <a:gd name="T16" fmla="*/ 38 w 219"/>
                  <a:gd name="T17" fmla="*/ 43 h 197"/>
                  <a:gd name="T18" fmla="*/ 66 w 219"/>
                  <a:gd name="T19" fmla="*/ 43 h 197"/>
                  <a:gd name="T20" fmla="*/ 93 w 219"/>
                  <a:gd name="T21" fmla="*/ 44 h 197"/>
                  <a:gd name="T22" fmla="*/ 72 w 219"/>
                  <a:gd name="T23" fmla="*/ 111 h 197"/>
                  <a:gd name="T24" fmla="*/ 51 w 219"/>
                  <a:gd name="T25" fmla="*/ 183 h 197"/>
                  <a:gd name="T26" fmla="*/ 97 w 219"/>
                  <a:gd name="T27" fmla="*/ 196 h 197"/>
                  <a:gd name="T28" fmla="*/ 172 w 219"/>
                  <a:gd name="T29" fmla="*/ 197 h 197"/>
                  <a:gd name="T30" fmla="*/ 207 w 219"/>
                  <a:gd name="T31" fmla="*/ 197 h 197"/>
                  <a:gd name="T32" fmla="*/ 210 w 219"/>
                  <a:gd name="T33" fmla="*/ 187 h 197"/>
                  <a:gd name="T34" fmla="*/ 214 w 219"/>
                  <a:gd name="T35" fmla="*/ 160 h 197"/>
                  <a:gd name="T36" fmla="*/ 112 w 219"/>
                  <a:gd name="T37" fmla="*/ 7 h 197"/>
                  <a:gd name="T38" fmla="*/ 60 w 219"/>
                  <a:gd name="T39" fmla="*/ 0 h 197"/>
                  <a:gd name="T40" fmla="*/ 115 w 219"/>
                  <a:gd name="T41" fmla="*/ 43 h 197"/>
                  <a:gd name="T42" fmla="*/ 143 w 219"/>
                  <a:gd name="T43" fmla="*/ 43 h 197"/>
                  <a:gd name="T44" fmla="*/ 170 w 219"/>
                  <a:gd name="T45" fmla="*/ 44 h 197"/>
                  <a:gd name="T46" fmla="*/ 167 w 219"/>
                  <a:gd name="T47" fmla="*/ 55 h 197"/>
                  <a:gd name="T48" fmla="*/ 164 w 219"/>
                  <a:gd name="T49" fmla="*/ 65 h 197"/>
                  <a:gd name="T50" fmla="*/ 136 w 219"/>
                  <a:gd name="T51" fmla="*/ 66 h 197"/>
                  <a:gd name="T52" fmla="*/ 108 w 219"/>
                  <a:gd name="T53" fmla="*/ 64 h 197"/>
                  <a:gd name="T54" fmla="*/ 112 w 219"/>
                  <a:gd name="T55" fmla="*/ 53 h 197"/>
                  <a:gd name="T56" fmla="*/ 115 w 219"/>
                  <a:gd name="T57" fmla="*/ 43 h 197"/>
                  <a:gd name="T58" fmla="*/ 101 w 219"/>
                  <a:gd name="T59" fmla="*/ 87 h 197"/>
                  <a:gd name="T60" fmla="*/ 128 w 219"/>
                  <a:gd name="T61" fmla="*/ 87 h 197"/>
                  <a:gd name="T62" fmla="*/ 155 w 219"/>
                  <a:gd name="T63" fmla="*/ 90 h 197"/>
                  <a:gd name="T64" fmla="*/ 141 w 219"/>
                  <a:gd name="T65" fmla="*/ 135 h 197"/>
                  <a:gd name="T66" fmla="*/ 127 w 219"/>
                  <a:gd name="T67" fmla="*/ 178 h 197"/>
                  <a:gd name="T68" fmla="*/ 99 w 219"/>
                  <a:gd name="T69" fmla="*/ 178 h 197"/>
                  <a:gd name="T70" fmla="*/ 72 w 219"/>
                  <a:gd name="T71" fmla="*/ 176 h 197"/>
                  <a:gd name="T72" fmla="*/ 87 w 219"/>
                  <a:gd name="T73" fmla="*/ 130 h 197"/>
                  <a:gd name="T74" fmla="*/ 101 w 219"/>
                  <a:gd name="T75" fmla="*/ 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9" h="197">
                    <a:moveTo>
                      <a:pt x="60" y="0"/>
                    </a:moveTo>
                    <a:cubicBezTo>
                      <a:pt x="52" y="0"/>
                      <a:pt x="44" y="1"/>
                      <a:pt x="38" y="2"/>
                    </a:cubicBezTo>
                    <a:cubicBezTo>
                      <a:pt x="26" y="4"/>
                      <a:pt x="26" y="4"/>
                      <a:pt x="26" y="4"/>
                    </a:cubicBezTo>
                    <a:cubicBezTo>
                      <a:pt x="14" y="43"/>
                      <a:pt x="14" y="43"/>
                      <a:pt x="14" y="43"/>
                    </a:cubicBezTo>
                    <a:cubicBezTo>
                      <a:pt x="7" y="65"/>
                      <a:pt x="1" y="83"/>
                      <a:pt x="0" y="85"/>
                    </a:cubicBezTo>
                    <a:cubicBezTo>
                      <a:pt x="0" y="87"/>
                      <a:pt x="2" y="87"/>
                      <a:pt x="12" y="87"/>
                    </a:cubicBezTo>
                    <a:cubicBezTo>
                      <a:pt x="24" y="86"/>
                      <a:pt x="24" y="86"/>
                      <a:pt x="24" y="86"/>
                    </a:cubicBezTo>
                    <a:cubicBezTo>
                      <a:pt x="31" y="64"/>
                      <a:pt x="31" y="64"/>
                      <a:pt x="31" y="64"/>
                    </a:cubicBezTo>
                    <a:cubicBezTo>
                      <a:pt x="38" y="43"/>
                      <a:pt x="38" y="43"/>
                      <a:pt x="38" y="43"/>
                    </a:cubicBezTo>
                    <a:cubicBezTo>
                      <a:pt x="66" y="43"/>
                      <a:pt x="66" y="43"/>
                      <a:pt x="66" y="43"/>
                    </a:cubicBezTo>
                    <a:cubicBezTo>
                      <a:pt x="81" y="43"/>
                      <a:pt x="93" y="43"/>
                      <a:pt x="93" y="44"/>
                    </a:cubicBezTo>
                    <a:cubicBezTo>
                      <a:pt x="93" y="45"/>
                      <a:pt x="84" y="75"/>
                      <a:pt x="72" y="111"/>
                    </a:cubicBezTo>
                    <a:cubicBezTo>
                      <a:pt x="60" y="147"/>
                      <a:pt x="51" y="179"/>
                      <a:pt x="51" y="183"/>
                    </a:cubicBezTo>
                    <a:cubicBezTo>
                      <a:pt x="51" y="195"/>
                      <a:pt x="52" y="196"/>
                      <a:pt x="97" y="196"/>
                    </a:cubicBezTo>
                    <a:cubicBezTo>
                      <a:pt x="119" y="197"/>
                      <a:pt x="153" y="197"/>
                      <a:pt x="172" y="197"/>
                    </a:cubicBezTo>
                    <a:cubicBezTo>
                      <a:pt x="207" y="197"/>
                      <a:pt x="207" y="197"/>
                      <a:pt x="207" y="197"/>
                    </a:cubicBezTo>
                    <a:cubicBezTo>
                      <a:pt x="210" y="187"/>
                      <a:pt x="210" y="187"/>
                      <a:pt x="210" y="187"/>
                    </a:cubicBezTo>
                    <a:cubicBezTo>
                      <a:pt x="212" y="182"/>
                      <a:pt x="213" y="170"/>
                      <a:pt x="214" y="160"/>
                    </a:cubicBezTo>
                    <a:cubicBezTo>
                      <a:pt x="219" y="93"/>
                      <a:pt x="177" y="30"/>
                      <a:pt x="112" y="7"/>
                    </a:cubicBezTo>
                    <a:cubicBezTo>
                      <a:pt x="99" y="3"/>
                      <a:pt x="78" y="0"/>
                      <a:pt x="60" y="0"/>
                    </a:cubicBezTo>
                    <a:close/>
                    <a:moveTo>
                      <a:pt x="115" y="43"/>
                    </a:moveTo>
                    <a:cubicBezTo>
                      <a:pt x="143" y="43"/>
                      <a:pt x="143" y="43"/>
                      <a:pt x="143" y="43"/>
                    </a:cubicBezTo>
                    <a:cubicBezTo>
                      <a:pt x="158" y="43"/>
                      <a:pt x="170" y="43"/>
                      <a:pt x="170" y="44"/>
                    </a:cubicBezTo>
                    <a:cubicBezTo>
                      <a:pt x="170" y="45"/>
                      <a:pt x="169" y="50"/>
                      <a:pt x="167" y="55"/>
                    </a:cubicBezTo>
                    <a:cubicBezTo>
                      <a:pt x="164" y="65"/>
                      <a:pt x="164" y="65"/>
                      <a:pt x="164" y="65"/>
                    </a:cubicBezTo>
                    <a:cubicBezTo>
                      <a:pt x="136" y="66"/>
                      <a:pt x="136" y="66"/>
                      <a:pt x="136" y="66"/>
                    </a:cubicBezTo>
                    <a:cubicBezTo>
                      <a:pt x="121" y="66"/>
                      <a:pt x="108" y="65"/>
                      <a:pt x="108" y="64"/>
                    </a:cubicBezTo>
                    <a:cubicBezTo>
                      <a:pt x="108" y="63"/>
                      <a:pt x="110" y="58"/>
                      <a:pt x="112" y="53"/>
                    </a:cubicBezTo>
                    <a:lnTo>
                      <a:pt x="115" y="43"/>
                    </a:lnTo>
                    <a:close/>
                    <a:moveTo>
                      <a:pt x="101" y="87"/>
                    </a:moveTo>
                    <a:cubicBezTo>
                      <a:pt x="128" y="87"/>
                      <a:pt x="128" y="87"/>
                      <a:pt x="128" y="87"/>
                    </a:cubicBezTo>
                    <a:cubicBezTo>
                      <a:pt x="148" y="87"/>
                      <a:pt x="155" y="88"/>
                      <a:pt x="155" y="90"/>
                    </a:cubicBezTo>
                    <a:cubicBezTo>
                      <a:pt x="155" y="91"/>
                      <a:pt x="149" y="112"/>
                      <a:pt x="141" y="135"/>
                    </a:cubicBezTo>
                    <a:cubicBezTo>
                      <a:pt x="127" y="178"/>
                      <a:pt x="127" y="178"/>
                      <a:pt x="127" y="178"/>
                    </a:cubicBezTo>
                    <a:cubicBezTo>
                      <a:pt x="99" y="178"/>
                      <a:pt x="99" y="178"/>
                      <a:pt x="99" y="178"/>
                    </a:cubicBezTo>
                    <a:cubicBezTo>
                      <a:pt x="79" y="179"/>
                      <a:pt x="72" y="178"/>
                      <a:pt x="72" y="176"/>
                    </a:cubicBezTo>
                    <a:cubicBezTo>
                      <a:pt x="72" y="175"/>
                      <a:pt x="79" y="154"/>
                      <a:pt x="87" y="130"/>
                    </a:cubicBezTo>
                    <a:lnTo>
                      <a:pt x="101" y="87"/>
                    </a:lnTo>
                    <a:close/>
                  </a:path>
                </a:pathLst>
              </a:custGeom>
              <a:solidFill>
                <a:srgbClr val="E70012"/>
              </a:solidFill>
              <a:ln>
                <a:noFill/>
              </a:ln>
              <a:extLst>
                <a:ext uri="{91240B29-F687-4F45-9708-019B960494DF}">
                  <a14:hiddenLine xmlns:a14="http://schemas.microsoft.com/office/drawing/2010/main" w="9525">
                    <a:solidFill>
                      <a:srgbClr val="000000"/>
                    </a:solidFill>
                    <a:round/>
                  </a14:hiddenLine>
                </a:ext>
              </a:extLst>
            </p:spPr>
            <p:txBody>
              <a:bodyPr vert="horz" wrap="square" lIns="91407" tIns="45703" rIns="91407" bIns="45703" numCol="1" anchor="t" anchorCtr="0" compatLnSpc="1"/>
              <a:lstStyle/>
              <a:p>
                <a:pPr defTabSz="914400">
                  <a:defRPr/>
                </a:pPr>
                <a:endParaRPr lang="zh-CN" altLang="en-US" sz="190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7" name="Freeform 16"/>
              <p:cNvSpPr/>
              <p:nvPr/>
            </p:nvSpPr>
            <p:spPr bwMode="auto">
              <a:xfrm>
                <a:off x="-525394" y="3102740"/>
                <a:ext cx="41732" cy="137044"/>
              </a:xfrm>
              <a:custGeom>
                <a:avLst/>
                <a:gdLst>
                  <a:gd name="T0" fmla="*/ 0 w 34"/>
                  <a:gd name="T1" fmla="*/ 95 h 112"/>
                  <a:gd name="T2" fmla="*/ 15 w 34"/>
                  <a:gd name="T3" fmla="*/ 31 h 112"/>
                  <a:gd name="T4" fmla="*/ 34 w 34"/>
                  <a:gd name="T5" fmla="*/ 3 h 112"/>
                  <a:gd name="T6" fmla="*/ 17 w 34"/>
                  <a:gd name="T7" fmla="*/ 59 h 112"/>
                  <a:gd name="T8" fmla="*/ 0 w 34"/>
                  <a:gd name="T9" fmla="*/ 112 h 112"/>
                  <a:gd name="T10" fmla="*/ 0 w 34"/>
                  <a:gd name="T11" fmla="*/ 95 h 112"/>
                </a:gdLst>
                <a:ahLst/>
                <a:cxnLst>
                  <a:cxn ang="0">
                    <a:pos x="T0" y="T1"/>
                  </a:cxn>
                  <a:cxn ang="0">
                    <a:pos x="T2" y="T3"/>
                  </a:cxn>
                  <a:cxn ang="0">
                    <a:pos x="T4" y="T5"/>
                  </a:cxn>
                  <a:cxn ang="0">
                    <a:pos x="T6" y="T7"/>
                  </a:cxn>
                  <a:cxn ang="0">
                    <a:pos x="T8" y="T9"/>
                  </a:cxn>
                  <a:cxn ang="0">
                    <a:pos x="T10" y="T11"/>
                  </a:cxn>
                </a:cxnLst>
                <a:rect l="0" t="0" r="r" b="b"/>
                <a:pathLst>
                  <a:path w="34" h="112">
                    <a:moveTo>
                      <a:pt x="0" y="95"/>
                    </a:moveTo>
                    <a:cubicBezTo>
                      <a:pt x="0" y="73"/>
                      <a:pt x="5" y="51"/>
                      <a:pt x="15" y="31"/>
                    </a:cubicBezTo>
                    <a:cubicBezTo>
                      <a:pt x="23" y="16"/>
                      <a:pt x="34" y="0"/>
                      <a:pt x="34" y="3"/>
                    </a:cubicBezTo>
                    <a:cubicBezTo>
                      <a:pt x="34" y="5"/>
                      <a:pt x="26" y="29"/>
                      <a:pt x="17" y="59"/>
                    </a:cubicBezTo>
                    <a:cubicBezTo>
                      <a:pt x="0" y="112"/>
                      <a:pt x="0" y="112"/>
                      <a:pt x="0" y="112"/>
                    </a:cubicBezTo>
                    <a:lnTo>
                      <a:pt x="0" y="95"/>
                    </a:lnTo>
                    <a:close/>
                  </a:path>
                </a:pathLst>
              </a:custGeom>
              <a:solidFill>
                <a:srgbClr val="E70012"/>
              </a:solidFill>
              <a:ln>
                <a:noFill/>
              </a:ln>
              <a:extLst>
                <a:ext uri="{91240B29-F687-4F45-9708-019B960494DF}">
                  <a14:hiddenLine xmlns:a14="http://schemas.microsoft.com/office/drawing/2010/main" w="9525">
                    <a:solidFill>
                      <a:srgbClr val="000000"/>
                    </a:solidFill>
                    <a:round/>
                  </a14:hiddenLine>
                </a:ext>
              </a:extLst>
            </p:spPr>
            <p:txBody>
              <a:bodyPr vert="horz" wrap="square" lIns="91407" tIns="45703" rIns="91407" bIns="45703" numCol="1" anchor="t" anchorCtr="0" compatLnSpc="1"/>
              <a:lstStyle/>
              <a:p>
                <a:pPr defTabSz="914400">
                  <a:defRPr/>
                </a:pPr>
                <a:endParaRPr lang="zh-CN" altLang="en-US" sz="190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sp>
        <p:nvSpPr>
          <p:cNvPr id="58" name="12nm FFC"/>
          <p:cNvSpPr txBox="1"/>
          <p:nvPr/>
        </p:nvSpPr>
        <p:spPr>
          <a:xfrm>
            <a:off x="9896320" y="4969347"/>
            <a:ext cx="1955422" cy="199027"/>
          </a:xfrm>
          <a:prstGeom prst="rect">
            <a:avLst/>
          </a:prstGeom>
          <a:ln w="3175">
            <a:miter lim="400000"/>
          </a:ln>
        </p:spPr>
        <p:txBody>
          <a:bodyPr wrap="square" lIns="25399" tIns="25399" rIns="25399" bIns="25399" anchor="t">
            <a:spAutoFit/>
          </a:bodyPr>
          <a:lstStyle>
            <a:lvl1pPr algn="r" defTabSz="902970">
              <a:lnSpc>
                <a:spcPct val="80000"/>
              </a:lnSpc>
              <a:spcBef>
                <a:spcPts val="400"/>
              </a:spcBef>
              <a:defRPr sz="2800" b="0">
                <a:latin typeface="Akkurat Pro"/>
                <a:ea typeface="Akkurat Pro"/>
                <a:cs typeface="Akkurat Pro"/>
                <a:sym typeface="Akkurat Pro"/>
              </a:defRPr>
            </a:lvl1pPr>
          </a:lstStyle>
          <a:p>
            <a:pPr algn="l"/>
            <a:r>
              <a:rPr 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200+ </a:t>
            </a:r>
            <a:r>
              <a:rPr lang="en-US"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TOPS </a:t>
            </a:r>
            <a:r>
              <a:rPr lang="en-US" altLang="zh-CN" sz="12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200W</a:t>
            </a:r>
            <a:r>
              <a:rPr lang="en-US" altLang="zh-CN"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endPar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59" name="12nm FFC"/>
          <p:cNvSpPr txBox="1"/>
          <p:nvPr/>
        </p:nvSpPr>
        <p:spPr>
          <a:xfrm>
            <a:off x="9925353" y="5198487"/>
            <a:ext cx="1693910" cy="202426"/>
          </a:xfrm>
          <a:prstGeom prst="rect">
            <a:avLst/>
          </a:prstGeom>
          <a:ln w="3175">
            <a:miter lim="400000"/>
          </a:ln>
        </p:spPr>
        <p:txBody>
          <a:bodyPr wrap="square" lIns="25399" tIns="25399" rIns="25399" bIns="25399" anchor="t">
            <a:spAutoFit/>
          </a:bodyPr>
          <a:lstStyle>
            <a:lvl1pPr algn="r" defTabSz="902970">
              <a:lnSpc>
                <a:spcPct val="80000"/>
              </a:lnSpc>
              <a:spcBef>
                <a:spcPts val="400"/>
              </a:spcBef>
              <a:defRPr sz="2800" b="0">
                <a:latin typeface="Akkurat Pro"/>
                <a:ea typeface="Akkurat Pro"/>
                <a:cs typeface="Akkurat Pro"/>
                <a:sym typeface="Akkurat Pro"/>
              </a:defRPr>
            </a:lvl1pPr>
          </a:lstStyle>
          <a:p>
            <a:pPr algn="l"/>
            <a:r>
              <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数据中心</a:t>
            </a:r>
            <a:r>
              <a:rPr 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endParaRPr 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60" name="矩形 59"/>
          <p:cNvSpPr/>
          <p:nvPr/>
        </p:nvSpPr>
        <p:spPr>
          <a:xfrm>
            <a:off x="5475095" y="2968088"/>
            <a:ext cx="3954851" cy="338554"/>
          </a:xfrm>
          <a:prstGeom prst="rect">
            <a:avLst/>
          </a:prstGeom>
        </p:spPr>
        <p:txBody>
          <a:bodyPr wrap="square">
            <a:spAutoFit/>
          </a:bodyPr>
          <a:lstStyle/>
          <a:p>
            <a:pPr defTabSz="287655">
              <a:defRPr sz="2800">
                <a:solidFill>
                  <a:srgbClr val="EE220C"/>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600" b="1"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芯片算子库和高度</a:t>
            </a:r>
            <a:r>
              <a:rPr lang="zh-CN" altLang="en-US" sz="1600" b="1" dirty="0" smtClean="0">
                <a:solidFill>
                  <a:srgbClr val="C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自动化的算子</a:t>
            </a:r>
            <a:r>
              <a:rPr lang="zh-CN" altLang="en-US" sz="1600" b="1"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开发工具</a:t>
            </a:r>
            <a:endParaRPr lang="en-US" altLang="zh-CN" sz="1600" b="1"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61" name="圆角矩形 190"/>
          <p:cNvSpPr/>
          <p:nvPr/>
        </p:nvSpPr>
        <p:spPr>
          <a:xfrm>
            <a:off x="2831229" y="2385334"/>
            <a:ext cx="1270151" cy="320724"/>
          </a:xfrm>
          <a:prstGeom prst="roundRect">
            <a:avLst/>
          </a:prstGeom>
          <a:noFill/>
          <a:ln w="12700" cap="flat" cmpd="sng" algn="ctr">
            <a:solidFill>
              <a:srgbClr val="666666">
                <a:lumMod val="60000"/>
                <a:lumOff val="40000"/>
              </a:srgbClr>
            </a:solidFill>
            <a:prstDash val="solid"/>
          </a:ln>
          <a:effectLst/>
        </p:spPr>
        <p:txBody>
          <a:bodyPr lIns="36000" tIns="36000" rIns="36000" bIns="36000"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defRPr/>
            </a:pPr>
            <a:r>
              <a:rPr lang="en-US" altLang="zh-CN" sz="16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MindSpore</a:t>
            </a:r>
            <a:endParaRPr lang="en-US" altLang="zh-CN" sz="16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2" name="圆角矩形 191"/>
          <p:cNvSpPr/>
          <p:nvPr/>
        </p:nvSpPr>
        <p:spPr>
          <a:xfrm>
            <a:off x="4163607" y="2385334"/>
            <a:ext cx="844796" cy="320724"/>
          </a:xfrm>
          <a:prstGeom prst="roundRect">
            <a:avLst/>
          </a:prstGeom>
          <a:noFill/>
          <a:ln w="12700" cap="flat" cmpd="sng" algn="ctr">
            <a:solidFill>
              <a:srgbClr val="666666">
                <a:lumMod val="60000"/>
                <a:lumOff val="40000"/>
              </a:srgbClr>
            </a:solidFill>
            <a:prstDash val="solid"/>
          </a:ln>
          <a:effectLst/>
        </p:spPr>
        <p:txBody>
          <a:bodyPr lIns="36000" tIns="36000" rIns="36000" bIns="36000"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defRPr/>
            </a:pPr>
            <a:r>
              <a:rPr lang="en-US" altLang="zh-CN" sz="900" dirty="0" err="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TensorFlow</a:t>
            </a:r>
            <a:endParaRPr lang="en-US" altLang="zh-CN" sz="9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3" name="圆角矩形 192"/>
          <p:cNvSpPr/>
          <p:nvPr/>
        </p:nvSpPr>
        <p:spPr>
          <a:xfrm>
            <a:off x="5087435" y="2385334"/>
            <a:ext cx="722666" cy="320724"/>
          </a:xfrm>
          <a:prstGeom prst="roundRect">
            <a:avLst/>
          </a:prstGeom>
          <a:noFill/>
          <a:ln w="12700" cap="flat" cmpd="sng" algn="ctr">
            <a:solidFill>
              <a:srgbClr val="666666">
                <a:lumMod val="60000"/>
                <a:lumOff val="40000"/>
              </a:srgbClr>
            </a:solidFill>
            <a:prstDash val="solid"/>
          </a:ln>
          <a:effectLst/>
        </p:spPr>
        <p:txBody>
          <a:bodyPr lIns="36000" tIns="36000" rIns="36000" bIns="36000"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defRPr/>
            </a:pPr>
            <a:r>
              <a:rPr lang="en-US" altLang="zh-CN" sz="900" dirty="0" err="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PyTorch</a:t>
            </a:r>
            <a:endParaRPr lang="en-US" altLang="zh-CN" sz="9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4" name="圆角矩形 192"/>
          <p:cNvSpPr/>
          <p:nvPr/>
        </p:nvSpPr>
        <p:spPr>
          <a:xfrm>
            <a:off x="5887535" y="2385334"/>
            <a:ext cx="918820" cy="320724"/>
          </a:xfrm>
          <a:prstGeom prst="roundRect">
            <a:avLst/>
          </a:prstGeom>
          <a:noFill/>
          <a:ln w="12700" cap="flat" cmpd="sng" algn="ctr">
            <a:solidFill>
              <a:srgbClr val="666666">
                <a:lumMod val="60000"/>
                <a:lumOff val="40000"/>
              </a:srgbClr>
            </a:solidFill>
            <a:prstDash val="solid"/>
          </a:ln>
          <a:effectLst/>
        </p:spPr>
        <p:txBody>
          <a:bodyPr lIns="36000" tIns="36000" rIns="36000" bIns="36000"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defRPr/>
            </a:pPr>
            <a:r>
              <a:rPr lang="en-US" altLang="zh-CN" sz="900" dirty="0" err="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PaddlePaddle</a:t>
            </a:r>
            <a:endParaRPr lang="en-US" altLang="zh-CN" sz="9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5" name="圆角矩形 192"/>
          <p:cNvSpPr/>
          <p:nvPr/>
        </p:nvSpPr>
        <p:spPr>
          <a:xfrm>
            <a:off x="6883789" y="2385334"/>
            <a:ext cx="539212" cy="320724"/>
          </a:xfrm>
          <a:prstGeom prst="roundRect">
            <a:avLst/>
          </a:prstGeom>
          <a:noFill/>
          <a:ln w="12700" cap="flat" cmpd="sng" algn="ctr">
            <a:solidFill>
              <a:srgbClr val="666666">
                <a:lumMod val="60000"/>
                <a:lumOff val="40000"/>
              </a:srgbClr>
            </a:solidFill>
            <a:prstDash val="solid"/>
          </a:ln>
          <a:effectLst/>
        </p:spPr>
        <p:txBody>
          <a:bodyPr lIns="36000" tIns="36000" rIns="36000" bIns="36000"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defRPr/>
            </a:pPr>
            <a:r>
              <a:rPr lang="en-US" altLang="zh-CN" sz="9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9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6" name="圆角矩形 181"/>
          <p:cNvSpPr/>
          <p:nvPr/>
        </p:nvSpPr>
        <p:spPr>
          <a:xfrm>
            <a:off x="3978228" y="1400113"/>
            <a:ext cx="3439526" cy="306891"/>
          </a:xfrm>
          <a:prstGeom prst="roundRect">
            <a:avLst/>
          </a:prstGeom>
          <a:noFill/>
          <a:ln w="12700" cap="flat" cmpd="sng" algn="ctr">
            <a:solidFill>
              <a:srgbClr val="1D1D1A">
                <a:lumMod val="50000"/>
                <a:lumOff val="50000"/>
              </a:srgbClr>
            </a:solidFill>
            <a:prstDash val="solid"/>
          </a:ln>
          <a:effectLst/>
        </p:spPr>
        <p:txBody>
          <a:bodyPr lIns="36000" tIns="36000" rIns="36000" bIns="36000"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defRPr/>
            </a:pPr>
            <a:r>
              <a:rPr lang="en-US" altLang="zh-CN" sz="1600" b="1" dirty="0" err="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ModelArts</a:t>
            </a:r>
            <a:endParaRPr lang="en-US" altLang="zh-CN" sz="16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7" name="圆角矩形 182"/>
          <p:cNvSpPr/>
          <p:nvPr/>
        </p:nvSpPr>
        <p:spPr>
          <a:xfrm>
            <a:off x="3978227" y="1075902"/>
            <a:ext cx="846941" cy="287171"/>
          </a:xfrm>
          <a:prstGeom prst="roundRect">
            <a:avLst/>
          </a:prstGeom>
          <a:noFill/>
          <a:ln w="12700" cap="flat" cmpd="sng" algn="ctr">
            <a:solidFill>
              <a:srgbClr val="1D1D1A">
                <a:lumMod val="50000"/>
                <a:lumOff val="50000"/>
              </a:srgbClr>
            </a:solidFill>
            <a:prstDash val="solid"/>
          </a:ln>
          <a:effectLst/>
        </p:spPr>
        <p:txBody>
          <a:bodyPr lIns="36000" tIns="36000" rIns="36000" bIns="36000"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defRPr/>
            </a:pPr>
            <a:r>
              <a:rPr lang="en-US" altLang="zh-CN" sz="9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General APIs</a:t>
            </a:r>
            <a:endParaRPr lang="en-US" altLang="zh-CN" sz="9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8" name="圆角矩形 183"/>
          <p:cNvSpPr/>
          <p:nvPr/>
        </p:nvSpPr>
        <p:spPr>
          <a:xfrm>
            <a:off x="4854970" y="1075902"/>
            <a:ext cx="944184" cy="287171"/>
          </a:xfrm>
          <a:prstGeom prst="roundRect">
            <a:avLst/>
          </a:prstGeom>
          <a:noFill/>
          <a:ln w="12700" cap="flat" cmpd="sng" algn="ctr">
            <a:solidFill>
              <a:srgbClr val="1D1D1A">
                <a:lumMod val="50000"/>
                <a:lumOff val="50000"/>
              </a:srgbClr>
            </a:solidFill>
            <a:prstDash val="solid"/>
          </a:ln>
          <a:effectLst/>
        </p:spPr>
        <p:txBody>
          <a:bodyPr lIns="36000" tIns="36000" rIns="36000" bIns="36000"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defRPr/>
            </a:pPr>
            <a:r>
              <a:rPr lang="en-US" altLang="zh-CN" sz="9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Advanced APIs</a:t>
            </a:r>
            <a:endParaRPr lang="en-US" altLang="zh-CN" sz="9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9" name="圆角矩形 184"/>
          <p:cNvSpPr/>
          <p:nvPr/>
        </p:nvSpPr>
        <p:spPr>
          <a:xfrm>
            <a:off x="5849735" y="1075902"/>
            <a:ext cx="1568018" cy="287171"/>
          </a:xfrm>
          <a:prstGeom prst="roundRect">
            <a:avLst/>
          </a:prstGeom>
          <a:noFill/>
          <a:ln w="12700" cap="flat" cmpd="sng" algn="ctr">
            <a:solidFill>
              <a:srgbClr val="1D1D1A">
                <a:lumMod val="50000"/>
                <a:lumOff val="50000"/>
              </a:srgbClr>
            </a:solidFill>
            <a:prstDash val="solid"/>
          </a:ln>
          <a:effectLst/>
        </p:spPr>
        <p:txBody>
          <a:bodyPr lIns="36000" tIns="36000" rIns="36000" bIns="36000"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defRPr/>
            </a:pPr>
            <a:r>
              <a:rPr lang="en-US" altLang="zh-CN" sz="9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Pre-integrated Solutions</a:t>
            </a:r>
            <a:endParaRPr lang="en-US" altLang="zh-CN" sz="9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0" name="圆角矩形 116"/>
          <p:cNvSpPr/>
          <p:nvPr/>
        </p:nvSpPr>
        <p:spPr>
          <a:xfrm>
            <a:off x="2861934" y="1423592"/>
            <a:ext cx="894395" cy="293197"/>
          </a:xfrm>
          <a:prstGeom prst="roundRect">
            <a:avLst/>
          </a:prstGeom>
          <a:noFill/>
          <a:ln w="12700" cap="flat" cmpd="sng" algn="ctr">
            <a:solidFill>
              <a:srgbClr val="1D1D1A">
                <a:lumMod val="50000"/>
                <a:lumOff val="50000"/>
              </a:srgbClr>
            </a:solidFill>
            <a:prstDash val="solid"/>
          </a:ln>
          <a:effectLst/>
        </p:spPr>
        <p:txBody>
          <a:bodyPr lIns="36000" tIns="36000" rIns="36000" bIns="36000"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defRPr/>
            </a:pPr>
            <a:r>
              <a:rPr lang="en-US" altLang="zh-CN" sz="900" dirty="0" err="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HiAI</a:t>
            </a:r>
            <a:r>
              <a:rPr lang="en-US" altLang="zh-CN" sz="9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Engine</a:t>
            </a:r>
            <a:endParaRPr lang="en-US" altLang="zh-CN" sz="9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1" name="圆角矩形 117"/>
          <p:cNvSpPr/>
          <p:nvPr/>
        </p:nvSpPr>
        <p:spPr>
          <a:xfrm>
            <a:off x="2861934" y="1075906"/>
            <a:ext cx="894395" cy="293197"/>
          </a:xfrm>
          <a:prstGeom prst="roundRect">
            <a:avLst/>
          </a:prstGeom>
          <a:noFill/>
          <a:ln w="12700" cap="flat" cmpd="sng" algn="ctr">
            <a:solidFill>
              <a:srgbClr val="1D1D1A">
                <a:lumMod val="50000"/>
                <a:lumOff val="50000"/>
              </a:srgbClr>
            </a:solidFill>
            <a:prstDash val="solid"/>
          </a:ln>
          <a:effectLst/>
        </p:spPr>
        <p:txBody>
          <a:bodyPr lIns="36000" tIns="36000" rIns="36000" bIns="36000"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defRPr/>
            </a:pPr>
            <a:r>
              <a:rPr lang="en-US" altLang="zh-CN" sz="900" dirty="0" err="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HiAI</a:t>
            </a:r>
            <a:r>
              <a:rPr lang="en-US" altLang="zh-CN" sz="9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Service</a:t>
            </a:r>
            <a:endParaRPr lang="en-US" altLang="zh-CN" sz="9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72" name="Picture 2" descr="C:\Users\d00341849\AppData\Roaming\eSpace_Desktop\UserData\d00341849\imagefiles\originalImgfiles\7AC4E638-C4A4-485A-8812-C79DBC5CA42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54038" y="5585274"/>
            <a:ext cx="996567" cy="700089"/>
          </a:xfrm>
          <a:prstGeom prst="rect">
            <a:avLst/>
          </a:prstGeom>
          <a:solidFill>
            <a:srgbClr val="FFFFFF"/>
          </a:solidFill>
        </p:spPr>
      </p:pic>
      <p:grpSp>
        <p:nvGrpSpPr>
          <p:cNvPr id="73" name="Group 119"/>
          <p:cNvGrpSpPr/>
          <p:nvPr/>
        </p:nvGrpSpPr>
        <p:grpSpPr>
          <a:xfrm>
            <a:off x="8703807" y="5665601"/>
            <a:ext cx="578169" cy="569506"/>
            <a:chOff x="5154290" y="1948220"/>
            <a:chExt cx="1222310" cy="1093534"/>
          </a:xfrm>
          <a:effectLst>
            <a:reflection blurRad="25400" stA="37000" endPos="24000" dir="5400000" sy="-100000" algn="bl" rotWithShape="0"/>
          </a:effectLst>
        </p:grpSpPr>
        <p:grpSp>
          <p:nvGrpSpPr>
            <p:cNvPr id="74" name="Group 120"/>
            <p:cNvGrpSpPr/>
            <p:nvPr/>
          </p:nvGrpSpPr>
          <p:grpSpPr>
            <a:xfrm>
              <a:off x="5154290" y="1948220"/>
              <a:ext cx="1222310" cy="1093534"/>
              <a:chOff x="6066625" y="2062882"/>
              <a:chExt cx="869841" cy="833600"/>
            </a:xfrm>
          </p:grpSpPr>
          <p:sp>
            <p:nvSpPr>
              <p:cNvPr id="76" name="矩形"/>
              <p:cNvSpPr/>
              <p:nvPr/>
            </p:nvSpPr>
            <p:spPr>
              <a:xfrm>
                <a:off x="6066625" y="2062882"/>
                <a:ext cx="869841" cy="833600"/>
              </a:xfrm>
              <a:prstGeom prst="rect">
                <a:avLst/>
              </a:prstGeom>
              <a:gradFill flip="none" rotWithShape="1">
                <a:gsLst>
                  <a:gs pos="0">
                    <a:srgbClr val="000000"/>
                  </a:gs>
                  <a:gs pos="100000">
                    <a:srgbClr val="434343"/>
                  </a:gs>
                </a:gsLst>
                <a:lin ang="2606235" scaled="0"/>
              </a:gradFill>
              <a:ln w="3175" cap="flat">
                <a:noFill/>
                <a:miter lim="400000"/>
              </a:ln>
              <a:effectLst/>
            </p:spPr>
            <p:txBody>
              <a:bodyPr wrap="square" lIns="37629" tIns="37629" rIns="37629" bIns="37629" numCol="1" anchor="ctr">
                <a:noAutofit/>
              </a:bodyPr>
              <a:lstStyle/>
              <a:p>
                <a:pPr defTabSz="914400">
                  <a:defRPr sz="2200" b="0">
                    <a:latin typeface="+mn-lt"/>
                    <a:ea typeface="+mn-ea"/>
                    <a:cs typeface="+mn-cs"/>
                    <a:sym typeface="Helvetica Neue Medium"/>
                  </a:defRPr>
                </a:pPr>
                <a:endParaRPr sz="220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77" name="矩形"/>
              <p:cNvSpPr/>
              <p:nvPr/>
            </p:nvSpPr>
            <p:spPr>
              <a:xfrm>
                <a:off x="6170194" y="2163046"/>
                <a:ext cx="664186" cy="636513"/>
              </a:xfrm>
              <a:prstGeom prst="rect">
                <a:avLst/>
              </a:prstGeom>
              <a:gradFill flip="none" rotWithShape="1">
                <a:gsLst>
                  <a:gs pos="40469">
                    <a:srgbClr val="3E3D3E"/>
                  </a:gs>
                  <a:gs pos="76437">
                    <a:srgbClr val="565656"/>
                  </a:gs>
                  <a:gs pos="100000">
                    <a:srgbClr val="6E6E6E"/>
                  </a:gs>
                </a:gsLst>
                <a:path path="shape">
                  <a:fillToRect l="-37827" t="129036" r="137827" b="-29036"/>
                </a:path>
              </a:gradFill>
              <a:ln w="3175" cap="flat">
                <a:noFill/>
                <a:miter lim="400000"/>
              </a:ln>
              <a:effectLst/>
            </p:spPr>
            <p:txBody>
              <a:bodyPr wrap="square" lIns="37629" tIns="37629" rIns="37629" bIns="37629" numCol="1" anchor="ctr">
                <a:noAutofit/>
              </a:bodyPr>
              <a:lstStyle/>
              <a:p>
                <a:pPr defTabSz="914400">
                  <a:defRPr sz="2200" b="0">
                    <a:latin typeface="+mn-lt"/>
                    <a:ea typeface="+mn-ea"/>
                    <a:cs typeface="+mn-cs"/>
                    <a:sym typeface="Helvetica Neue Medium"/>
                  </a:defRPr>
                </a:pPr>
                <a:endParaRPr sz="220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pic>
            <p:nvPicPr>
              <p:cNvPr id="78" name="image12.png" descr="image12.png"/>
              <p:cNvPicPr>
                <a:picLocks noChangeAspect="1"/>
              </p:cNvPicPr>
              <p:nvPr/>
            </p:nvPicPr>
            <p:blipFill>
              <a:blip r:embed="rId5"/>
              <a:srcRect l="6085" r="6085"/>
              <a:stretch>
                <a:fillRect/>
              </a:stretch>
            </p:blipFill>
            <p:spPr>
              <a:xfrm>
                <a:off x="6269941" y="2290540"/>
                <a:ext cx="524746" cy="378320"/>
              </a:xfrm>
              <a:prstGeom prst="rect">
                <a:avLst/>
              </a:prstGeom>
              <a:ln w="3175" cap="flat">
                <a:noFill/>
                <a:miter lim="400000"/>
                <a:headEnd/>
                <a:tailEnd/>
              </a:ln>
              <a:effectLst/>
            </p:spPr>
          </p:pic>
          <p:pic>
            <p:nvPicPr>
              <p:cNvPr id="79" name="图片 42"/>
              <p:cNvPicPr>
                <a:picLocks noChangeAspect="1"/>
              </p:cNvPicPr>
              <p:nvPr/>
            </p:nvPicPr>
            <p:blipFill rotWithShape="1">
              <a:blip r:embed="rId6"/>
              <a:srcRect l="43396" t="44242" r="50410" b="30936"/>
              <a:stretch>
                <a:fillRect/>
              </a:stretch>
            </p:blipFill>
            <p:spPr>
              <a:xfrm>
                <a:off x="6159619" y="2150880"/>
                <a:ext cx="682024" cy="655281"/>
              </a:xfrm>
              <a:prstGeom prst="rect">
                <a:avLst/>
              </a:prstGeom>
            </p:spPr>
          </p:pic>
        </p:grpSp>
        <p:pic>
          <p:nvPicPr>
            <p:cNvPr id="75" name="Picture 121"/>
            <p:cNvPicPr>
              <a:picLocks noChangeAspect="1"/>
            </p:cNvPicPr>
            <p:nvPr/>
          </p:nvPicPr>
          <p:blipFill>
            <a:blip r:embed="rId7"/>
            <a:stretch>
              <a:fillRect/>
            </a:stretch>
          </p:blipFill>
          <p:spPr>
            <a:xfrm>
              <a:off x="5296532" y="2067601"/>
              <a:ext cx="938229" cy="851442"/>
            </a:xfrm>
            <a:prstGeom prst="rect">
              <a:avLst/>
            </a:prstGeom>
          </p:spPr>
        </p:pic>
      </p:grpSp>
      <p:grpSp>
        <p:nvGrpSpPr>
          <p:cNvPr id="80" name="组合 79"/>
          <p:cNvGrpSpPr/>
          <p:nvPr/>
        </p:nvGrpSpPr>
        <p:grpSpPr>
          <a:xfrm>
            <a:off x="3740368" y="5705836"/>
            <a:ext cx="1265486" cy="605010"/>
            <a:chOff x="2258860" y="5513879"/>
            <a:chExt cx="1134061" cy="533856"/>
          </a:xfrm>
          <a:effectLst>
            <a:reflection blurRad="25400" stA="28000" endPos="25000" dir="5400000" sy="-100000" algn="bl" rotWithShape="0"/>
          </a:effectLst>
        </p:grpSpPr>
        <p:pic>
          <p:nvPicPr>
            <p:cNvPr id="81" name="Picture 86"/>
            <p:cNvPicPr>
              <a:picLocks noChangeAspect="1"/>
            </p:cNvPicPr>
            <p:nvPr/>
          </p:nvPicPr>
          <p:blipFill>
            <a:blip r:embed="rId8"/>
            <a:stretch>
              <a:fillRect/>
            </a:stretch>
          </p:blipFill>
          <p:spPr>
            <a:xfrm>
              <a:off x="2258860" y="5513879"/>
              <a:ext cx="546668" cy="533856"/>
            </a:xfrm>
            <a:prstGeom prst="rect">
              <a:avLst/>
            </a:prstGeom>
          </p:spPr>
        </p:pic>
        <p:sp>
          <p:nvSpPr>
            <p:cNvPr id="82" name="TextBox 89"/>
            <p:cNvSpPr txBox="1"/>
            <p:nvPr/>
          </p:nvSpPr>
          <p:spPr>
            <a:xfrm>
              <a:off x="2262583" y="5798432"/>
              <a:ext cx="571624" cy="190106"/>
            </a:xfrm>
            <a:prstGeom prst="rect">
              <a:avLst/>
            </a:prstGeom>
            <a:noFill/>
          </p:spPr>
          <p:txBody>
            <a:bodyPr wrap="square" rtlCol="0">
              <a:spAutoFit/>
            </a:bodyPr>
            <a:lstStyle/>
            <a:p>
              <a:pPr defTabSz="914400">
                <a:defRPr/>
              </a:pPr>
              <a:r>
                <a:rPr lang="en-US" altLang="zh-CN" sz="800" dirty="0">
                  <a:ln w="0"/>
                  <a:gradFill>
                    <a:gsLst>
                      <a:gs pos="21000">
                        <a:srgbClr val="53575C"/>
                      </a:gs>
                      <a:gs pos="88000">
                        <a:srgbClr val="C5C7CA"/>
                      </a:gs>
                    </a:gsLst>
                    <a:lin ang="5400000"/>
                  </a:gradFill>
                  <a:latin typeface="Huawei Sans" panose="020C0503030203020204" pitchFamily="34" charset="0"/>
                  <a:ea typeface="方正兰亭黑简体" panose="02000000000000000000" pitchFamily="2" charset="-122"/>
                  <a:sym typeface="Huawei Sans" panose="020C0503030203020204" pitchFamily="34" charset="0"/>
                </a:rPr>
                <a:t>Hi3796C</a:t>
              </a:r>
              <a:endParaRPr lang="zh-CN" altLang="en-US" sz="800" dirty="0">
                <a:ln w="0"/>
                <a:gradFill>
                  <a:gsLst>
                    <a:gs pos="21000">
                      <a:srgbClr val="53575C"/>
                    </a:gs>
                    <a:gs pos="88000">
                      <a:srgbClr val="C5C7CA"/>
                    </a:gs>
                  </a:gsLst>
                  <a:lin ang="5400000"/>
                </a:gra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83" name="Picture 9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15823" y="5587782"/>
              <a:ext cx="977098" cy="197682"/>
            </a:xfrm>
            <a:prstGeom prst="rect">
              <a:avLst/>
            </a:prstGeom>
          </p:spPr>
        </p:pic>
      </p:grpSp>
      <p:pic>
        <p:nvPicPr>
          <p:cNvPr id="84" name="Picture 83"/>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b="23086"/>
          <a:stretch>
            <a:fillRect/>
          </a:stretch>
        </p:blipFill>
        <p:spPr>
          <a:xfrm>
            <a:off x="2233863" y="5455529"/>
            <a:ext cx="1605680" cy="823583"/>
          </a:xfrm>
          <a:prstGeom prst="rect">
            <a:avLst/>
          </a:prstGeom>
          <a:effectLst>
            <a:outerShdw blurRad="50800" dist="50800" dir="4860000" sx="1000" sy="1000" algn="ctr" rotWithShape="0">
              <a:srgbClr val="000000"/>
            </a:outerShdw>
            <a:reflection blurRad="25400" stA="27000" endPos="28000" dir="5400000" sy="-100000" algn="bl" rotWithShape="0"/>
          </a:effectLst>
        </p:spPr>
      </p:pic>
      <p:pic>
        <p:nvPicPr>
          <p:cNvPr id="85" name="图片 84" descr="Logo MindSporeai_MARK_RGB_Logo_MS_RGB"/>
          <p:cNvPicPr>
            <a:picLocks noChangeAspect="1"/>
          </p:cNvPicPr>
          <p:nvPr/>
        </p:nvPicPr>
        <p:blipFill>
          <a:blip r:embed="rId12"/>
          <a:stretch>
            <a:fillRect/>
          </a:stretch>
        </p:blipFill>
        <p:spPr>
          <a:xfrm>
            <a:off x="430028" y="2588231"/>
            <a:ext cx="866942" cy="759714"/>
          </a:xfrm>
          <a:prstGeom prst="rect">
            <a:avLst/>
          </a:prstGeom>
          <a:solidFill>
            <a:srgbClr val="FFFFFF"/>
          </a:solidFill>
        </p:spPr>
      </p:pic>
      <p:pic>
        <p:nvPicPr>
          <p:cNvPr id="86" name="图片 8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53526" y="1476822"/>
            <a:ext cx="695997" cy="656573"/>
          </a:xfrm>
          <a:prstGeom prst="roundRect">
            <a:avLst>
              <a:gd name="adj" fmla="val 8594"/>
            </a:avLst>
          </a:prstGeom>
          <a:solidFill>
            <a:srgbClr val="FFFFFF">
              <a:shade val="85000"/>
            </a:srgbClr>
          </a:solidFill>
          <a:ln>
            <a:noFill/>
          </a:ln>
          <a:effectLst>
            <a:reflection blurRad="63500" stA="58000" endPos="34000" dist="50800" dir="5400000" sy="-100000" algn="bl" rotWithShape="0"/>
          </a:effectLst>
        </p:spPr>
      </p:pic>
      <p:cxnSp>
        <p:nvCxnSpPr>
          <p:cNvPr id="87" name="直接箭头连接符 86"/>
          <p:cNvCxnSpPr/>
          <p:nvPr/>
        </p:nvCxnSpPr>
        <p:spPr>
          <a:xfrm flipH="1">
            <a:off x="9814446" y="4915187"/>
            <a:ext cx="810853" cy="750414"/>
          </a:xfrm>
          <a:prstGeom prst="straightConnector1">
            <a:avLst/>
          </a:prstGeom>
          <a:noFill/>
          <a:ln w="12700" cap="flat" cmpd="sng" algn="ctr">
            <a:solidFill>
              <a:srgbClr val="8DBFDB"/>
            </a:solidFill>
            <a:prstDash val="solid"/>
            <a:miter lim="800000"/>
            <a:headEnd type="oval" w="lg" len="lg"/>
            <a:tailEnd type="triangle" w="lg" len="lg"/>
          </a:ln>
          <a:effectLst/>
        </p:spPr>
      </p:cxnSp>
      <p:cxnSp>
        <p:nvCxnSpPr>
          <p:cNvPr id="88" name="直接箭头连接符 87"/>
          <p:cNvCxnSpPr>
            <a:endCxn id="76" idx="0"/>
          </p:cNvCxnSpPr>
          <p:nvPr/>
        </p:nvCxnSpPr>
        <p:spPr>
          <a:xfrm>
            <a:off x="7831946" y="4913888"/>
            <a:ext cx="1160946" cy="751713"/>
          </a:xfrm>
          <a:prstGeom prst="straightConnector1">
            <a:avLst/>
          </a:prstGeom>
          <a:noFill/>
          <a:ln w="12700" cap="flat" cmpd="sng" algn="ctr">
            <a:solidFill>
              <a:srgbClr val="8DBFDB"/>
            </a:solidFill>
            <a:prstDash val="solid"/>
            <a:miter lim="800000"/>
            <a:headEnd type="oval" w="lg" len="lg"/>
            <a:tailEnd type="triangle" w="lg" len="lg"/>
          </a:ln>
          <a:effectLst/>
        </p:spPr>
      </p:cxnSp>
      <p:cxnSp>
        <p:nvCxnSpPr>
          <p:cNvPr id="89" name="直接箭头连接符 88"/>
          <p:cNvCxnSpPr/>
          <p:nvPr/>
        </p:nvCxnSpPr>
        <p:spPr>
          <a:xfrm flipH="1">
            <a:off x="3170851" y="4918139"/>
            <a:ext cx="838634" cy="704124"/>
          </a:xfrm>
          <a:prstGeom prst="straightConnector1">
            <a:avLst/>
          </a:prstGeom>
          <a:noFill/>
          <a:ln w="12700" cap="flat" cmpd="sng" algn="ctr">
            <a:solidFill>
              <a:srgbClr val="8DBFDB"/>
            </a:solidFill>
            <a:prstDash val="solid"/>
            <a:miter lim="800000"/>
            <a:headEnd type="oval" w="lg" len="lg"/>
            <a:tailEnd type="triangle" w="lg" len="lg"/>
          </a:ln>
          <a:effectLst/>
        </p:spPr>
      </p:cxnSp>
      <p:cxnSp>
        <p:nvCxnSpPr>
          <p:cNvPr id="90" name="直接箭头连接符 89"/>
          <p:cNvCxnSpPr>
            <a:endCxn id="81" idx="0"/>
          </p:cNvCxnSpPr>
          <p:nvPr/>
        </p:nvCxnSpPr>
        <p:spPr>
          <a:xfrm>
            <a:off x="4024033" y="4932027"/>
            <a:ext cx="21346" cy="773809"/>
          </a:xfrm>
          <a:prstGeom prst="straightConnector1">
            <a:avLst/>
          </a:prstGeom>
          <a:noFill/>
          <a:ln w="12700" cap="flat" cmpd="sng" algn="ctr">
            <a:solidFill>
              <a:srgbClr val="8DBFDB"/>
            </a:solidFill>
            <a:prstDash val="solid"/>
            <a:miter lim="800000"/>
            <a:headEnd type="oval" w="lg" len="lg"/>
            <a:tailEnd type="triangle" w="lg" len="lg"/>
          </a:ln>
          <a:effectLst/>
        </p:spPr>
      </p:cxnSp>
      <p:cxnSp>
        <p:nvCxnSpPr>
          <p:cNvPr id="91" name="肘形连接符 83"/>
          <p:cNvCxnSpPr>
            <a:stCxn id="61" idx="1"/>
          </p:cNvCxnSpPr>
          <p:nvPr/>
        </p:nvCxnSpPr>
        <p:spPr>
          <a:xfrm rot="10800000" flipV="1">
            <a:off x="1144365" y="2545695"/>
            <a:ext cx="1686865" cy="403055"/>
          </a:xfrm>
          <a:prstGeom prst="bentConnector3">
            <a:avLst/>
          </a:prstGeom>
          <a:noFill/>
          <a:ln w="12700" cap="flat" cmpd="sng" algn="ctr">
            <a:solidFill>
              <a:srgbClr val="8DBFDB"/>
            </a:solidFill>
            <a:prstDash val="solid"/>
            <a:miter lim="800000"/>
            <a:headEnd type="oval" w="lg" len="lg"/>
            <a:tailEnd type="triangle" w="lg" len="lg"/>
          </a:ln>
          <a:effectLst/>
        </p:spPr>
      </p:cxnSp>
      <p:cxnSp>
        <p:nvCxnSpPr>
          <p:cNvPr id="92" name="肘形连接符 83"/>
          <p:cNvCxnSpPr/>
          <p:nvPr/>
        </p:nvCxnSpPr>
        <p:spPr>
          <a:xfrm rot="10800000" flipV="1">
            <a:off x="1144364" y="1737856"/>
            <a:ext cx="3728032" cy="161636"/>
          </a:xfrm>
          <a:prstGeom prst="bentConnector3">
            <a:avLst>
              <a:gd name="adj1" fmla="val 36"/>
            </a:avLst>
          </a:prstGeom>
          <a:noFill/>
          <a:ln w="12700" cap="flat" cmpd="sng" algn="ctr">
            <a:solidFill>
              <a:srgbClr val="8DBFDB"/>
            </a:solidFill>
            <a:prstDash val="solid"/>
            <a:miter lim="800000"/>
            <a:headEnd type="oval" w="lg" len="lg"/>
            <a:tailEnd type="triangle" w="lg" len="lg"/>
          </a:ln>
          <a:effectLst/>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Huawei Sans" panose="020C0503030203020204" pitchFamily="34" charset="0"/>
              </a:rPr>
              <a:t>软件架构 </a:t>
            </a:r>
            <a:r>
              <a:rPr lang="en-US" altLang="zh-CN" dirty="0">
                <a:sym typeface="Huawei Sans" panose="020C0503030203020204" pitchFamily="34" charset="0"/>
              </a:rPr>
              <a:t>—— ACL</a:t>
            </a:r>
            <a:r>
              <a:rPr lang="zh-CN" altLang="en-US" dirty="0" smtClean="0">
                <a:sym typeface="Huawei Sans" panose="020C0503030203020204" pitchFamily="34" charset="0"/>
              </a:rPr>
              <a:t>子系统</a:t>
            </a:r>
            <a:endParaRPr lang="zh-CN" altLang="en-US" dirty="0">
              <a:sym typeface="Huawei Sans" panose="020C0503030203020204" pitchFamily="34" charset="0"/>
            </a:endParaRPr>
          </a:p>
        </p:txBody>
      </p:sp>
      <p:sp>
        <p:nvSpPr>
          <p:cNvPr id="3" name="矩形 2"/>
          <p:cNvSpPr/>
          <p:nvPr/>
        </p:nvSpPr>
        <p:spPr>
          <a:xfrm>
            <a:off x="5088467" y="1019072"/>
            <a:ext cx="6434665" cy="2008242"/>
          </a:xfrm>
          <a:prstGeom prst="rect">
            <a:avLst/>
          </a:prstGeom>
        </p:spPr>
        <p:txBody>
          <a:bodyPr wrap="square">
            <a:spAutoFit/>
          </a:bodyPr>
          <a:lstStyle/>
          <a:p>
            <a:pPr defTabSz="914400" fontAlgn="base">
              <a:lnSpc>
                <a:spcPct val="150000"/>
              </a:lnSpc>
              <a:spcBef>
                <a:spcPts val="600"/>
              </a:spcBef>
              <a:spcAft>
                <a:spcPct val="0"/>
              </a:spcAft>
              <a:buSzPct val="60000"/>
            </a:pPr>
            <a:r>
              <a:rPr lang="en-US" altLang="zh-CN"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ACL</a:t>
            </a: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Ascend Computing Language</a:t>
            </a: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Device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管理、</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Context</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管理、</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Stream</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管理、内存管理、模型加载与执行、算子加载与执行、媒体数据处理等</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 API</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库供用户开发深度神经网络应用</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，通过加载模型推理实现</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目标识别、图像分类等功能。用户可以通过第三方框架调用</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ACL</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接口，以便使用昇腾</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处理器的计算能力；用户还可以使用</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ACL</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封装实现第三方</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lib</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库，以便提供昇腾</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处理器的运行管理、资源管理能力。</a:t>
            </a:r>
            <a:endPar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400" fontAlgn="base">
              <a:spcAft>
                <a:spcPct val="0"/>
              </a:spcAft>
              <a:buSzPct val="60000"/>
            </a:pPr>
            <a:endParaRPr lang="zh-CN" altLang="en-US" sz="8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在运行应用时，</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ACL</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调用</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执行器提供的接口实现模型和算子的加载与执行、调用运行管理器的接口实现</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Device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管理</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/Context</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管理</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/Stream</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管理</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内存管理等</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 name="文本框 3"/>
          <p:cNvSpPr txBox="1"/>
          <p:nvPr/>
        </p:nvSpPr>
        <p:spPr>
          <a:xfrm>
            <a:off x="5088467" y="3528464"/>
            <a:ext cx="6360907" cy="1453731"/>
          </a:xfrm>
          <a:prstGeom prst="rect">
            <a:avLst/>
          </a:prstGeom>
          <a:noFill/>
        </p:spPr>
        <p:txBody>
          <a:bodyPr wrap="square" rtlCol="0">
            <a:spAutoFit/>
          </a:bodyPr>
          <a:lstStyle/>
          <a:p>
            <a:pPr>
              <a:lnSpc>
                <a:spcPct val="150000"/>
              </a:lnSpc>
              <a:spcBef>
                <a:spcPts val="600"/>
              </a:spcBef>
            </a:pP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ACL</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提供的是分层开放能力的管控，通过不同的组件对不同的使能部件进行对接。包含</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GE</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能力开放、算子能力开放、</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Runtime</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能力开放、</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Driver</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能力开放等。</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a:lnSpc>
                <a:spcPct val="150000"/>
              </a:lnSpc>
              <a:spcBef>
                <a:spcPts val="600"/>
              </a:spcBef>
              <a:buFont typeface="Wingdings" panose="05000000000000000000" pitchFamily="2" charset="2"/>
              <a:buChar char="Ø"/>
            </a:pP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模型加载</a:t>
            </a:r>
            <a:r>
              <a:rPr lang="zh-CN" altLang="en-US"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能力开放</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：处理</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om</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模型加载，但接口的开放是通过</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ACL</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a:lnSpc>
                <a:spcPct val="150000"/>
              </a:lnSpc>
              <a:spcBef>
                <a:spcPts val="600"/>
              </a:spcBef>
              <a:buFont typeface="Wingdings" panose="05000000000000000000" pitchFamily="2" charset="2"/>
              <a:buChar char="Ø"/>
            </a:pPr>
            <a:r>
              <a:rPr lang="zh-CN" altLang="en-US"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算子能力开放</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：算子能力实现在</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CANN</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中，但算子能力开放是通过</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ACL</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a:lnSpc>
                <a:spcPct val="150000"/>
              </a:lnSpc>
              <a:spcBef>
                <a:spcPts val="600"/>
              </a:spcBef>
              <a:buFont typeface="Wingdings" panose="05000000000000000000" pitchFamily="2" charset="2"/>
              <a:buChar char="Ø"/>
            </a:pPr>
            <a:r>
              <a:rPr lang="en-US" altLang="zh-CN"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Runtime</a:t>
            </a:r>
            <a:r>
              <a:rPr lang="zh-CN" altLang="en-US"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能力开放</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：处理基于</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stream</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的设备能力、内存、</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event</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等资源能力开发诉求，对</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app</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屏蔽底层实现。</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5" name="图片 4"/>
          <p:cNvPicPr>
            <a:picLocks noChangeAspect="1"/>
          </p:cNvPicPr>
          <p:nvPr/>
        </p:nvPicPr>
        <p:blipFill>
          <a:blip r:embed="rId1"/>
          <a:stretch>
            <a:fillRect/>
          </a:stretch>
        </p:blipFill>
        <p:spPr>
          <a:xfrm>
            <a:off x="727075" y="1098166"/>
            <a:ext cx="4259792" cy="4989369"/>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Huawei Sans" panose="020C0503030203020204" pitchFamily="34" charset="0"/>
              </a:rPr>
              <a:t>软件架构 </a:t>
            </a:r>
            <a:r>
              <a:rPr lang="en-US" altLang="zh-CN" dirty="0">
                <a:sym typeface="Huawei Sans" panose="020C0503030203020204" pitchFamily="34" charset="0"/>
              </a:rPr>
              <a:t>—— GE</a:t>
            </a:r>
            <a:r>
              <a:rPr lang="zh-CN" altLang="en-US" dirty="0" smtClean="0">
                <a:sym typeface="Huawei Sans" panose="020C0503030203020204" pitchFamily="34" charset="0"/>
              </a:rPr>
              <a:t>子系统</a:t>
            </a:r>
            <a:endParaRPr lang="zh-CN" altLang="en-US" dirty="0">
              <a:sym typeface="Huawei Sans" panose="020C0503030203020204" pitchFamily="34" charset="0"/>
            </a:endParaRPr>
          </a:p>
        </p:txBody>
      </p:sp>
      <p:sp>
        <p:nvSpPr>
          <p:cNvPr id="3" name="矩形 2"/>
          <p:cNvSpPr/>
          <p:nvPr/>
        </p:nvSpPr>
        <p:spPr>
          <a:xfrm>
            <a:off x="6333067" y="1104930"/>
            <a:ext cx="5190065" cy="4147289"/>
          </a:xfrm>
          <a:prstGeom prst="rect">
            <a:avLst/>
          </a:prstGeom>
        </p:spPr>
        <p:txBody>
          <a:bodyPr wrap="square">
            <a:spAutoFit/>
          </a:bodyPr>
          <a:lstStyle/>
          <a:p>
            <a:pPr defTabSz="914400" fontAlgn="base">
              <a:lnSpc>
                <a:spcPct val="150000"/>
              </a:lnSpc>
              <a:spcBef>
                <a:spcPts val="600"/>
              </a:spcBef>
              <a:spcAft>
                <a:spcPct val="0"/>
              </a:spcAft>
              <a:buSzPct val="60000"/>
            </a:pPr>
            <a:r>
              <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GE</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Graph Engine</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400" fontAlgn="base">
              <a:lnSpc>
                <a:spcPct val="150000"/>
              </a:lnSpc>
              <a:spcBef>
                <a:spcPts val="600"/>
              </a:spcBef>
              <a:spcAft>
                <a:spcPct val="0"/>
              </a:spcAft>
              <a:buSzPct val="60000"/>
            </a:pP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作为图编译和运行的控制中心，提供运行环境管理、执行引擎管理、算子库管理、子图优化管理、图操作管理和图执行</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控制。</a:t>
            </a:r>
            <a:endPar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400" fontAlgn="base">
              <a:lnSpc>
                <a:spcPct val="150000"/>
              </a:lnSpc>
              <a:spcBef>
                <a:spcPts val="600"/>
              </a:spcBef>
              <a:spcAft>
                <a:spcPct val="0"/>
              </a:spcAft>
              <a:buSzPct val="60000"/>
            </a:pPr>
            <a:endParaRPr lang="zh-CN" altLang="en-US" sz="8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通过统一的接口提供多前端的支持，不同的前端框架可以通过适配层完成不同格式图到</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GE IR Graph</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的转换</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GE </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API</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对外呈现</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GE Core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中初始化、</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Session</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管理模块的接口，支持运行环境初始化，</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Session</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创建、销毁，图添加执行</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GE </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Core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从上往下，共分为三层，分别是执行控制层、业务功能层、数据管理层</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360045" indent="-171450" defTabSz="914400" fontAlgn="base">
              <a:lnSpc>
                <a:spcPct val="150000"/>
              </a:lnSpc>
              <a:spcBef>
                <a:spcPts val="600"/>
              </a:spcBef>
              <a:spcAft>
                <a:spcPct val="0"/>
              </a:spcAft>
              <a:buSzPct val="100000"/>
              <a:buFont typeface="Wingdings" panose="05000000000000000000" pitchFamily="2" charset="2"/>
              <a:buChar char="Ø"/>
            </a:pPr>
            <a:r>
              <a:rPr lang="zh-CN" altLang="en-US"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执行</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控制层</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API</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接口实现逻辑的控制，通过</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Runtime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、业务功能模块、数据管理模块的接口，完成功能的实现</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360045" indent="-171450" defTabSz="914400" fontAlgn="base">
              <a:lnSpc>
                <a:spcPct val="150000"/>
              </a:lnSpc>
              <a:spcBef>
                <a:spcPts val="600"/>
              </a:spcBef>
              <a:spcAft>
                <a:spcPct val="0"/>
              </a:spcAft>
              <a:buSzPct val="100000"/>
              <a:buFont typeface="Wingdings" panose="05000000000000000000" pitchFamily="2" charset="2"/>
              <a:buChar char="Ø"/>
            </a:pPr>
            <a:r>
              <a:rPr lang="zh-CN" altLang="en-US"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业务</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功能层</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，为图执行提供最优执行引擎匹配，端到端执行路径优化，提供最低执行开销，支持不同的物理运行环境部署</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360045" indent="-171450" defTabSz="914400" fontAlgn="base">
              <a:lnSpc>
                <a:spcPct val="150000"/>
              </a:lnSpc>
              <a:spcBef>
                <a:spcPts val="600"/>
              </a:spcBef>
              <a:spcAft>
                <a:spcPct val="0"/>
              </a:spcAft>
              <a:buSzPct val="100000"/>
              <a:buFont typeface="Wingdings" panose="05000000000000000000" pitchFamily="2" charset="2"/>
              <a:buChar char="Ø"/>
            </a:pPr>
            <a:r>
              <a:rPr lang="zh-CN" altLang="en-US"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数据管理</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层</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，包含对外部插件的管理（执行引擎、算子库）及</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执行过程中需要的内部数据管理（图），对业务功能提供支持</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 name="矩形 3"/>
          <p:cNvSpPr/>
          <p:nvPr/>
        </p:nvSpPr>
        <p:spPr>
          <a:xfrm>
            <a:off x="868366" y="4572747"/>
            <a:ext cx="5190065" cy="1731243"/>
          </a:xfrm>
          <a:prstGeom prst="rect">
            <a:avLst/>
          </a:prstGeom>
        </p:spPr>
        <p:txBody>
          <a:bodyPr wrap="square">
            <a:spAutoFit/>
          </a:bodyPr>
          <a:lstStyle/>
          <a:p>
            <a:pPr defTabSz="914400" fontAlgn="base">
              <a:lnSpc>
                <a:spcPct val="150000"/>
              </a:lnSpc>
              <a:spcBef>
                <a:spcPts val="600"/>
              </a:spcBef>
              <a:spcAft>
                <a:spcPct val="0"/>
              </a:spcAft>
              <a:buSzPct val="60000"/>
            </a:pPr>
            <a:r>
              <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GE</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的核心功能组件：</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Aft>
                <a:spcPct val="0"/>
              </a:spcAft>
              <a:buSzPct val="60000"/>
              <a:buFont typeface="Wingdings" panose="05000000000000000000" pitchFamily="2" charset="2"/>
              <a:buChar char="l"/>
            </a:pP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图准备：全局优化，完成</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shape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推导，维测类算子并行拆分。</a:t>
            </a:r>
            <a:endPar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Aft>
                <a:spcPct val="0"/>
              </a:spcAft>
              <a:buSzPct val="60000"/>
              <a:buFont typeface="Wingdings" panose="05000000000000000000" pitchFamily="2" charset="2"/>
              <a:buChar char="l"/>
            </a:pP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图拆分：引擎子图切分</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&amp;</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边界连接</a:t>
            </a:r>
            <a:endPar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Aft>
                <a:spcPct val="0"/>
              </a:spcAft>
              <a:buSzPct val="60000"/>
              <a:buFont typeface="Wingdings" panose="05000000000000000000" pitchFamily="2" charset="2"/>
              <a:buChar char="l"/>
            </a:pP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图优化：引擎</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部件级优化，权值格式转换，图聚合（</a:t>
            </a:r>
            <a:r>
              <a:rPr lang="en-US" altLang="zh-CN" sz="1000" dirty="0" err="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allreduce</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L2Loss</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Aft>
                <a:spcPct val="0"/>
              </a:spcAft>
              <a:buSzPct val="60000"/>
              <a:buFont typeface="Wingdings" panose="05000000000000000000" pitchFamily="2" charset="2"/>
              <a:buChar char="l"/>
            </a:pP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图编译：资源分配和</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Task</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生成</a:t>
            </a:r>
            <a:endPar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Aft>
                <a:spcPct val="0"/>
              </a:spcAft>
              <a:buSzPct val="60000"/>
              <a:buFont typeface="Wingdings" panose="05000000000000000000" pitchFamily="2" charset="2"/>
              <a:buChar char="l"/>
            </a:pP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图加载：将</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Task</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加载到</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Runtime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上</a:t>
            </a:r>
            <a:endPar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Aft>
                <a:spcPct val="0"/>
              </a:spcAft>
              <a:buSzPct val="60000"/>
              <a:buFont typeface="Wingdings" panose="05000000000000000000" pitchFamily="2" charset="2"/>
              <a:buChar char="l"/>
            </a:pP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图执行：在</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Runtime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上运行</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Task</a:t>
            </a:r>
            <a:endPar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5" name="组合 4"/>
          <p:cNvGrpSpPr/>
          <p:nvPr/>
        </p:nvGrpSpPr>
        <p:grpSpPr>
          <a:xfrm>
            <a:off x="762531" y="1148930"/>
            <a:ext cx="5295900" cy="3219450"/>
            <a:chOff x="727075" y="879475"/>
            <a:chExt cx="5295900" cy="3219450"/>
          </a:xfrm>
        </p:grpSpPr>
        <p:pic>
          <p:nvPicPr>
            <p:cNvPr id="6" name="图片 5"/>
            <p:cNvPicPr>
              <a:picLocks noChangeAspect="1"/>
            </p:cNvPicPr>
            <p:nvPr/>
          </p:nvPicPr>
          <p:blipFill>
            <a:blip r:embed="rId1"/>
            <a:stretch>
              <a:fillRect/>
            </a:stretch>
          </p:blipFill>
          <p:spPr>
            <a:xfrm>
              <a:off x="727075" y="879475"/>
              <a:ext cx="5295900" cy="3219450"/>
            </a:xfrm>
            <a:prstGeom prst="rect">
              <a:avLst/>
            </a:prstGeom>
          </p:spPr>
        </p:pic>
        <p:sp>
          <p:nvSpPr>
            <p:cNvPr id="7" name="文本框 6"/>
            <p:cNvSpPr txBox="1"/>
            <p:nvPr/>
          </p:nvSpPr>
          <p:spPr>
            <a:xfrm>
              <a:off x="4591879" y="962047"/>
              <a:ext cx="878767" cy="317523"/>
            </a:xfrm>
            <a:prstGeom prst="rect">
              <a:avLst/>
            </a:prstGeom>
            <a:solidFill>
              <a:srgbClr val="FFFFFF"/>
            </a:solidFill>
          </p:spPr>
          <p:txBody>
            <a:bodyPr wrap="none" rtlCol="0">
              <a:spAutoFit/>
            </a:bodyPr>
            <a:lstStyle/>
            <a:p>
              <a:pPr marL="0" marR="0" lvl="0" indent="0" defTabSz="914400" eaLnBrk="1" fontAlgn="auto" latinLnBrk="0" hangingPunct="1">
                <a:lnSpc>
                  <a:spcPct val="150000"/>
                </a:lnSpc>
                <a:spcBef>
                  <a:spcPts val="1200"/>
                </a:spcBef>
                <a:spcAft>
                  <a:spcPts val="600"/>
                </a:spcAft>
                <a:buClrTx/>
                <a:buSzTx/>
                <a:buFontTx/>
                <a:buNone/>
                <a:defRPr/>
              </a:pPr>
              <a:r>
                <a:rPr kumimoji="0" lang="en-US" altLang="zh-CN" sz="1100" b="0"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MindSpore</a:t>
              </a:r>
              <a:endParaRPr kumimoji="0" lang="zh-CN" altLang="en-US" sz="3200" b="0" i="0" u="none" strike="noStrike" kern="0" cap="none" spc="0" normalizeH="0" baseline="0" noProof="0" dirty="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sym typeface="Huawei Sans" panose="020C0503030203020204" pitchFamily="34" charset="0"/>
              </a:rPr>
              <a:t>软件架构 </a:t>
            </a:r>
            <a:r>
              <a:rPr lang="en-US" altLang="zh-CN" dirty="0">
                <a:sym typeface="Huawei Sans" panose="020C0503030203020204" pitchFamily="34" charset="0"/>
              </a:rPr>
              <a:t>—— FE</a:t>
            </a:r>
            <a:r>
              <a:rPr lang="zh-CN" altLang="en-US" dirty="0">
                <a:sym typeface="Huawei Sans" panose="020C0503030203020204" pitchFamily="34" charset="0"/>
              </a:rPr>
              <a:t>子系统</a:t>
            </a:r>
            <a:endParaRPr lang="zh-CN" altLang="en-US" dirty="0">
              <a:sym typeface="Huawei Sans" panose="020C0503030203020204" pitchFamily="34" charset="0"/>
            </a:endParaRPr>
          </a:p>
        </p:txBody>
      </p:sp>
      <p:pic>
        <p:nvPicPr>
          <p:cNvPr id="5" name="图片 4"/>
          <p:cNvPicPr>
            <a:picLocks noChangeAspect="1"/>
          </p:cNvPicPr>
          <p:nvPr/>
        </p:nvPicPr>
        <p:blipFill>
          <a:blip r:embed="rId1"/>
          <a:stretch>
            <a:fillRect/>
          </a:stretch>
        </p:blipFill>
        <p:spPr>
          <a:xfrm>
            <a:off x="727076" y="1118121"/>
            <a:ext cx="5538257" cy="3250549"/>
          </a:xfrm>
          <a:prstGeom prst="rect">
            <a:avLst/>
          </a:prstGeom>
        </p:spPr>
      </p:pic>
      <p:sp>
        <p:nvSpPr>
          <p:cNvPr id="6" name="矩形 5"/>
          <p:cNvSpPr/>
          <p:nvPr/>
        </p:nvSpPr>
        <p:spPr>
          <a:xfrm>
            <a:off x="6265333" y="1123896"/>
            <a:ext cx="5334000" cy="4932119"/>
          </a:xfrm>
          <a:prstGeom prst="rect">
            <a:avLst/>
          </a:prstGeom>
        </p:spPr>
        <p:txBody>
          <a:bodyPr wrap="square">
            <a:spAutoFit/>
          </a:bodyPr>
          <a:lstStyle/>
          <a:p>
            <a:pPr defTabSz="914400" fontAlgn="base">
              <a:lnSpc>
                <a:spcPct val="150000"/>
              </a:lnSpc>
              <a:spcBef>
                <a:spcPts val="600"/>
              </a:spcBef>
              <a:spcAft>
                <a:spcPct val="0"/>
              </a:spcAft>
              <a:buSzPct val="60000"/>
            </a:pPr>
            <a:r>
              <a:rPr lang="en-US" altLang="zh-CN" sz="11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FE</a:t>
            </a:r>
            <a:r>
              <a:rPr lang="zh-CN" altLang="en-US" sz="11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1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Fusion Engine</a:t>
            </a:r>
            <a:r>
              <a:rPr lang="zh-CN" altLang="en-US" sz="11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1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400" fontAlgn="base">
              <a:lnSpc>
                <a:spcPct val="150000"/>
              </a:lnSpc>
              <a:spcBef>
                <a:spcPts val="600"/>
              </a:spcBef>
              <a:spcAft>
                <a:spcPct val="0"/>
              </a:spcAft>
              <a:buSzPct val="60000"/>
            </a:pP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为了业务的编排，抽象出执行</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引擎</a:t>
            </a:r>
            <a:r>
              <a:rPr lang="en-US" altLang="zh-CN"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FE</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它是一个逻辑概念，里面分三个部件：控制引擎、计算引擎、</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IO</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引擎。每个部件中都包含有算子</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库。</a:t>
            </a:r>
            <a:endPar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400" fontAlgn="base">
              <a:spcAft>
                <a:spcPct val="0"/>
              </a:spcAft>
              <a:buSzPct val="60000"/>
            </a:pPr>
            <a:endParaRPr lang="en-US" altLang="zh-CN" sz="8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400" fontAlgn="base">
              <a:lnSpc>
                <a:spcPct val="150000"/>
              </a:lnSpc>
              <a:spcBef>
                <a:spcPts val="600"/>
              </a:spcBef>
              <a:spcAft>
                <a:spcPct val="0"/>
              </a:spcAft>
              <a:buSzPct val="60000"/>
            </a:pPr>
            <a:r>
              <a:rPr lang="en-US" altLang="zh-CN"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FE</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定位</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于</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的数据引擎，它提供图的优化分析、管理算子融合规则、算子融合功能、算子信息库管理、使能自定义算子等功能，提供如下功能：</a:t>
            </a:r>
            <a:endPar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接口</a:t>
            </a:r>
            <a:r>
              <a:rPr lang="zh-CN" altLang="en-US" sz="10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管理层</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：对</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GE</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提供了算子管理，优化管理，</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task</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生成等接口；</a:t>
            </a:r>
            <a:endPar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量化</a:t>
            </a:r>
            <a:r>
              <a:rPr lang="zh-CN" altLang="en-US" sz="10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部署优化模块</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a:t>
            </a:r>
            <a:r>
              <a:rPr lang="en-US" altLang="zh-CN"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INT8</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量化的部署优化，辅助量化工具完成对图的</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INT8</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量化处理；</a:t>
            </a:r>
            <a:endPar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原图</a:t>
            </a:r>
            <a:r>
              <a:rPr lang="zh-CN" altLang="en-US" sz="10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优化模块</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：提供对整图的图融合处理；</a:t>
            </a:r>
            <a:endPar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a:t>
            </a:r>
            <a:r>
              <a:rPr lang="zh-CN" altLang="en-US" sz="10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选择模块</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：提供了对图上各节点优先选择</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aicore</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算子实现；</a:t>
            </a:r>
            <a:endPar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Format</a:t>
            </a:r>
            <a:r>
              <a:rPr lang="zh-CN" altLang="en-US" sz="10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转换模块</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：提供了选择</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芯片下算子实现支持的</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format</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和插入转换</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op</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功能；</a:t>
            </a:r>
            <a:endPar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子图</a:t>
            </a:r>
            <a:r>
              <a:rPr lang="zh-CN" altLang="en-US" sz="10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优化模块</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对</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GE</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拆分的</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aicore</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引擎子图进行优化</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处理；</a:t>
            </a:r>
            <a:endPar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L2 </a:t>
            </a:r>
            <a:r>
              <a:rPr lang="en-US" altLang="zh-CN" sz="10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buffer/cache</a:t>
            </a:r>
            <a:r>
              <a:rPr lang="zh-CN" altLang="en-US" sz="10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优化模块</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：对图上算子进行</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L2 buffer/cache</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的优化</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处理；</a:t>
            </a:r>
            <a:endPar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Task</a:t>
            </a:r>
            <a:r>
              <a:rPr lang="zh-CN" altLang="en-US" sz="10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生成模块</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：提供了生成</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taskinfo</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功能；</a:t>
            </a:r>
            <a:endPar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a:t>
            </a:r>
            <a:r>
              <a:rPr lang="zh-CN" altLang="en-US" sz="10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适配层</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：提供了适配</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TBE</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算子，自定义算子的</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功能；</a:t>
            </a:r>
            <a:endPar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规则库</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：提供了融合的规则</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列表；</a:t>
            </a:r>
            <a:endPar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a:t>
            </a:r>
            <a:r>
              <a:rPr lang="zh-CN" altLang="en-US" sz="10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信息库</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：提供了算子实现的信息库文件列表。</a:t>
            </a:r>
            <a:endPar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矩形 6"/>
          <p:cNvSpPr/>
          <p:nvPr/>
        </p:nvSpPr>
        <p:spPr>
          <a:xfrm>
            <a:off x="868366" y="5000560"/>
            <a:ext cx="5190065" cy="1038746"/>
          </a:xfrm>
          <a:prstGeom prst="rect">
            <a:avLst/>
          </a:prstGeom>
        </p:spPr>
        <p:txBody>
          <a:bodyPr wrap="square">
            <a:spAutoFit/>
          </a:bodyPr>
          <a:lstStyle/>
          <a:p>
            <a:pPr defTabSz="914400" fontAlgn="base">
              <a:lnSpc>
                <a:spcPct val="150000"/>
              </a:lnSpc>
              <a:spcBef>
                <a:spcPts val="600"/>
              </a:spcBef>
              <a:spcAft>
                <a:spcPct val="0"/>
              </a:spcAft>
              <a:buSzPct val="60000"/>
            </a:pPr>
            <a:r>
              <a:rPr lang="en-US" altLang="zh-CN" sz="11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FE</a:t>
            </a:r>
            <a:r>
              <a:rPr lang="zh-CN" altLang="en-US" sz="11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的功能框架，从业务层次上划分，可以分为三</a:t>
            </a:r>
            <a:r>
              <a:rPr lang="zh-CN" altLang="en-US" sz="11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层：</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Aft>
                <a:spcPct val="0"/>
              </a:spcAft>
              <a:buSzPct val="60000"/>
              <a:buFont typeface="Wingdings" panose="05000000000000000000" pitchFamily="2" charset="2"/>
              <a:buChar char="l"/>
            </a:pP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上层</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是接口层，对外提供各种接口；</a:t>
            </a:r>
            <a:endPar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Aft>
                <a:spcPct val="0"/>
              </a:spcAft>
              <a:buSzPct val="60000"/>
              <a:buFont typeface="Wingdings" panose="05000000000000000000" pitchFamily="2" charset="2"/>
              <a:buChar char="l"/>
            </a:pP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中间是业务层，主要是两块功能：图优化和</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Task</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生成；</a:t>
            </a:r>
            <a:endPar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Aft>
                <a:spcPct val="0"/>
              </a:spcAft>
              <a:buSzPct val="60000"/>
              <a:buFont typeface="Wingdings" panose="05000000000000000000" pitchFamily="2" charset="2"/>
              <a:buChar char="l"/>
            </a:pP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底层是数据层，维护着计算引擎信息、融合规则信息和算子</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信息库；</a:t>
            </a:r>
            <a:endPar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sym typeface="Huawei Sans" panose="020C0503030203020204" pitchFamily="34" charset="0"/>
              </a:rPr>
              <a:t>软件架构 </a:t>
            </a:r>
            <a:r>
              <a:rPr lang="en-US" altLang="zh-CN" dirty="0">
                <a:sym typeface="Huawei Sans" panose="020C0503030203020204" pitchFamily="34" charset="0"/>
              </a:rPr>
              <a:t>—— TBE</a:t>
            </a:r>
            <a:r>
              <a:rPr lang="zh-CN" altLang="en-US" dirty="0">
                <a:sym typeface="Huawei Sans" panose="020C0503030203020204" pitchFamily="34" charset="0"/>
              </a:rPr>
              <a:t>子系统</a:t>
            </a:r>
            <a:endParaRPr lang="zh-CN" altLang="en-US" dirty="0">
              <a:sym typeface="Huawei Sans" panose="020C0503030203020204" pitchFamily="34" charset="0"/>
            </a:endParaRPr>
          </a:p>
        </p:txBody>
      </p:sp>
      <p:sp>
        <p:nvSpPr>
          <p:cNvPr id="5" name="矩形 4"/>
          <p:cNvSpPr/>
          <p:nvPr/>
        </p:nvSpPr>
        <p:spPr>
          <a:xfrm>
            <a:off x="2687389" y="2252171"/>
            <a:ext cx="3420553" cy="4247317"/>
          </a:xfrm>
          <a:prstGeom prst="rect">
            <a:avLst/>
          </a:prstGeom>
        </p:spPr>
        <p:txBody>
          <a:bodyPr wrap="square">
            <a:spAutoFit/>
          </a:bodyPr>
          <a:lstStyle/>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前端框架：</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包含第三方开源框架</a:t>
            </a:r>
            <a:r>
              <a:rPr lang="en-US" altLang="zh-CN" sz="1000" dirty="0" err="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Tensorflow</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000" dirty="0" err="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Caffe</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图引擎（</a:t>
            </a:r>
            <a:r>
              <a:rPr lang="en-US" altLang="zh-CN"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Graph Engine</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GE)</a:t>
            </a:r>
            <a:r>
              <a:rPr lang="zh-CN" altLang="en-US"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是基于</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昇腾</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处理器软件栈对不同的机器学习框架提供统一的</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IR</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接口，对接上层网络模型框架，例如</a:t>
            </a:r>
            <a:r>
              <a:rPr lang="en-US" altLang="zh-CN" sz="1000" dirty="0" err="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Tensorflow</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000" dirty="0" err="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Caffe</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。主要</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功能包括图准备、图拆分、图优化、图编译、图加载、图执行和图管理等（此处图指网络模型拓扑图）。</a:t>
            </a:r>
            <a:endPar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融合引擎（</a:t>
            </a:r>
            <a:r>
              <a:rPr lang="en-US" altLang="zh-CN"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Fusion Engine</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FE</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负责</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对接</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和</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TBE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算子，具备算子信息库的加载与管理、融合规则管理、原图融合和子图优化的能力。</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在子图优化阶段将子图传递给</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根据算子信息库以及</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融合优化进行预编译，例如修改数据类型、插入转换算子等，该子图将再次传递给</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进行子图合并及子图优化。</a:t>
            </a:r>
            <a:endPar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张量加速引擎（</a:t>
            </a:r>
            <a:r>
              <a:rPr lang="en-US" altLang="zh-CN"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TBE</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通过</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IR</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定义为</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的图推导提供必要的算子信息，通过算子信息库和融合规则为</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提供子图优化信息和</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TBE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算子调用信息，</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TBE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生成的二进制对接昇腾</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处理器，最终生成网络在昇腾</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处理器上的执行任务。</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矩形 5"/>
          <p:cNvSpPr/>
          <p:nvPr/>
        </p:nvSpPr>
        <p:spPr>
          <a:xfrm>
            <a:off x="660399" y="1029441"/>
            <a:ext cx="9643534" cy="654025"/>
          </a:xfrm>
          <a:prstGeom prst="rect">
            <a:avLst/>
          </a:prstGeom>
        </p:spPr>
        <p:txBody>
          <a:bodyPr wrap="square">
            <a:spAutoFit/>
          </a:bodyPr>
          <a:lstStyle/>
          <a:p>
            <a:pPr defTabSz="914400" fontAlgn="base">
              <a:lnSpc>
                <a:spcPct val="150000"/>
              </a:lnSpc>
              <a:spcBef>
                <a:spcPts val="600"/>
              </a:spcBef>
              <a:spcAft>
                <a:spcPct val="0"/>
              </a:spcAft>
              <a:buSzPct val="60000"/>
            </a:pPr>
            <a:r>
              <a:rPr lang="en-US" altLang="zh-CN"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TBE (Tensor Boost Engine)</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400" fontAlgn="base">
              <a:lnSpc>
                <a:spcPct val="150000"/>
              </a:lnSpc>
              <a:spcBef>
                <a:spcPts val="600"/>
              </a:spcBef>
              <a:spcAft>
                <a:spcPct val="0"/>
              </a:spcAft>
              <a:buSzPct val="60000"/>
            </a:pP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提供了基于</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TVM</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框架的自定义算子开发能力，通过</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TBE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提供的</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API</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和自定义算子编程开发界面可以完成相应神经网络算子的开发</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7" name="图片 6"/>
          <p:cNvPicPr>
            <a:picLocks noChangeAspect="1"/>
          </p:cNvPicPr>
          <p:nvPr/>
        </p:nvPicPr>
        <p:blipFill>
          <a:blip r:embed="rId1"/>
          <a:stretch>
            <a:fillRect/>
          </a:stretch>
        </p:blipFill>
        <p:spPr>
          <a:xfrm>
            <a:off x="660399" y="2311522"/>
            <a:ext cx="1997188" cy="2939584"/>
          </a:xfrm>
          <a:prstGeom prst="rect">
            <a:avLst/>
          </a:prstGeom>
        </p:spPr>
      </p:pic>
      <p:pic>
        <p:nvPicPr>
          <p:cNvPr id="8" name="图片 7"/>
          <p:cNvPicPr>
            <a:picLocks noChangeAspect="1"/>
          </p:cNvPicPr>
          <p:nvPr/>
        </p:nvPicPr>
        <p:blipFill>
          <a:blip r:embed="rId2"/>
          <a:stretch>
            <a:fillRect/>
          </a:stretch>
        </p:blipFill>
        <p:spPr>
          <a:xfrm>
            <a:off x="6415906" y="2311522"/>
            <a:ext cx="2221512" cy="2682581"/>
          </a:xfrm>
          <a:prstGeom prst="rect">
            <a:avLst/>
          </a:prstGeom>
        </p:spPr>
      </p:pic>
      <p:cxnSp>
        <p:nvCxnSpPr>
          <p:cNvPr id="9" name="直接连接符 8"/>
          <p:cNvCxnSpPr/>
          <p:nvPr/>
        </p:nvCxnSpPr>
        <p:spPr>
          <a:xfrm>
            <a:off x="6236383" y="1923609"/>
            <a:ext cx="0" cy="4680000"/>
          </a:xfrm>
          <a:prstGeom prst="line">
            <a:avLst/>
          </a:prstGeom>
          <a:noFill/>
          <a:ln w="15875" cap="flat" cmpd="sng" algn="ctr">
            <a:solidFill>
              <a:srgbClr val="666666"/>
            </a:solidFill>
            <a:prstDash val="dash"/>
            <a:miter lim="800000"/>
          </a:ln>
          <a:effectLst/>
        </p:spPr>
      </p:cxnSp>
      <p:sp>
        <p:nvSpPr>
          <p:cNvPr id="10" name="矩形 9"/>
          <p:cNvSpPr/>
          <p:nvPr/>
        </p:nvSpPr>
        <p:spPr>
          <a:xfrm>
            <a:off x="441882" y="1880405"/>
            <a:ext cx="2434221" cy="338554"/>
          </a:xfrm>
          <a:prstGeom prst="rect">
            <a:avLst/>
          </a:prstGeom>
        </p:spPr>
        <p:txBody>
          <a:bodyPr wrap="square">
            <a:spAutoFit/>
          </a:bodyPr>
          <a:lstStyle/>
          <a:p>
            <a:pPr algn="ctr" defTabSz="914400" fontAlgn="base">
              <a:lnSpc>
                <a:spcPct val="150000"/>
              </a:lnSpc>
              <a:spcBef>
                <a:spcPts val="600"/>
              </a:spcBef>
              <a:spcAft>
                <a:spcPct val="0"/>
              </a:spcAft>
              <a:buSzPct val="60000"/>
            </a:pPr>
            <a:r>
              <a:rPr lang="en-US" altLang="zh-CN" sz="12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TBE</a:t>
            </a:r>
            <a:r>
              <a:rPr lang="zh-CN" altLang="en-US" sz="12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在昇腾软件栈中的逻辑架构</a:t>
            </a:r>
            <a:endParaRPr lang="en-US" altLang="zh-CN" sz="12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矩形 10"/>
          <p:cNvSpPr/>
          <p:nvPr/>
        </p:nvSpPr>
        <p:spPr>
          <a:xfrm>
            <a:off x="8652421" y="2252171"/>
            <a:ext cx="3060154" cy="4093428"/>
          </a:xfrm>
          <a:prstGeom prst="rect">
            <a:avLst/>
          </a:prstGeom>
        </p:spPr>
        <p:txBody>
          <a:bodyPr wrap="square">
            <a:spAutoFit/>
          </a:bodyPr>
          <a:lstStyle/>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DSL</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模块：</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面向开发者，提供算子逻辑的编写的接口（</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Compute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接口），使用接口来编写算子。</a:t>
            </a:r>
            <a:endPar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Schedule</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模块：</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用于描述指定</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shape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下算子如何在昇腾</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处理器上进行切分，包括</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Cube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类算子的切分、</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Vector</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类算子的切分，它们仍然使用的是社区提供的调度原语来描述。</a:t>
            </a:r>
            <a:endPar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IR</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模块：</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借用社区的</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IR</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来表示的，包括</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IR</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变形、</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AST</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树的维护等功能。</a:t>
            </a:r>
            <a:endPar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编译优化（</a:t>
            </a:r>
            <a:r>
              <a:rPr lang="en-US" altLang="zh-CN"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Pass</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对生成的</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IR</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进行编译优化，优化的方式有双缓冲（</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Double Buffer</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）、流水线（</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Pipeline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）同步、内存分配管理、指令映射、分块适配矩阵计算单元等。</a:t>
            </a:r>
            <a:endPar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代码生成模块（</a:t>
            </a:r>
            <a:r>
              <a:rPr lang="en-US" altLang="zh-CN" sz="1000" b="1" dirty="0" err="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CodeGen</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000" dirty="0" err="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CodeGen</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生成类</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代码的临时文件，这个临时代码文件可以通过编译器生成算子的实现文件，可被网络模型直接加载调用</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矩形 11"/>
          <p:cNvSpPr/>
          <p:nvPr/>
        </p:nvSpPr>
        <p:spPr>
          <a:xfrm>
            <a:off x="6384377" y="1880405"/>
            <a:ext cx="2240258" cy="341888"/>
          </a:xfrm>
          <a:prstGeom prst="rect">
            <a:avLst/>
          </a:prstGeom>
        </p:spPr>
        <p:txBody>
          <a:bodyPr wrap="square">
            <a:spAutoFit/>
          </a:bodyPr>
          <a:lstStyle/>
          <a:p>
            <a:pPr algn="ctr" defTabSz="914400" fontAlgn="base">
              <a:lnSpc>
                <a:spcPct val="150000"/>
              </a:lnSpc>
              <a:spcBef>
                <a:spcPts val="600"/>
              </a:spcBef>
              <a:spcAft>
                <a:spcPct val="0"/>
              </a:spcAft>
              <a:buSzPct val="60000"/>
            </a:pPr>
            <a:r>
              <a:rPr lang="en-US" altLang="zh-CN" sz="12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TBE</a:t>
            </a:r>
            <a:r>
              <a:rPr lang="zh-CN" altLang="en-US" sz="12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功能框架</a:t>
            </a:r>
            <a:endParaRPr lang="en-US" altLang="zh-CN" sz="12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dirty="0">
                <a:sym typeface="Huawei Sans" panose="020C0503030203020204" pitchFamily="34" charset="0"/>
              </a:rPr>
              <a:t>软件架构 </a:t>
            </a:r>
            <a:r>
              <a:rPr lang="en-US" altLang="zh-CN" dirty="0">
                <a:sym typeface="Huawei Sans" panose="020C0503030203020204" pitchFamily="34" charset="0"/>
              </a:rPr>
              <a:t>—— HCCL</a:t>
            </a:r>
            <a:r>
              <a:rPr lang="zh-CN" altLang="en-US" dirty="0" smtClean="0">
                <a:sym typeface="Huawei Sans" panose="020C0503030203020204" pitchFamily="34" charset="0"/>
              </a:rPr>
              <a:t>子系统</a:t>
            </a:r>
            <a:endParaRPr lang="zh-CN" altLang="en-US" dirty="0">
              <a:sym typeface="Huawei Sans" panose="020C0503030203020204" pitchFamily="34" charset="0"/>
            </a:endParaRPr>
          </a:p>
        </p:txBody>
      </p:sp>
      <p:sp>
        <p:nvSpPr>
          <p:cNvPr id="5" name="矩形 4"/>
          <p:cNvSpPr/>
          <p:nvPr/>
        </p:nvSpPr>
        <p:spPr>
          <a:xfrm>
            <a:off x="6324600" y="1110384"/>
            <a:ext cx="5139267" cy="4809009"/>
          </a:xfrm>
          <a:prstGeom prst="rect">
            <a:avLst/>
          </a:prstGeom>
        </p:spPr>
        <p:txBody>
          <a:bodyPr wrap="square">
            <a:spAutoFit/>
          </a:bodyPr>
          <a:lstStyle/>
          <a:p>
            <a:pPr defTabSz="914400" fontAlgn="base">
              <a:lnSpc>
                <a:spcPct val="150000"/>
              </a:lnSpc>
              <a:spcBef>
                <a:spcPts val="600"/>
              </a:spcBef>
              <a:spcAft>
                <a:spcPct val="0"/>
              </a:spcAft>
              <a:buSzPct val="60000"/>
            </a:pPr>
            <a:r>
              <a:rPr lang="zh-CN" altLang="en-US" sz="11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集合</a:t>
            </a:r>
            <a:r>
              <a:rPr lang="zh-CN" altLang="en-US" sz="11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通信的功能框架主要包括以下</a:t>
            </a:r>
            <a:r>
              <a:rPr lang="zh-CN" altLang="en-US" sz="11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部分：</a:t>
            </a:r>
            <a:endParaRPr lang="zh-CN" altLang="en-US" sz="11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HCOM</a:t>
            </a:r>
            <a:r>
              <a:rPr lang="zh-CN" altLang="en-US"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适配器</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实现框架图模式新流程适</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配</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。提供初始化</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算子运行时信息获取</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算子编译加载</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资源销毁等功能</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接口。</a:t>
            </a:r>
            <a:endParaRPr lang="en-US" altLang="zh-CN"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HCCL </a:t>
            </a:r>
            <a:r>
              <a:rPr lang="en-US" altLang="zh-CN" sz="10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Graph </a:t>
            </a:r>
            <a:r>
              <a:rPr lang="en-US" altLang="zh-CN"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API</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：完成</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图模式下集合通信操作对外接口适配，通过图引擎支持不同的</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框架</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。功能</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包含通信</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域初始化</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销毁；模型</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绑定</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解</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绑定；提供</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Allreduce/allgather</a:t>
            </a:r>
            <a:r>
              <a:rPr lang="en-US" altLang="zh-CN"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broadcast/reduce-scatter</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集合通信操作。</a:t>
            </a:r>
            <a:endPar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HCCL OP API</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单算子模式下集合通信操作功能，支持不同的</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框架。</a:t>
            </a:r>
            <a:endParaRPr lang="en-US" altLang="zh-CN"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HCCL Core</a:t>
            </a:r>
            <a:r>
              <a:rPr lang="zh-CN" altLang="en-US" sz="10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层</a:t>
            </a:r>
            <a:r>
              <a:rPr lang="en-US" altLang="zh-CN" sz="10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API</a:t>
            </a:r>
            <a:r>
              <a:rPr lang="zh-CN" altLang="en-US" sz="10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算法适</a:t>
            </a:r>
            <a:r>
              <a:rPr lang="zh-CN" altLang="en-US"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配</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：实现</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对外集合通信操作的分解，调用通信维护模块和操作执行模块提供的接口完成指定集合通信的</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功能。</a:t>
            </a:r>
            <a:endParaRPr lang="en-US" altLang="zh-CN"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Comm</a:t>
            </a:r>
            <a:r>
              <a:rPr lang="zh-CN" altLang="en-US" sz="10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通信域维护模块</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不同拓扑算法的子通信域初始化接口，用户</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rank</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到对应子通信域</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rank</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的映射</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接口。</a:t>
            </a:r>
            <a:endParaRPr lang="en-US" altLang="zh-CN"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Executor</a:t>
            </a:r>
            <a:r>
              <a:rPr lang="zh-CN" altLang="en-US" sz="10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操作执行模块</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：实现</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集合通信</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操作和算法的抽象。</a:t>
            </a:r>
            <a:endParaRPr lang="en-US" altLang="zh-CN"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Link</a:t>
            </a:r>
            <a:r>
              <a:rPr lang="zh-CN" altLang="en-US" sz="10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数据交互模块</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：实现</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集合通信操作过程中的数据收、发以及所需的同步接口</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，为</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子通信域提供数据通信连接实例的创建和销毁</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接口。</a:t>
            </a:r>
            <a:endParaRPr lang="en-US" altLang="zh-CN"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Topo</a:t>
            </a:r>
            <a:r>
              <a:rPr lang="zh-CN" altLang="en-US"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模块：</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负责</a:t>
            </a:r>
            <a:r>
              <a:rPr lang="en-US" altLang="zh-CN"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server</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内处理多</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npu</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的算法排序</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等。</a:t>
            </a:r>
            <a:endParaRPr lang="en-US" altLang="zh-CN"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Wrapper</a:t>
            </a:r>
            <a:r>
              <a:rPr lang="zh-CN" altLang="en-US" sz="10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模块</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：实现</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task</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下发和资源</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(stream/mem)</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封装。</a:t>
            </a:r>
            <a:endParaRPr lang="en-US" altLang="zh-CN"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HCCP</a:t>
            </a:r>
            <a:r>
              <a:rPr lang="zh-CN" altLang="en-US" sz="10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模块</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：实现</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控制面的信息</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交互，以及</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NIC</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和</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RoCE</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相关</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功能。</a:t>
            </a:r>
            <a:endParaRPr lang="en-US" altLang="zh-CN"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6" name="图片 5"/>
          <p:cNvPicPr>
            <a:picLocks noChangeAspect="1"/>
          </p:cNvPicPr>
          <p:nvPr/>
        </p:nvPicPr>
        <p:blipFill>
          <a:blip r:embed="rId1"/>
          <a:stretch>
            <a:fillRect/>
          </a:stretch>
        </p:blipFill>
        <p:spPr>
          <a:xfrm>
            <a:off x="727075" y="2214634"/>
            <a:ext cx="5258858" cy="4089435"/>
          </a:xfrm>
          <a:prstGeom prst="rect">
            <a:avLst/>
          </a:prstGeom>
        </p:spPr>
      </p:pic>
      <p:sp>
        <p:nvSpPr>
          <p:cNvPr id="7" name="矩形 6"/>
          <p:cNvSpPr/>
          <p:nvPr/>
        </p:nvSpPr>
        <p:spPr>
          <a:xfrm>
            <a:off x="642409" y="1106133"/>
            <a:ext cx="5139267" cy="1007968"/>
          </a:xfrm>
          <a:prstGeom prst="rect">
            <a:avLst/>
          </a:prstGeom>
        </p:spPr>
        <p:txBody>
          <a:bodyPr wrap="square">
            <a:spAutoFit/>
          </a:bodyPr>
          <a:lstStyle/>
          <a:p>
            <a:pPr defTabSz="914400" fontAlgn="base">
              <a:lnSpc>
                <a:spcPct val="150000"/>
              </a:lnSpc>
              <a:spcBef>
                <a:spcPts val="600"/>
              </a:spcBef>
              <a:spcAft>
                <a:spcPct val="0"/>
              </a:spcAft>
              <a:buSzPct val="60000"/>
            </a:pPr>
            <a:r>
              <a:rPr lang="en-US" altLang="zh-CN" sz="11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HCCL </a:t>
            </a:r>
            <a:r>
              <a:rPr lang="en-US" altLang="zh-CN" sz="11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(Huawei Collective Communication Library)</a:t>
            </a:r>
            <a:r>
              <a:rPr lang="zh-CN" altLang="en-US" sz="11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400" fontAlgn="base">
              <a:lnSpc>
                <a:spcPct val="150000"/>
              </a:lnSpc>
              <a:spcBef>
                <a:spcPts val="600"/>
              </a:spcBef>
              <a:spcAft>
                <a:spcPct val="0"/>
              </a:spcAft>
              <a:buSzPct val="60000"/>
            </a:pP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集合通信对外提供集合通信算子，支持网卡及集群不同节点间的</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RoCE</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传输功能，为分布式训练中不同</a:t>
            </a:r>
            <a:r>
              <a:rPr lang="en-US" altLang="zh-CN"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npu</a:t>
            </a:r>
            <a:r>
              <a:rPr lang="zh-CN" altLang="en-US" sz="10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之间提供高效的数据传输能力</a:t>
            </a:r>
            <a:r>
              <a:rPr lang="zh-CN" altLang="en-US"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0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400" fontAlgn="base">
              <a:spcAft>
                <a:spcPct val="0"/>
              </a:spcAft>
              <a:buSzPct val="60000"/>
            </a:pPr>
            <a:endParaRPr lang="zh-CN" altLang="en-US" sz="8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dirty="0">
                <a:sym typeface="Huawei Sans" panose="020C0503030203020204" pitchFamily="34" charset="0"/>
              </a:rPr>
              <a:t>软件架构 </a:t>
            </a:r>
            <a:r>
              <a:rPr lang="en-US" altLang="zh-CN" dirty="0">
                <a:sym typeface="Huawei Sans" panose="020C0503030203020204" pitchFamily="34" charset="0"/>
              </a:rPr>
              <a:t>—— </a:t>
            </a:r>
            <a:r>
              <a:rPr lang="en-US" altLang="zh-CN" dirty="0" err="1">
                <a:sym typeface="Huawei Sans" panose="020C0503030203020204" pitchFamily="34" charset="0"/>
              </a:rPr>
              <a:t>Runtime&amp;TS</a:t>
            </a:r>
            <a:r>
              <a:rPr lang="zh-CN" altLang="en-US" dirty="0" smtClean="0">
                <a:sym typeface="Huawei Sans" panose="020C0503030203020204" pitchFamily="34" charset="0"/>
              </a:rPr>
              <a:t>子系统</a:t>
            </a:r>
            <a:endParaRPr lang="zh-CN" altLang="en-US" dirty="0">
              <a:sym typeface="Huawei Sans" panose="020C0503030203020204" pitchFamily="34" charset="0"/>
            </a:endParaRPr>
          </a:p>
        </p:txBody>
      </p:sp>
      <p:pic>
        <p:nvPicPr>
          <p:cNvPr id="5" name="图片 4"/>
          <p:cNvPicPr>
            <a:picLocks noChangeAspect="1"/>
          </p:cNvPicPr>
          <p:nvPr/>
        </p:nvPicPr>
        <p:blipFill>
          <a:blip r:embed="rId1"/>
          <a:stretch>
            <a:fillRect/>
          </a:stretch>
        </p:blipFill>
        <p:spPr>
          <a:xfrm>
            <a:off x="723206" y="1146239"/>
            <a:ext cx="4336627" cy="5125105"/>
          </a:xfrm>
          <a:prstGeom prst="rect">
            <a:avLst/>
          </a:prstGeom>
        </p:spPr>
      </p:pic>
      <p:sp>
        <p:nvSpPr>
          <p:cNvPr id="6" name="矩形 5"/>
          <p:cNvSpPr/>
          <p:nvPr/>
        </p:nvSpPr>
        <p:spPr>
          <a:xfrm>
            <a:off x="5809366" y="1312494"/>
            <a:ext cx="5588000" cy="2962349"/>
          </a:xfrm>
          <a:prstGeom prst="rect">
            <a:avLst/>
          </a:prstGeom>
        </p:spPr>
        <p:txBody>
          <a:bodyPr wrap="square">
            <a:spAutoFit/>
          </a:bodyPr>
          <a:lstStyle/>
          <a:p>
            <a:pPr defTabSz="914400" fontAlgn="base">
              <a:lnSpc>
                <a:spcPct val="150000"/>
              </a:lnSpc>
              <a:spcBef>
                <a:spcPts val="600"/>
              </a:spcBef>
              <a:spcAft>
                <a:spcPct val="0"/>
              </a:spcAft>
              <a:buSzPct val="60000"/>
            </a:pPr>
            <a:r>
              <a:rPr lang="en-US" altLang="zh-CN"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Runtime</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400" fontAlgn="base">
              <a:lnSpc>
                <a:spcPct val="150000"/>
              </a:lnSpc>
              <a:spcBef>
                <a:spcPts val="600"/>
              </a:spcBef>
              <a:spcAft>
                <a:spcPct val="0"/>
              </a:spcAft>
              <a:buSzPct val="60000"/>
            </a:pP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为神经网络的任务分配提供了资源管理通道</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Runtime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运行在应用程序的进程空间</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中，为</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应用程序提供了存储</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(Memory)</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管理、设备</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(Device)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管理、执行流</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(Stream)</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管理、事件</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(Event)</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管理、核</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(Kernel)</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函数执行等功能</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400" fontAlgn="base">
              <a:lnSpc>
                <a:spcPct val="150000"/>
              </a:lnSpc>
              <a:spcBef>
                <a:spcPts val="600"/>
              </a:spcBef>
              <a:spcAft>
                <a:spcPct val="0"/>
              </a:spcAft>
              <a:buSzPct val="60000"/>
            </a:pPr>
            <a:r>
              <a:rPr lang="en-US" altLang="zh-CN"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Task </a:t>
            </a:r>
            <a:r>
              <a:rPr lang="en-US" altLang="zh-CN"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Schedule</a:t>
            </a:r>
            <a:r>
              <a:rPr lang="zh-CN" altLang="en-US"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400" fontAlgn="base">
              <a:lnSpc>
                <a:spcPct val="150000"/>
              </a:lnSpc>
              <a:spcBef>
                <a:spcPts val="600"/>
              </a:spcBef>
              <a:spcAft>
                <a:spcPct val="0"/>
              </a:spcAft>
              <a:buSzPct val="60000"/>
            </a:pP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运行</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在</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Device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侧的任务调度</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CPU </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上，负责将</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Runtime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分发的具体任务进一步分发到</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AICPU </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上。它也可以通过硬件任务调度</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器（</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HWTS</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）把任务分配到</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上执行，并在执行完成后返回任务执行的结果给运行管理器。通常</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Task Schedule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处理的主要事务有</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任务、</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CPU </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任务、内存复制任务、事件记录任务、事件等待任务、清理维护</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(Maintenance)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任务和性能分析</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(Profiling)</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任务。</a:t>
            </a:r>
            <a:endPar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400" fontAlgn="base">
              <a:lnSpc>
                <a:spcPct val="150000"/>
              </a:lnSpc>
              <a:spcBef>
                <a:spcPts val="600"/>
              </a:spcBef>
              <a:spcAft>
                <a:spcPct val="0"/>
              </a:spcAft>
              <a:buSzPct val="60000"/>
            </a:pP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sym typeface="Huawei Sans" panose="020C0503030203020204" pitchFamily="34" charset="0"/>
              </a:rPr>
              <a:t>软件架构 </a:t>
            </a:r>
            <a:r>
              <a:rPr lang="en-US" altLang="zh-CN" dirty="0">
                <a:sym typeface="Huawei Sans" panose="020C0503030203020204" pitchFamily="34" charset="0"/>
              </a:rPr>
              <a:t>—— AICPU</a:t>
            </a:r>
            <a:r>
              <a:rPr lang="zh-CN" altLang="en-US" dirty="0">
                <a:sym typeface="Huawei Sans" panose="020C0503030203020204" pitchFamily="34" charset="0"/>
              </a:rPr>
              <a:t>子系统</a:t>
            </a:r>
            <a:endParaRPr lang="zh-CN" altLang="en-US" dirty="0">
              <a:sym typeface="Huawei Sans" panose="020C0503030203020204" pitchFamily="34" charset="0"/>
            </a:endParaRPr>
          </a:p>
        </p:txBody>
      </p:sp>
      <p:pic>
        <p:nvPicPr>
          <p:cNvPr id="6" name="图片 5"/>
          <p:cNvPicPr>
            <a:picLocks noChangeAspect="1"/>
          </p:cNvPicPr>
          <p:nvPr/>
        </p:nvPicPr>
        <p:blipFill>
          <a:blip r:embed="rId1"/>
          <a:stretch>
            <a:fillRect/>
          </a:stretch>
        </p:blipFill>
        <p:spPr>
          <a:xfrm>
            <a:off x="906088" y="1151664"/>
            <a:ext cx="4135400" cy="5016978"/>
          </a:xfrm>
          <a:prstGeom prst="rect">
            <a:avLst/>
          </a:prstGeom>
        </p:spPr>
      </p:pic>
      <p:sp>
        <p:nvSpPr>
          <p:cNvPr id="7" name="矩形 6"/>
          <p:cNvSpPr/>
          <p:nvPr/>
        </p:nvSpPr>
        <p:spPr>
          <a:xfrm>
            <a:off x="5099676" y="1088098"/>
            <a:ext cx="6671087" cy="3347070"/>
          </a:xfrm>
          <a:prstGeom prst="rect">
            <a:avLst/>
          </a:prstGeom>
        </p:spPr>
        <p:txBody>
          <a:bodyPr wrap="square">
            <a:spAutoFit/>
          </a:bodyPr>
          <a:lstStyle/>
          <a:p>
            <a:pPr defTabSz="914400" fontAlgn="base">
              <a:lnSpc>
                <a:spcPct val="150000"/>
              </a:lnSpc>
              <a:spcBef>
                <a:spcPts val="600"/>
              </a:spcBef>
              <a:spcAft>
                <a:spcPct val="0"/>
              </a:spcAft>
              <a:buSzPct val="60000"/>
            </a:pPr>
            <a:r>
              <a:rPr lang="en-US" altLang="zh-CN"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AICPU</a:t>
            </a: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子系统提供两大</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功能：</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AICPU</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算子编译（部署在</a:t>
            </a:r>
            <a:r>
              <a:rPr lang="en-US" altLang="zh-CN"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Host</a:t>
            </a:r>
            <a:r>
              <a:rPr lang="zh-CN" altLang="en-US"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323850" indent="-171450" defTabSz="914400" fontAlgn="base">
              <a:lnSpc>
                <a:spcPct val="150000"/>
              </a:lnSpc>
              <a:spcBef>
                <a:spcPts val="600"/>
              </a:spcBef>
              <a:spcAft>
                <a:spcPct val="0"/>
              </a:spcAft>
              <a:buSzPct val="100000"/>
              <a:buFont typeface="Arial" panose="020B0604020202020204" pitchFamily="34" charset="0"/>
              <a:buChar char="•"/>
            </a:pP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AICPU</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信息库：包括</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TF</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信息库支持</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TF</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名称、支持的</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format</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等。</a:t>
            </a:r>
            <a:endPar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323850" indent="-171450" defTabSz="914400" fontAlgn="base">
              <a:lnSpc>
                <a:spcPct val="150000"/>
              </a:lnSpc>
              <a:spcBef>
                <a:spcPts val="600"/>
              </a:spcBef>
              <a:spcAft>
                <a:spcPct val="0"/>
              </a:spcAft>
              <a:buSzPct val="100000"/>
              <a:buFont typeface="Arial" panose="020B0604020202020204" pitchFamily="34" charset="0"/>
              <a:buChar char="•"/>
            </a:pP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AICPU</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图优化</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器：实现</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TF</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子图优化器，将</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TF</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子图优化成单</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function</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执行，减少</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task</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中断次数，提升</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AICPU</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算子执行效率。图优化器同时包含</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GE IR to TF</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算子的配置信息，可灵活的设置</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GE IR </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与</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TF </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算子的映射关系。</a:t>
            </a:r>
            <a:endPar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400" fontAlgn="base">
              <a:spcAft>
                <a:spcPct val="0"/>
              </a:spcAft>
              <a:buSzPct val="60000"/>
            </a:pPr>
            <a:endParaRPr lang="en-US" altLang="zh-CN"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AICPU</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调度执行（部署在</a:t>
            </a:r>
            <a:r>
              <a:rPr lang="en-US" altLang="zh-CN"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Device</a:t>
            </a:r>
            <a:r>
              <a:rPr lang="zh-CN" altLang="en-US"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323850" indent="-171450" defTabSz="914400" fontAlgn="base">
              <a:lnSpc>
                <a:spcPct val="150000"/>
              </a:lnSpc>
              <a:spcBef>
                <a:spcPts val="600"/>
              </a:spcBef>
              <a:spcAft>
                <a:spcPct val="0"/>
              </a:spcAft>
              <a:buSzPct val="100000"/>
              <a:buFont typeface="Arial" panose="020B0604020202020204" pitchFamily="34" charset="0"/>
              <a:buChar char="•"/>
            </a:pP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AICPU-Scheduler</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：负责模型、</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stream</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等信息管理和模型状态管理；负责与</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TS</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交互控制命令，调度模型执行和结束。</a:t>
            </a:r>
            <a:endPar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323850" indent="-171450" defTabSz="914400" fontAlgn="base">
              <a:lnSpc>
                <a:spcPct val="150000"/>
              </a:lnSpc>
              <a:spcBef>
                <a:spcPts val="600"/>
              </a:spcBef>
              <a:spcAft>
                <a:spcPct val="0"/>
              </a:spcAft>
              <a:buSzPct val="100000"/>
              <a:buFont typeface="Arial" panose="020B0604020202020204" pitchFamily="34" charset="0"/>
              <a:buChar char="•"/>
            </a:pP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AICPU-Processor</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AICPU</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任务工作线程管理和</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Kernel</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注册管理。提供</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task</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分发功能，将</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CPU</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task</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分发调度到各</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AICPU</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工作线程进行执行。</a:t>
            </a:r>
            <a:endPar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323850" indent="-171450" defTabSz="914400" fontAlgn="base">
              <a:lnSpc>
                <a:spcPct val="150000"/>
              </a:lnSpc>
              <a:spcBef>
                <a:spcPts val="600"/>
              </a:spcBef>
              <a:spcAft>
                <a:spcPct val="0"/>
              </a:spcAft>
              <a:buSzPct val="100000"/>
              <a:buFont typeface="Arial" panose="020B0604020202020204" pitchFamily="34" charset="0"/>
              <a:buChar char="•"/>
            </a:pP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AICPU-Kernels</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CPU</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TF</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DVPP</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FV</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（短特征）算子的</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执行功能。</a:t>
            </a:r>
            <a:endPar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矩形 7"/>
          <p:cNvSpPr/>
          <p:nvPr/>
        </p:nvSpPr>
        <p:spPr>
          <a:xfrm>
            <a:off x="5224368" y="4537138"/>
            <a:ext cx="5807030" cy="1543756"/>
          </a:xfrm>
          <a:prstGeom prst="rect">
            <a:avLst/>
          </a:prstGeom>
        </p:spPr>
        <p:txBody>
          <a:bodyPr wrap="square">
            <a:spAutoFit/>
          </a:bodyPr>
          <a:lstStyle/>
          <a:p>
            <a:pPr defTabSz="914400" fontAlgn="base">
              <a:lnSpc>
                <a:spcPct val="150000"/>
              </a:lnSpc>
              <a:spcBef>
                <a:spcPts val="600"/>
              </a:spcBef>
              <a:spcAft>
                <a:spcPct val="0"/>
              </a:spcAft>
              <a:buSzPct val="60000"/>
            </a:pP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关于</a:t>
            </a:r>
            <a:r>
              <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Host/Device</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的概念：</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400" fontAlgn="base">
              <a:lnSpc>
                <a:spcPct val="150000"/>
              </a:lnSpc>
              <a:spcBef>
                <a:spcPts val="600"/>
              </a:spcBef>
              <a:spcAft>
                <a:spcPct val="0"/>
              </a:spcAft>
              <a:buSzPct val="60000"/>
            </a:pP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在</a:t>
            </a: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异构计算架构中</a:t>
            </a:r>
            <a:r>
              <a:rPr lang="en-US" altLang="zh-CN"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昇腾</a:t>
            </a:r>
            <a:r>
              <a:rPr lang="en-US" altLang="zh-CN"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处理器与</a:t>
            </a:r>
            <a:r>
              <a:rPr lang="en-US" altLang="zh-CN"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CPU</a:t>
            </a: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通过</a:t>
            </a:r>
            <a:r>
              <a:rPr lang="en-US" altLang="zh-CN" sz="1100" b="1" dirty="0" err="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PCIe</a:t>
            </a: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总线连接在一起来协同</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工作。</a:t>
            </a:r>
            <a:endPar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400" fontAlgn="base">
              <a:lnSpc>
                <a:spcPct val="150000"/>
              </a:lnSpc>
              <a:spcBef>
                <a:spcPts val="600"/>
              </a:spcBef>
              <a:spcAft>
                <a:spcPct val="0"/>
              </a:spcAft>
              <a:buSzPct val="60000"/>
            </a:pPr>
            <a:r>
              <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Host</a:t>
            </a:r>
            <a:r>
              <a:rPr lang="zh-CN" altLang="en-US"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CPU</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所在位置称为主机端（</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Host</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），是指</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与昇腾</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处理器所在硬件设备</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相连的</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X86</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服务器、</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ARM</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服务器或者</a:t>
            </a:r>
            <a:r>
              <a:rPr lang="en-US" altLang="zh-CN" sz="1000" dirty="0" err="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WindowsPC</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，利用昇腾</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处理器提供的</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NN(Neural-Network)</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计算</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能力完成业务</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400" fontAlgn="base">
              <a:lnSpc>
                <a:spcPct val="150000"/>
              </a:lnSpc>
              <a:spcBef>
                <a:spcPts val="600"/>
              </a:spcBef>
              <a:spcAft>
                <a:spcPct val="0"/>
              </a:spcAft>
              <a:buSzPct val="60000"/>
            </a:pPr>
            <a:r>
              <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Device</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是指安装了昇腾</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处理器的设备，利用</a:t>
            </a:r>
            <a:r>
              <a:rPr lang="en-US" altLang="zh-CN" sz="1000" dirty="0" err="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PCIe</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接口与</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Host</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连接，为</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Host</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NN</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计算能力。</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dirty="0">
                <a:sym typeface="Huawei Sans" panose="020C0503030203020204" pitchFamily="34" charset="0"/>
              </a:rPr>
              <a:t>软件架构 </a:t>
            </a:r>
            <a:r>
              <a:rPr lang="en-US" altLang="zh-CN" dirty="0">
                <a:sym typeface="Huawei Sans" panose="020C0503030203020204" pitchFamily="34" charset="0"/>
              </a:rPr>
              <a:t>—— DVPP</a:t>
            </a:r>
            <a:r>
              <a:rPr lang="zh-CN" altLang="en-US" dirty="0" smtClean="0">
                <a:sym typeface="Huawei Sans" panose="020C0503030203020204" pitchFamily="34" charset="0"/>
              </a:rPr>
              <a:t>子系统</a:t>
            </a:r>
            <a:endParaRPr lang="zh-CN" altLang="en-US" dirty="0">
              <a:sym typeface="Huawei Sans" panose="020C0503030203020204" pitchFamily="34" charset="0"/>
            </a:endParaRPr>
          </a:p>
        </p:txBody>
      </p:sp>
      <p:sp>
        <p:nvSpPr>
          <p:cNvPr id="5" name="矩形 4"/>
          <p:cNvSpPr/>
          <p:nvPr/>
        </p:nvSpPr>
        <p:spPr>
          <a:xfrm>
            <a:off x="5630330" y="1342166"/>
            <a:ext cx="5875867" cy="3246530"/>
          </a:xfrm>
          <a:prstGeom prst="rect">
            <a:avLst/>
          </a:prstGeom>
        </p:spPr>
        <p:txBody>
          <a:bodyPr wrap="square">
            <a:spAutoFit/>
          </a:bodyPr>
          <a:lstStyle/>
          <a:p>
            <a:pPr defTabSz="914400" fontAlgn="base">
              <a:lnSpc>
                <a:spcPct val="150000"/>
              </a:lnSpc>
              <a:spcBef>
                <a:spcPts val="600"/>
              </a:spcBef>
              <a:spcAft>
                <a:spcPct val="0"/>
              </a:spcAft>
              <a:buSzPct val="60000"/>
            </a:pPr>
            <a:r>
              <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DVPP</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1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Digital Vision Pre-Processing</a:t>
            </a:r>
            <a:r>
              <a:rPr lang="zh-CN" altLang="en-US"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1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400" fontAlgn="base">
              <a:lnSpc>
                <a:spcPct val="150000"/>
              </a:lnSpc>
              <a:spcBef>
                <a:spcPts val="600"/>
              </a:spcBef>
              <a:spcAft>
                <a:spcPct val="0"/>
              </a:spcAft>
              <a:buSzPct val="60000"/>
            </a:pP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主要实现视频解码（</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VDEC</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）、视频编码（</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VENC</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JPEG</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编解码（</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JPEGD/E</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VPC</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（预处理）</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400" fontAlgn="base">
              <a:lnSpc>
                <a:spcPct val="150000"/>
              </a:lnSpc>
              <a:spcBef>
                <a:spcPts val="600"/>
              </a:spcBef>
              <a:spcAft>
                <a:spcPct val="0"/>
              </a:spcAft>
              <a:buSzPct val="60000"/>
            </a:pP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defTabSz="914400" fontAlgn="base">
              <a:lnSpc>
                <a:spcPct val="150000"/>
              </a:lnSpc>
              <a:spcBef>
                <a:spcPts val="600"/>
              </a:spcBef>
              <a:spcAft>
                <a:spcPct val="0"/>
              </a:spcAft>
              <a:buSzPct val="60000"/>
            </a:pPr>
            <a:r>
              <a:rPr lang="en-US" altLang="zh-CN"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DVPP</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对外</a:t>
            </a:r>
            <a:r>
              <a:rPr lang="zh-CN" altLang="en-US"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提供的接口</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sz="105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视频</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解码（</a:t>
            </a:r>
            <a:r>
              <a:rPr lang="en-US" altLang="zh-CN"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VDEC</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支持</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H264</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H265</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两种视频格式的解码。</a:t>
            </a:r>
            <a:endPar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视频编码（</a:t>
            </a:r>
            <a:r>
              <a:rPr lang="en-US" altLang="zh-CN"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VENC</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实现</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YUV/YVU420</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图片数据的编码，支持</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H264</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H265</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两种视频格式的编码。</a:t>
            </a:r>
            <a:endPar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JPEG</a:t>
            </a:r>
            <a:r>
              <a:rPr lang="zh-CN" altLang="en-US"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编码</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JPEGE</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将</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YUV</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格式图片编码成</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.jpg</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图片，支持</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YUV422 Packed</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YUV420SP</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NV12,NV21</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JPEG</a:t>
            </a:r>
            <a:r>
              <a:rPr lang="zh-CN" altLang="en-US"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解码（</a:t>
            </a:r>
            <a:r>
              <a:rPr lang="en-US" altLang="zh-CN"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JPEGD</a:t>
            </a:r>
            <a:r>
              <a:rPr lang="zh-CN" altLang="en-US"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实现</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.jpg</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.jpeg</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.JPG</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.JPEG</a:t>
            </a:r>
            <a:r>
              <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图片的解码，对于硬件不支持的格式，会使用软件解码。</a:t>
            </a:r>
            <a:endParaRPr lang="zh-CN" alt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914400" fontAlgn="base">
              <a:lnSpc>
                <a:spcPct val="150000"/>
              </a:lnSpc>
              <a:spcBef>
                <a:spcPts val="600"/>
              </a:spcBef>
              <a:spcAft>
                <a:spcPct val="0"/>
              </a:spcAft>
              <a:buSzPct val="60000"/>
              <a:buFont typeface="Wingdings" panose="05000000000000000000" pitchFamily="2" charset="2"/>
              <a:buChar char="l"/>
            </a:pPr>
            <a:r>
              <a:rPr lang="en-US" altLang="zh-CN"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VPC(Vision </a:t>
            </a:r>
            <a:r>
              <a:rPr lang="en-US" altLang="zh-CN"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Preprocessing Core</a:t>
            </a:r>
            <a:r>
              <a:rPr lang="en-US" altLang="zh-CN"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支持的功能有：抠图、缩放、叠加、黏贴、格式转换功能。</a:t>
            </a:r>
            <a:endParaRPr lang="zh-CN" alt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6" name="图片 5"/>
          <p:cNvPicPr>
            <a:picLocks noChangeAspect="1"/>
          </p:cNvPicPr>
          <p:nvPr/>
        </p:nvPicPr>
        <p:blipFill>
          <a:blip r:embed="rId1"/>
          <a:stretch>
            <a:fillRect/>
          </a:stretch>
        </p:blipFill>
        <p:spPr>
          <a:xfrm>
            <a:off x="727266" y="1342166"/>
            <a:ext cx="4686300" cy="427672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Huawei Sans" panose="020C0503030203020204" pitchFamily="34" charset="0"/>
              </a:rPr>
              <a:t>芯片层：基于</a:t>
            </a:r>
            <a:r>
              <a:rPr lang="en-US" altLang="zh-CN" dirty="0">
                <a:sym typeface="Huawei Sans" panose="020C0503030203020204" pitchFamily="34" charset="0"/>
              </a:rPr>
              <a:t>Da Vinci AI</a:t>
            </a:r>
            <a:r>
              <a:rPr lang="zh-CN" altLang="en-US" dirty="0">
                <a:sym typeface="Huawei Sans" panose="020C0503030203020204" pitchFamily="34" charset="0"/>
              </a:rPr>
              <a:t>技术架构</a:t>
            </a:r>
            <a:endParaRPr lang="zh-CN" altLang="en-US" dirty="0">
              <a:sym typeface="Huawei Sans" panose="020C0503030203020204" pitchFamily="34" charset="0"/>
            </a:endParaRPr>
          </a:p>
        </p:txBody>
      </p:sp>
      <p:sp>
        <p:nvSpPr>
          <p:cNvPr id="61" name="圆角矩形 60"/>
          <p:cNvSpPr/>
          <p:nvPr/>
        </p:nvSpPr>
        <p:spPr>
          <a:xfrm>
            <a:off x="6787295" y="3699068"/>
            <a:ext cx="4999836" cy="2571260"/>
          </a:xfrm>
          <a:prstGeom prst="roundRect">
            <a:avLst>
              <a:gd name="adj" fmla="val 3850"/>
            </a:avLst>
          </a:prstGeom>
          <a:gradFill rotWithShape="1">
            <a:gsLst>
              <a:gs pos="0">
                <a:srgbClr val="EBEBEB"/>
              </a:gs>
              <a:gs pos="50000">
                <a:srgbClr val="FFFFFF"/>
              </a:gs>
              <a:gs pos="100000">
                <a:srgbClr val="EBEBEB"/>
              </a:gs>
            </a:gsLst>
            <a:lin ang="5400000" scaled="1"/>
          </a:gradFill>
          <a:ln w="28575" algn="ctr">
            <a:noFill/>
            <a:miter lim="800000"/>
          </a:ln>
          <a:effectLst>
            <a:outerShdw blurRad="50800" dist="38100" dir="2700000" algn="tl" rotWithShape="0">
              <a:prstClr val="black">
                <a:alpha val="40000"/>
              </a:prstClr>
            </a:outerShdw>
          </a:effectLst>
        </p:spPr>
        <p:txBody>
          <a:bodyPr wrap="none" lIns="118964" tIns="59485" rIns="118964" bIns="59485" anchor="ctr"/>
          <a:lstStyle/>
          <a:p>
            <a:pPr marL="0" marR="0" lvl="0" indent="0" defTabSz="1189355" eaLnBrk="1" fontAlgn="auto" latinLnBrk="0" hangingPunct="1">
              <a:lnSpc>
                <a:spcPct val="100000"/>
              </a:lnSpc>
              <a:spcBef>
                <a:spcPts val="0"/>
              </a:spcBef>
              <a:spcAft>
                <a:spcPts val="0"/>
              </a:spcAft>
              <a:buClrTx/>
              <a:buSzTx/>
              <a:buFontTx/>
              <a:buNone/>
              <a:defRPr/>
            </a:pPr>
            <a:endParaRPr kumimoji="0" lang="en-US" altLang="zh-CN" sz="16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defTabSz="1189355" eaLnBrk="1" fontAlgn="auto" latinLnBrk="0" hangingPunct="1">
              <a:lnSpc>
                <a:spcPct val="100000"/>
              </a:lnSpc>
              <a:spcBef>
                <a:spcPts val="0"/>
              </a:spcBef>
              <a:spcAft>
                <a:spcPts val="0"/>
              </a:spcAft>
              <a:buClrTx/>
              <a:buSzTx/>
              <a:buFontTx/>
              <a:buNone/>
              <a:defRPr/>
            </a:pPr>
            <a:endParaRPr kumimoji="0" lang="en-US" altLang="zh-CN" sz="16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2" name="圆角矩形 61"/>
          <p:cNvSpPr/>
          <p:nvPr/>
        </p:nvSpPr>
        <p:spPr>
          <a:xfrm>
            <a:off x="409630" y="3699068"/>
            <a:ext cx="6295705" cy="2571260"/>
          </a:xfrm>
          <a:prstGeom prst="roundRect">
            <a:avLst>
              <a:gd name="adj" fmla="val 3850"/>
            </a:avLst>
          </a:prstGeom>
          <a:gradFill rotWithShape="1">
            <a:gsLst>
              <a:gs pos="0">
                <a:srgbClr val="EBEBEB"/>
              </a:gs>
              <a:gs pos="50000">
                <a:srgbClr val="FFFFFF"/>
              </a:gs>
              <a:gs pos="100000">
                <a:srgbClr val="EBEBEB"/>
              </a:gs>
            </a:gsLst>
            <a:lin ang="5400000" scaled="1"/>
          </a:gradFill>
          <a:ln w="28575" algn="ctr">
            <a:noFill/>
            <a:miter lim="800000"/>
          </a:ln>
          <a:effectLst>
            <a:outerShdw blurRad="50800" dist="38100" dir="2700000" algn="tl" rotWithShape="0">
              <a:prstClr val="black">
                <a:alpha val="40000"/>
              </a:prstClr>
            </a:outerShdw>
          </a:effectLst>
        </p:spPr>
        <p:txBody>
          <a:bodyPr wrap="none" lIns="118964" tIns="59485" rIns="118964" bIns="59485" anchor="ctr"/>
          <a:lstStyle/>
          <a:p>
            <a:pPr marL="0" marR="0" lvl="0" indent="0" defTabSz="1189355" eaLnBrk="1" fontAlgn="auto" latinLnBrk="0" hangingPunct="1">
              <a:lnSpc>
                <a:spcPct val="100000"/>
              </a:lnSpc>
              <a:spcBef>
                <a:spcPts val="0"/>
              </a:spcBef>
              <a:spcAft>
                <a:spcPts val="0"/>
              </a:spcAft>
              <a:buClrTx/>
              <a:buSzTx/>
              <a:buFontTx/>
              <a:buNone/>
              <a:defRPr/>
            </a:pPr>
            <a:endParaRPr kumimoji="0" lang="en-US" altLang="zh-CN" sz="16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defTabSz="1189355" eaLnBrk="1" fontAlgn="auto" latinLnBrk="0" hangingPunct="1">
              <a:lnSpc>
                <a:spcPct val="100000"/>
              </a:lnSpc>
              <a:spcBef>
                <a:spcPts val="0"/>
              </a:spcBef>
              <a:spcAft>
                <a:spcPts val="0"/>
              </a:spcAft>
              <a:buClrTx/>
              <a:buSzTx/>
              <a:buFontTx/>
              <a:buNone/>
              <a:defRPr/>
            </a:pPr>
            <a:endParaRPr kumimoji="0" lang="en-US" altLang="zh-CN" sz="16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3" name="矩形 62"/>
          <p:cNvSpPr/>
          <p:nvPr/>
        </p:nvSpPr>
        <p:spPr>
          <a:xfrm>
            <a:off x="7389599" y="4048935"/>
            <a:ext cx="3909230" cy="1985159"/>
          </a:xfrm>
          <a:prstGeom prst="rect">
            <a:avLst/>
          </a:prstGeom>
          <a:noFill/>
        </p:spPr>
        <p:txBody>
          <a:bodyPr wrap="square">
            <a:spAutoFit/>
          </a:bodyPr>
          <a:lstStyle/>
          <a:p>
            <a:r>
              <a:rPr lang="en-US" altLang="zh-CN" sz="2000" b="1" dirty="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3D </a:t>
            </a:r>
            <a:r>
              <a:rPr lang="en-US" altLang="zh-CN" sz="2000" b="1" dirty="0" smtClean="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Cube:16^3</a:t>
            </a:r>
            <a:r>
              <a:rPr lang="zh-CN" altLang="en-US" sz="2000" b="1" dirty="0" smtClean="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三维</a:t>
            </a:r>
            <a:r>
              <a:rPr lang="zh-CN" altLang="en-US" sz="2000" b="1" dirty="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弹性立方体</a:t>
            </a:r>
            <a:endParaRPr lang="en-US" altLang="zh-CN" sz="2000" b="1" dirty="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endParaRPr>
          </a:p>
          <a:p>
            <a:endParaRPr lang="en-US" altLang="zh-CN" sz="7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381000" indent="-381000">
              <a:lnSpc>
                <a:spcPct val="150000"/>
              </a:lnSpc>
              <a:buFont typeface="Arial" panose="020B0604020202020204" pitchFamily="34" charset="0"/>
              <a:buChar char="•"/>
            </a:pPr>
            <a:r>
              <a:rPr lang="zh-CN" altLang="en-US" sz="1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高算力：可在一个时钟周期内完成</a:t>
            </a:r>
            <a:r>
              <a:rPr lang="en-US" altLang="zh-CN" sz="1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4096</a:t>
            </a:r>
            <a:r>
              <a:rPr lang="zh-CN" altLang="en-US" sz="1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个</a:t>
            </a:r>
            <a:r>
              <a:rPr lang="en-US" altLang="zh-CN" sz="1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FP16 MAC </a:t>
            </a:r>
            <a:r>
              <a:rPr lang="zh-CN" altLang="en-US" sz="1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运算</a:t>
            </a:r>
            <a:endParaRPr lang="zh-CN" altLang="en-US" sz="1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381000" indent="-381000">
              <a:lnSpc>
                <a:spcPct val="150000"/>
              </a:lnSpc>
              <a:buFont typeface="Arial" panose="020B0604020202020204" pitchFamily="34" charset="0"/>
              <a:buChar char="•"/>
            </a:pPr>
            <a:r>
              <a:rPr lang="zh-CN" altLang="en-US" sz="1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高效：支持几十毫瓦</a:t>
            </a:r>
            <a:r>
              <a:rPr lang="en-US" altLang="zh-CN" sz="1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IP</a:t>
            </a:r>
            <a:r>
              <a:rPr lang="zh-CN" altLang="en-US" sz="1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到几百瓦芯片，适应端、边和云的平滑架构扩展</a:t>
            </a:r>
            <a:endParaRPr lang="zh-CN" altLang="en-US" sz="1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4" name="圆角矩形 3203"/>
          <p:cNvSpPr/>
          <p:nvPr/>
        </p:nvSpPr>
        <p:spPr bwMode="auto">
          <a:xfrm>
            <a:off x="1768704" y="3795346"/>
            <a:ext cx="1795270" cy="912648"/>
          </a:xfrm>
          <a:prstGeom prst="roundRect">
            <a:avLst>
              <a:gd name="adj" fmla="val 3857"/>
            </a:avLst>
          </a:prstGeom>
          <a:solidFill>
            <a:sysClr val="window" lastClr="FFFFFF"/>
          </a:solidFill>
          <a:ln w="19050" cap="flat" cmpd="sng" algn="ctr">
            <a:solidFill>
              <a:srgbClr val="C00000"/>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25" tIns="45712" rIns="91425" bIns="45712" numCol="1" rtlCol="0" anchor="t" anchorCtr="0" compatLnSpc="1">
            <a:no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defTabSz="878205" eaLnBrk="0" fontAlgn="base" hangingPunct="0">
              <a:spcBef>
                <a:spcPct val="0"/>
              </a:spcBef>
              <a:spcAft>
                <a:spcPct val="0"/>
              </a:spcAft>
              <a:defRPr/>
            </a:pPr>
            <a:endParaRPr lang="en-US" sz="200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5" name="圆角矩形 3204"/>
          <p:cNvSpPr/>
          <p:nvPr/>
        </p:nvSpPr>
        <p:spPr bwMode="auto">
          <a:xfrm>
            <a:off x="1714535" y="3847960"/>
            <a:ext cx="1795270" cy="916997"/>
          </a:xfrm>
          <a:prstGeom prst="roundRect">
            <a:avLst>
              <a:gd name="adj" fmla="val 3857"/>
            </a:avLst>
          </a:prstGeom>
          <a:solidFill>
            <a:sysClr val="window" lastClr="FFFFFF"/>
          </a:solidFill>
          <a:ln w="6350" cap="flat" cmpd="sng" algn="ctr">
            <a:solidFill>
              <a:srgbClr val="C00000"/>
            </a:solidFill>
            <a:prstDash val="dash"/>
            <a:round/>
            <a:headEnd type="none" w="med" len="med"/>
            <a:tailEnd type="none" w="med" len="med"/>
          </a:ln>
          <a:effectLst>
            <a:outerShdw blurRad="63500" sx="102000" sy="102000" algn="ctr" rotWithShape="0">
              <a:prstClr val="black">
                <a:alpha val="40000"/>
              </a:prstClr>
            </a:outerShdw>
          </a:effectLst>
        </p:spPr>
        <p:txBody>
          <a:bodyPr vert="horz" wrap="square" lIns="91425" tIns="45712" rIns="91425" bIns="45712" numCol="1" rtlCol="0" anchor="t" anchorCtr="0" compatLnSpc="1">
            <a:no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defTabSz="878205" eaLnBrk="0" fontAlgn="base" hangingPunct="0">
              <a:spcBef>
                <a:spcPct val="0"/>
              </a:spcBef>
              <a:spcAft>
                <a:spcPct val="0"/>
              </a:spcAft>
              <a:defRPr/>
            </a:pPr>
            <a:endParaRPr lang="en-US" sz="200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6" name="圆角矩形 1075"/>
          <p:cNvSpPr/>
          <p:nvPr/>
        </p:nvSpPr>
        <p:spPr>
          <a:xfrm>
            <a:off x="1413598" y="5556891"/>
            <a:ext cx="992946" cy="501077"/>
          </a:xfrm>
          <a:prstGeom prst="roundRect">
            <a:avLst>
              <a:gd name="adj" fmla="val 0"/>
            </a:avLst>
          </a:prstGeom>
          <a:solidFill>
            <a:srgbClr val="EBEBEB">
              <a:lumMod val="50000"/>
            </a:srgbClr>
          </a:solidFill>
          <a:ln w="12700" cap="flat" cmpd="sng" algn="ctr">
            <a:noFill/>
            <a:prstDash val="solid"/>
            <a:miter lim="800000"/>
          </a:ln>
          <a:effectLst/>
        </p:spPr>
        <p:txBody>
          <a:bodyPr lIns="0" tIns="45699" rIns="0" bIns="45699" rtlCol="0" anchor="ctr">
            <a:noAutofit/>
          </a:bodyP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Video / Image Codec</a:t>
            </a:r>
            <a:endParaRPr kumimoji="0" lang="zh-CN" altLang="en-US" sz="1000" b="0" i="0" u="none" strike="noStrike" kern="120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67" name="圆角矩形 1076"/>
          <p:cNvSpPr/>
          <p:nvPr/>
        </p:nvSpPr>
        <p:spPr>
          <a:xfrm>
            <a:off x="2558657" y="5559976"/>
            <a:ext cx="954870" cy="505168"/>
          </a:xfrm>
          <a:prstGeom prst="roundRect">
            <a:avLst>
              <a:gd name="adj" fmla="val 0"/>
            </a:avLst>
          </a:prstGeom>
          <a:solidFill>
            <a:srgbClr val="EBEBEB">
              <a:lumMod val="50000"/>
            </a:srgbClr>
          </a:solidFill>
          <a:ln w="12700" cap="flat" cmpd="sng" algn="ctr">
            <a:noFill/>
            <a:prstDash val="solid"/>
            <a:miter lim="800000"/>
          </a:ln>
          <a:effectLst/>
        </p:spPr>
        <p:txBody>
          <a:bodyPr lIns="91398" tIns="45699" rIns="91398" bIns="45699"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1219200" rtl="0" eaLnBrk="1" fontAlgn="auto" latinLnBrk="0" hangingPunct="1">
              <a:lnSpc>
                <a:spcPct val="100000"/>
              </a:lnSpc>
              <a:spcBef>
                <a:spcPts val="0"/>
              </a:spcBef>
              <a:spcAft>
                <a:spcPts val="0"/>
              </a:spcAft>
              <a:buClr>
                <a:srgbClr val="CC9900"/>
              </a:buClr>
              <a:buSzTx/>
              <a:buFontTx/>
              <a:buNone/>
              <a:defRPr/>
            </a:pPr>
            <a:r>
              <a:rPr kumimoji="0" lang="en-US" altLang="zh-CN" sz="1200" b="0" i="0" u="none" strike="noStrike" kern="120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cs typeface="Arial Unicode MS" panose="020B0604020202020204" pitchFamily="34" charset="-122"/>
                <a:sym typeface="Huawei Sans" panose="020C0503030203020204" pitchFamily="34" charset="0"/>
              </a:rPr>
              <a:t>Peripherals/IO</a:t>
            </a:r>
            <a:endParaRPr kumimoji="0" lang="zh-CN" altLang="en-US" sz="1200" b="0" i="0" u="none" strike="noStrike" kern="120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Unicode MS" panose="020B0604020202020204" pitchFamily="34" charset="-122"/>
              <a:sym typeface="Huawei Sans" panose="020C0503030203020204" pitchFamily="34" charset="0"/>
            </a:endParaRPr>
          </a:p>
        </p:txBody>
      </p:sp>
      <p:sp>
        <p:nvSpPr>
          <p:cNvPr id="68" name="圆角矩形 1077"/>
          <p:cNvSpPr/>
          <p:nvPr/>
        </p:nvSpPr>
        <p:spPr>
          <a:xfrm>
            <a:off x="4952093" y="5556891"/>
            <a:ext cx="873785" cy="501077"/>
          </a:xfrm>
          <a:prstGeom prst="roundRect">
            <a:avLst>
              <a:gd name="adj" fmla="val 0"/>
            </a:avLst>
          </a:prstGeom>
          <a:solidFill>
            <a:srgbClr val="EBEBEB">
              <a:lumMod val="50000"/>
            </a:srgbClr>
          </a:solidFill>
          <a:ln w="12700" cap="flat" cmpd="sng" algn="ctr">
            <a:noFill/>
            <a:prstDash val="solid"/>
            <a:miter lim="800000"/>
          </a:ln>
          <a:effectLst/>
        </p:spPr>
        <p:txBody>
          <a:bodyPr lIns="91398" tIns="45699" rIns="91398" bIns="45699"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1219200" rtl="0" eaLnBrk="1" fontAlgn="auto" latinLnBrk="0" hangingPunct="1">
              <a:lnSpc>
                <a:spcPct val="100000"/>
              </a:lnSpc>
              <a:spcBef>
                <a:spcPts val="0"/>
              </a:spcBef>
              <a:spcAft>
                <a:spcPts val="0"/>
              </a:spcAft>
              <a:buClr>
                <a:srgbClr val="CC9900"/>
              </a:buClr>
              <a:buSzTx/>
              <a:buFontTx/>
              <a:buNone/>
              <a:defRPr/>
            </a:pPr>
            <a:r>
              <a:rPr kumimoji="0" lang="en-US" altLang="zh-CN" sz="1100" b="0" i="0" u="none" strike="noStrike" kern="120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cs typeface="Arial Unicode MS" panose="020B0604020202020204" pitchFamily="34" charset="-122"/>
                <a:sym typeface="Huawei Sans" panose="020C0503030203020204" pitchFamily="34" charset="0"/>
              </a:rPr>
              <a:t>LPDDR4/5</a:t>
            </a:r>
            <a:endParaRPr kumimoji="0" lang="en-US" altLang="zh-CN" sz="1100" b="0" i="0" u="none" strike="noStrike" kern="120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cs typeface="Arial Unicode MS" panose="020B0604020202020204" pitchFamily="34" charset="-122"/>
              <a:sym typeface="Huawei Sans" panose="020C0503030203020204" pitchFamily="34" charset="0"/>
            </a:endParaRPr>
          </a:p>
          <a:p>
            <a:pPr marL="0" marR="0" lvl="0" indent="0" algn="ctr" defTabSz="1219200" rtl="0" eaLnBrk="1" fontAlgn="auto" latinLnBrk="0" hangingPunct="1">
              <a:lnSpc>
                <a:spcPct val="100000"/>
              </a:lnSpc>
              <a:spcBef>
                <a:spcPts val="0"/>
              </a:spcBef>
              <a:spcAft>
                <a:spcPts val="0"/>
              </a:spcAft>
              <a:buClr>
                <a:srgbClr val="CC9900"/>
              </a:buClr>
              <a:buSzTx/>
              <a:buFontTx/>
              <a:buNone/>
              <a:defRPr/>
            </a:pPr>
            <a:r>
              <a:rPr kumimoji="0" lang="en-US" altLang="zh-CN" sz="1100" b="0" i="0" u="none" strike="noStrike" kern="120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cs typeface="Arial Unicode MS" panose="020B0604020202020204" pitchFamily="34" charset="-122"/>
                <a:sym typeface="Huawei Sans" panose="020C0503030203020204" pitchFamily="34" charset="0"/>
              </a:rPr>
              <a:t>HBM</a:t>
            </a:r>
            <a:endParaRPr kumimoji="0" lang="zh-CN" altLang="en-US" sz="1100" b="0" i="0" u="none" strike="noStrike" kern="120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Unicode MS" panose="020B0604020202020204" pitchFamily="34" charset="-122"/>
              <a:sym typeface="Huawei Sans" panose="020C0503030203020204" pitchFamily="34" charset="0"/>
            </a:endParaRPr>
          </a:p>
        </p:txBody>
      </p:sp>
      <p:sp>
        <p:nvSpPr>
          <p:cNvPr id="69" name="圆角矩形 1079"/>
          <p:cNvSpPr/>
          <p:nvPr/>
        </p:nvSpPr>
        <p:spPr>
          <a:xfrm>
            <a:off x="3663373" y="5554830"/>
            <a:ext cx="1119465" cy="509904"/>
          </a:xfrm>
          <a:prstGeom prst="roundRect">
            <a:avLst>
              <a:gd name="adj" fmla="val 0"/>
            </a:avLst>
          </a:prstGeom>
          <a:solidFill>
            <a:srgbClr val="EBEBEB">
              <a:lumMod val="50000"/>
            </a:srgbClr>
          </a:solidFill>
          <a:ln w="12700" cap="flat" cmpd="sng" algn="ctr">
            <a:noFill/>
            <a:prstDash val="solid"/>
            <a:miter lim="800000"/>
          </a:ln>
          <a:effectLst/>
        </p:spPr>
        <p:txBody>
          <a:bodyPr lIns="0" tIns="45699" rIns="0" bIns="45699" rtlCol="0" anchor="ctr">
            <a:noAutofit/>
          </a:bodyP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Cache / Buffer</a:t>
            </a:r>
            <a:endParaRPr kumimoji="0" lang="en-US" altLang="zh-CN" sz="1100" b="0" i="0" u="none" strike="noStrike" kern="1200" cap="none" spc="0" normalizeH="0" baseline="0" noProof="0" dirty="0" smtClean="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nvGrpSpPr>
          <p:cNvPr id="70" name="组合 1083"/>
          <p:cNvGrpSpPr/>
          <p:nvPr/>
        </p:nvGrpSpPr>
        <p:grpSpPr>
          <a:xfrm>
            <a:off x="1239815" y="5076476"/>
            <a:ext cx="4542181" cy="486474"/>
            <a:chOff x="1705099" y="4187612"/>
            <a:chExt cx="5184576" cy="1037991"/>
          </a:xfrm>
          <a:solidFill>
            <a:srgbClr val="EBEBEB">
              <a:lumMod val="50000"/>
            </a:srgbClr>
          </a:solidFill>
          <a:effectLst/>
        </p:grpSpPr>
        <p:sp>
          <p:nvSpPr>
            <p:cNvPr id="71" name="左右箭头 3188"/>
            <p:cNvSpPr/>
            <p:nvPr/>
          </p:nvSpPr>
          <p:spPr>
            <a:xfrm>
              <a:off x="1705099" y="4572449"/>
              <a:ext cx="5184576" cy="306569"/>
            </a:xfrm>
            <a:prstGeom prst="leftRightArrow">
              <a:avLst>
                <a:gd name="adj1" fmla="val 50000"/>
                <a:gd name="adj2" fmla="val 37580"/>
              </a:avLst>
            </a:prstGeom>
            <a:grpFill/>
            <a:ln w="12700" cap="flat" cmpd="sng" algn="ctr">
              <a:noFill/>
              <a:prstDash val="solid"/>
              <a:miter lim="800000"/>
            </a:ln>
            <a:effectLst/>
          </p:spPr>
          <p:txBody>
            <a:bodyPr lIns="91398" tIns="45699" rIns="91398" bIns="45699"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1050" b="0" i="0" u="none" strike="noStrike" kern="120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72" name="左右箭头 3189"/>
            <p:cNvSpPr/>
            <p:nvPr/>
          </p:nvSpPr>
          <p:spPr>
            <a:xfrm rot="5400000">
              <a:off x="5534469" y="4322990"/>
              <a:ext cx="466311" cy="195576"/>
            </a:xfrm>
            <a:prstGeom prst="leftRightArrow">
              <a:avLst>
                <a:gd name="adj1" fmla="val 50000"/>
                <a:gd name="adj2" fmla="val 37580"/>
              </a:avLst>
            </a:prstGeom>
            <a:grpFill/>
            <a:ln w="12700" cap="flat" cmpd="sng" algn="ctr">
              <a:noFill/>
              <a:prstDash val="solid"/>
              <a:miter lim="800000"/>
            </a:ln>
            <a:effectLst/>
          </p:spPr>
          <p:txBody>
            <a:bodyPr lIns="91398" tIns="45699" rIns="91398" bIns="45699"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1050" b="0" i="0" u="none" strike="noStrike" kern="120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73" name="左右箭头 3191"/>
            <p:cNvSpPr/>
            <p:nvPr/>
          </p:nvSpPr>
          <p:spPr>
            <a:xfrm rot="5400000">
              <a:off x="2727939" y="4322983"/>
              <a:ext cx="466318" cy="195576"/>
            </a:xfrm>
            <a:prstGeom prst="leftRightArrow">
              <a:avLst>
                <a:gd name="adj1" fmla="val 50000"/>
                <a:gd name="adj2" fmla="val 37580"/>
              </a:avLst>
            </a:prstGeom>
            <a:grpFill/>
            <a:ln w="12700" cap="flat" cmpd="sng" algn="ctr">
              <a:noFill/>
              <a:prstDash val="solid"/>
              <a:miter lim="800000"/>
            </a:ln>
            <a:effectLst/>
          </p:spPr>
          <p:txBody>
            <a:bodyPr lIns="91398" tIns="45699" rIns="91398" bIns="45699"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1050" b="0" i="0" u="none" strike="noStrike" kern="120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74" name="左右箭头 3192"/>
            <p:cNvSpPr/>
            <p:nvPr/>
          </p:nvSpPr>
          <p:spPr>
            <a:xfrm rot="5400000">
              <a:off x="4908349" y="4919682"/>
              <a:ext cx="416247" cy="195576"/>
            </a:xfrm>
            <a:prstGeom prst="leftRightArrow">
              <a:avLst>
                <a:gd name="adj1" fmla="val 50000"/>
                <a:gd name="adj2" fmla="val 37580"/>
              </a:avLst>
            </a:prstGeom>
            <a:grpFill/>
            <a:ln w="12700" cap="flat" cmpd="sng" algn="ctr">
              <a:noFill/>
              <a:prstDash val="solid"/>
              <a:miter lim="800000"/>
            </a:ln>
            <a:effectLst/>
          </p:spPr>
          <p:txBody>
            <a:bodyPr lIns="91398" tIns="45699" rIns="91398" bIns="45699"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1050" b="0" i="0" u="none" strike="noStrike" kern="120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75" name="左右箭头 3193"/>
            <p:cNvSpPr/>
            <p:nvPr/>
          </p:nvSpPr>
          <p:spPr>
            <a:xfrm rot="5400000">
              <a:off x="3556174" y="4919683"/>
              <a:ext cx="416253" cy="195576"/>
            </a:xfrm>
            <a:prstGeom prst="leftRightArrow">
              <a:avLst>
                <a:gd name="adj1" fmla="val 50000"/>
                <a:gd name="adj2" fmla="val 37580"/>
              </a:avLst>
            </a:prstGeom>
            <a:grpFill/>
            <a:ln w="12700" cap="flat" cmpd="sng" algn="ctr">
              <a:noFill/>
              <a:prstDash val="solid"/>
              <a:miter lim="800000"/>
            </a:ln>
            <a:effectLst/>
          </p:spPr>
          <p:txBody>
            <a:bodyPr lIns="91398" tIns="45699" rIns="91398" bIns="45699"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1050" b="0" i="0" u="none" strike="noStrike" kern="120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76" name="左右箭头 3194"/>
            <p:cNvSpPr/>
            <p:nvPr/>
          </p:nvSpPr>
          <p:spPr>
            <a:xfrm rot="5400000">
              <a:off x="2271202" y="4919686"/>
              <a:ext cx="416258" cy="195576"/>
            </a:xfrm>
            <a:prstGeom prst="leftRightArrow">
              <a:avLst>
                <a:gd name="adj1" fmla="val 50000"/>
                <a:gd name="adj2" fmla="val 37580"/>
              </a:avLst>
            </a:prstGeom>
            <a:grpFill/>
            <a:ln w="12700" cap="flat" cmpd="sng" algn="ctr">
              <a:noFill/>
              <a:prstDash val="solid"/>
              <a:miter lim="800000"/>
            </a:ln>
            <a:effectLst/>
          </p:spPr>
          <p:txBody>
            <a:bodyPr lIns="91398" tIns="45699" rIns="91398" bIns="45699"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1050" b="0" i="0" u="none" strike="noStrike" kern="120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sp>
        <p:nvSpPr>
          <p:cNvPr id="77" name="左右箭头 3192"/>
          <p:cNvSpPr/>
          <p:nvPr/>
        </p:nvSpPr>
        <p:spPr>
          <a:xfrm rot="5400000">
            <a:off x="5280745" y="5360063"/>
            <a:ext cx="216478" cy="171343"/>
          </a:xfrm>
          <a:prstGeom prst="leftRightArrow">
            <a:avLst>
              <a:gd name="adj1" fmla="val 50000"/>
              <a:gd name="adj2" fmla="val 37580"/>
            </a:avLst>
          </a:prstGeom>
          <a:solidFill>
            <a:srgbClr val="EBEBEB">
              <a:lumMod val="50000"/>
            </a:srgbClr>
          </a:solidFill>
          <a:ln w="12700" cap="flat" cmpd="sng" algn="ctr">
            <a:noFill/>
            <a:prstDash val="solid"/>
            <a:miter lim="800000"/>
          </a:ln>
          <a:effectLst/>
        </p:spPr>
        <p:txBody>
          <a:bodyPr lIns="91398" tIns="45699" rIns="91398" bIns="45699"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1050" b="0" i="0" u="none" strike="noStrike" kern="120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78" name="圆角矩形 1080"/>
          <p:cNvSpPr/>
          <p:nvPr/>
        </p:nvSpPr>
        <p:spPr bwMode="auto">
          <a:xfrm>
            <a:off x="4223637" y="4000989"/>
            <a:ext cx="1301182" cy="1061104"/>
          </a:xfrm>
          <a:prstGeom prst="roundRect">
            <a:avLst>
              <a:gd name="adj" fmla="val 3857"/>
            </a:avLst>
          </a:prstGeom>
          <a:solidFill>
            <a:srgbClr val="44546A">
              <a:lumMod val="40000"/>
              <a:lumOff val="60000"/>
            </a:srgbClr>
          </a:solidFill>
          <a:ln w="19050" cap="flat" cmpd="sng" algn="ctr">
            <a:solidFill>
              <a:srgbClr val="1D1D1A">
                <a:lumMod val="50000"/>
                <a:lumOff val="50000"/>
              </a:srgbClr>
            </a:solidFill>
            <a:prstDash val="solid"/>
            <a:round/>
            <a:headEnd type="none" w="med" len="med"/>
            <a:tailEnd type="none" w="med" len="med"/>
          </a:ln>
          <a:effectLst/>
        </p:spPr>
        <p:txBody>
          <a:bodyPr vert="horz" wrap="square" lIns="91425" tIns="45712" rIns="91425" bIns="45712" numCol="1" rtlCol="0" anchor="t" anchorCtr="0" compatLnSpc="1">
            <a:no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marR="0" lvl="0" indent="0" algn="l" defTabSz="878205" rtl="0" eaLnBrk="0" fontAlgn="base" latinLnBrk="0" hangingPunct="0">
              <a:lnSpc>
                <a:spcPct val="100000"/>
              </a:lnSpc>
              <a:spcBef>
                <a:spcPct val="0"/>
              </a:spcBef>
              <a:spcAft>
                <a:spcPct val="0"/>
              </a:spcAft>
              <a:buClrTx/>
              <a:buSzTx/>
              <a:buFontTx/>
              <a:buNone/>
              <a:defRPr/>
            </a:pPr>
            <a:endParaRPr kumimoji="0" lang="en-US" sz="1000" b="0" i="0" u="none" strike="noStrike" kern="1200" cap="none" spc="0" normalizeH="0" baseline="0" noProof="0" smtClean="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79" name="组合 1078"/>
          <p:cNvGrpSpPr/>
          <p:nvPr/>
        </p:nvGrpSpPr>
        <p:grpSpPr>
          <a:xfrm>
            <a:off x="4565090" y="4374321"/>
            <a:ext cx="551639" cy="486176"/>
            <a:chOff x="4135293" y="1144989"/>
            <a:chExt cx="613103" cy="556322"/>
          </a:xfrm>
          <a:solidFill>
            <a:srgbClr val="EBEBEB">
              <a:lumMod val="50000"/>
            </a:srgbClr>
          </a:solidFill>
        </p:grpSpPr>
        <p:sp>
          <p:nvSpPr>
            <p:cNvPr id="80" name="圆角矩形 3195"/>
            <p:cNvSpPr>
              <a:spLocks noChangeAspect="1"/>
            </p:cNvSpPr>
            <p:nvPr/>
          </p:nvSpPr>
          <p:spPr>
            <a:xfrm>
              <a:off x="4424396" y="1144989"/>
              <a:ext cx="324000" cy="287455"/>
            </a:xfrm>
            <a:prstGeom prst="roundRect">
              <a:avLst>
                <a:gd name="adj" fmla="val 0"/>
              </a:avLst>
            </a:prstGeom>
            <a:grpFill/>
            <a:ln w="9525" cap="flat" cmpd="sng" algn="ctr">
              <a:solidFill>
                <a:sysClr val="window" lastClr="FFFFFF">
                  <a:lumMod val="95000"/>
                </a:sysClr>
              </a:solidFill>
              <a:prstDash val="solid"/>
              <a:miter lim="800000"/>
            </a:ln>
            <a:effectLst>
              <a:outerShdw blurRad="50800" dist="38100" dir="2700000" algn="tl" rotWithShape="0">
                <a:prstClr val="black">
                  <a:alpha val="40000"/>
                </a:prstClr>
              </a:outerShdw>
            </a:effectLst>
          </p:spPr>
          <p:txBody>
            <a:bodyPr lIns="0" tIns="45699" rIns="0" bIns="45699" rtlCol="0" anchor="ctr">
              <a:noAutofit/>
            </a:bodyP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400" b="0" i="0" u="none" strike="noStrike" kern="120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1" name="圆角矩形 3196"/>
            <p:cNvSpPr>
              <a:spLocks noChangeAspect="1"/>
            </p:cNvSpPr>
            <p:nvPr/>
          </p:nvSpPr>
          <p:spPr>
            <a:xfrm>
              <a:off x="4383093" y="1183399"/>
              <a:ext cx="324000" cy="287455"/>
            </a:xfrm>
            <a:prstGeom prst="roundRect">
              <a:avLst>
                <a:gd name="adj" fmla="val 0"/>
              </a:avLst>
            </a:prstGeom>
            <a:grpFill/>
            <a:ln w="9525" cap="flat" cmpd="sng" algn="ctr">
              <a:solidFill>
                <a:sysClr val="window" lastClr="FFFFFF">
                  <a:lumMod val="95000"/>
                </a:sysClr>
              </a:solidFill>
              <a:prstDash val="solid"/>
              <a:miter lim="800000"/>
            </a:ln>
            <a:effectLst>
              <a:outerShdw blurRad="50800" dist="38100" dir="2700000" algn="tl" rotWithShape="0">
                <a:prstClr val="black">
                  <a:alpha val="40000"/>
                </a:prstClr>
              </a:outerShdw>
            </a:effectLst>
          </p:spPr>
          <p:txBody>
            <a:bodyPr lIns="0" tIns="45699" rIns="0" bIns="45699" rtlCol="0" anchor="ctr">
              <a:noAutofit/>
            </a:bodyP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400" b="0" i="0" u="none" strike="noStrike" kern="120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2" name="圆角矩形 3197"/>
            <p:cNvSpPr>
              <a:spLocks noChangeAspect="1"/>
            </p:cNvSpPr>
            <p:nvPr/>
          </p:nvSpPr>
          <p:spPr>
            <a:xfrm>
              <a:off x="4341793" y="1221809"/>
              <a:ext cx="324000" cy="287455"/>
            </a:xfrm>
            <a:prstGeom prst="roundRect">
              <a:avLst>
                <a:gd name="adj" fmla="val 0"/>
              </a:avLst>
            </a:prstGeom>
            <a:grpFill/>
            <a:ln w="9525" cap="flat" cmpd="sng" algn="ctr">
              <a:solidFill>
                <a:sysClr val="window" lastClr="FFFFFF">
                  <a:lumMod val="95000"/>
                </a:sysClr>
              </a:solidFill>
              <a:prstDash val="solid"/>
              <a:miter lim="800000"/>
            </a:ln>
            <a:effectLst>
              <a:outerShdw blurRad="50800" dist="38100" dir="2700000" algn="tl" rotWithShape="0">
                <a:prstClr val="black">
                  <a:alpha val="40000"/>
                </a:prstClr>
              </a:outerShdw>
            </a:effectLst>
          </p:spPr>
          <p:txBody>
            <a:bodyPr lIns="0" tIns="45699" rIns="0" bIns="45699" rtlCol="0" anchor="ctr">
              <a:noAutofit/>
            </a:bodyP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400" b="0" i="0" u="none" strike="noStrike" kern="120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3" name="圆角矩形 3198"/>
            <p:cNvSpPr>
              <a:spLocks noChangeAspect="1"/>
            </p:cNvSpPr>
            <p:nvPr/>
          </p:nvSpPr>
          <p:spPr>
            <a:xfrm>
              <a:off x="4300493" y="1260219"/>
              <a:ext cx="324000" cy="287455"/>
            </a:xfrm>
            <a:prstGeom prst="roundRect">
              <a:avLst>
                <a:gd name="adj" fmla="val 0"/>
              </a:avLst>
            </a:prstGeom>
            <a:grpFill/>
            <a:ln w="9525" cap="flat" cmpd="sng" algn="ctr">
              <a:solidFill>
                <a:sysClr val="window" lastClr="FFFFFF">
                  <a:lumMod val="95000"/>
                </a:sysClr>
              </a:solidFill>
              <a:prstDash val="solid"/>
              <a:miter lim="800000"/>
            </a:ln>
            <a:effectLst>
              <a:outerShdw blurRad="50800" dist="38100" dir="2700000" algn="tl" rotWithShape="0">
                <a:prstClr val="black">
                  <a:alpha val="40000"/>
                </a:prstClr>
              </a:outerShdw>
            </a:effectLst>
          </p:spPr>
          <p:txBody>
            <a:bodyPr lIns="0" tIns="45699" rIns="0" bIns="45699" rtlCol="0" anchor="ctr">
              <a:noAutofit/>
            </a:bodyP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400" b="0" i="0" u="none" strike="noStrike" kern="120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4" name="圆角矩形 3199"/>
            <p:cNvSpPr>
              <a:spLocks noChangeAspect="1"/>
            </p:cNvSpPr>
            <p:nvPr/>
          </p:nvSpPr>
          <p:spPr>
            <a:xfrm>
              <a:off x="4259193" y="1298629"/>
              <a:ext cx="324000" cy="287455"/>
            </a:xfrm>
            <a:prstGeom prst="roundRect">
              <a:avLst>
                <a:gd name="adj" fmla="val 0"/>
              </a:avLst>
            </a:prstGeom>
            <a:grpFill/>
            <a:ln w="9525" cap="flat" cmpd="sng" algn="ctr">
              <a:solidFill>
                <a:sysClr val="window" lastClr="FFFFFF">
                  <a:lumMod val="95000"/>
                </a:sysClr>
              </a:solidFill>
              <a:prstDash val="solid"/>
              <a:miter lim="800000"/>
            </a:ln>
            <a:effectLst>
              <a:outerShdw blurRad="50800" dist="38100" dir="2700000" algn="tl" rotWithShape="0">
                <a:prstClr val="black">
                  <a:alpha val="40000"/>
                </a:prstClr>
              </a:outerShdw>
            </a:effectLst>
          </p:spPr>
          <p:txBody>
            <a:bodyPr lIns="0" tIns="45699" rIns="0" bIns="45699" rtlCol="0" anchor="ctr">
              <a:noAutofit/>
            </a:bodyP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400" b="0" i="0" u="none" strike="noStrike" kern="120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5" name="圆角矩形 3200"/>
            <p:cNvSpPr>
              <a:spLocks noChangeAspect="1"/>
            </p:cNvSpPr>
            <p:nvPr/>
          </p:nvSpPr>
          <p:spPr>
            <a:xfrm>
              <a:off x="4217893" y="1337039"/>
              <a:ext cx="324000" cy="287455"/>
            </a:xfrm>
            <a:prstGeom prst="roundRect">
              <a:avLst>
                <a:gd name="adj" fmla="val 0"/>
              </a:avLst>
            </a:prstGeom>
            <a:grpFill/>
            <a:ln w="9525" cap="flat" cmpd="sng" algn="ctr">
              <a:solidFill>
                <a:sysClr val="window" lastClr="FFFFFF">
                  <a:lumMod val="95000"/>
                </a:sysClr>
              </a:solidFill>
              <a:prstDash val="solid"/>
              <a:miter lim="800000"/>
            </a:ln>
            <a:effectLst>
              <a:outerShdw blurRad="50800" dist="38100" dir="2700000" algn="tl" rotWithShape="0">
                <a:prstClr val="black">
                  <a:alpha val="40000"/>
                </a:prstClr>
              </a:outerShdw>
            </a:effectLst>
          </p:spPr>
          <p:txBody>
            <a:bodyPr lIns="0" tIns="45699" rIns="0" bIns="45699" rtlCol="0" anchor="ctr">
              <a:noAutofit/>
            </a:bodyP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400" b="0" i="0" u="none" strike="noStrike" kern="120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6" name="圆角矩形 3201"/>
            <p:cNvSpPr>
              <a:spLocks noChangeAspect="1"/>
            </p:cNvSpPr>
            <p:nvPr/>
          </p:nvSpPr>
          <p:spPr>
            <a:xfrm>
              <a:off x="4176593" y="1375449"/>
              <a:ext cx="324000" cy="287455"/>
            </a:xfrm>
            <a:prstGeom prst="roundRect">
              <a:avLst>
                <a:gd name="adj" fmla="val 0"/>
              </a:avLst>
            </a:prstGeom>
            <a:grpFill/>
            <a:ln w="9525" cap="flat" cmpd="sng" algn="ctr">
              <a:solidFill>
                <a:sysClr val="window" lastClr="FFFFFF">
                  <a:lumMod val="95000"/>
                </a:sysClr>
              </a:solidFill>
              <a:prstDash val="solid"/>
              <a:miter lim="800000"/>
            </a:ln>
            <a:effectLst>
              <a:outerShdw blurRad="50800" dist="38100" dir="2700000" algn="tl" rotWithShape="0">
                <a:prstClr val="black">
                  <a:alpha val="40000"/>
                </a:prstClr>
              </a:outerShdw>
            </a:effectLst>
          </p:spPr>
          <p:txBody>
            <a:bodyPr lIns="0" tIns="45699" rIns="0" bIns="45699" rtlCol="0" anchor="ctr">
              <a:noAutofit/>
            </a:bodyP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400" b="0" i="0" u="none" strike="noStrike" kern="120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7" name="圆角矩形 3202"/>
            <p:cNvSpPr>
              <a:spLocks noChangeAspect="1"/>
            </p:cNvSpPr>
            <p:nvPr/>
          </p:nvSpPr>
          <p:spPr>
            <a:xfrm>
              <a:off x="4135293" y="1413856"/>
              <a:ext cx="324000" cy="287455"/>
            </a:xfrm>
            <a:prstGeom prst="roundRect">
              <a:avLst>
                <a:gd name="adj" fmla="val 0"/>
              </a:avLst>
            </a:prstGeom>
            <a:grpFill/>
            <a:ln w="9525" cap="flat" cmpd="sng" algn="ctr">
              <a:solidFill>
                <a:sysClr val="window" lastClr="FFFFFF">
                  <a:lumMod val="95000"/>
                </a:sysClr>
              </a:solidFill>
              <a:prstDash val="solid"/>
              <a:miter lim="800000"/>
            </a:ln>
            <a:effectLst>
              <a:outerShdw blurRad="50800" dist="38100" dir="2700000" algn="tl" rotWithShape="0">
                <a:prstClr val="black">
                  <a:alpha val="40000"/>
                </a:prstClr>
              </a:outerShdw>
            </a:effectLst>
          </p:spPr>
          <p:txBody>
            <a:bodyPr lIns="0" tIns="45699" rIns="0" bIns="45699" rtlCol="0" anchor="ctr">
              <a:noAutofit/>
            </a:bodyP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400" b="0" i="0" u="none" strike="noStrike" kern="120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sp>
        <p:nvSpPr>
          <p:cNvPr id="88" name="文本框 429"/>
          <p:cNvSpPr txBox="1"/>
          <p:nvPr/>
        </p:nvSpPr>
        <p:spPr>
          <a:xfrm>
            <a:off x="4223639" y="4044948"/>
            <a:ext cx="1301181" cy="261610"/>
          </a:xfrm>
          <a:prstGeom prst="rect">
            <a:avLst/>
          </a:prstGeom>
          <a:noFill/>
        </p:spPr>
        <p:txBody>
          <a:bodyPr wrap="square" rtlCol="0">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gn="ctr">
              <a:spcAft>
                <a:spcPts val="600"/>
              </a:spcAft>
              <a:defRPr/>
            </a:pPr>
            <a:r>
              <a:rPr lang="en-US" altLang="zh-CN" sz="1100"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CPU</a:t>
            </a:r>
            <a:endParaRPr lang="zh-CN" altLang="en-US" sz="1100"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9" name="圆角矩形 3205"/>
          <p:cNvSpPr/>
          <p:nvPr/>
        </p:nvSpPr>
        <p:spPr bwMode="auto">
          <a:xfrm>
            <a:off x="1647537" y="3914310"/>
            <a:ext cx="1795270" cy="903262"/>
          </a:xfrm>
          <a:prstGeom prst="roundRect">
            <a:avLst>
              <a:gd name="adj" fmla="val 3857"/>
            </a:avLst>
          </a:prstGeom>
          <a:solidFill>
            <a:sysClr val="window" lastClr="FFFFFF"/>
          </a:solidFill>
          <a:ln w="6350" cap="flat" cmpd="sng" algn="ctr">
            <a:solidFill>
              <a:srgbClr val="C00000"/>
            </a:solidFill>
            <a:prstDash val="dash"/>
            <a:round/>
            <a:headEnd type="none" w="med" len="med"/>
            <a:tailEnd type="none" w="med" len="med"/>
          </a:ln>
          <a:effectLst>
            <a:outerShdw blurRad="63500" sx="102000" sy="102000" algn="ctr" rotWithShape="0">
              <a:prstClr val="black">
                <a:alpha val="40000"/>
              </a:prstClr>
            </a:outerShdw>
          </a:effectLst>
        </p:spPr>
        <p:txBody>
          <a:bodyPr vert="horz" wrap="square" lIns="91425" tIns="45712" rIns="91425" bIns="45712" numCol="1" rtlCol="0" anchor="t" anchorCtr="0" compatLnSpc="1">
            <a:no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defTabSz="878205" eaLnBrk="0" fontAlgn="base" hangingPunct="0">
              <a:spcBef>
                <a:spcPct val="0"/>
              </a:spcBef>
              <a:spcAft>
                <a:spcPct val="0"/>
              </a:spcAft>
              <a:defRPr/>
            </a:pPr>
            <a:endParaRPr lang="en-US" sz="200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0" name="圆角矩形 3204"/>
          <p:cNvSpPr/>
          <p:nvPr/>
        </p:nvSpPr>
        <p:spPr bwMode="auto">
          <a:xfrm>
            <a:off x="1587869" y="3971016"/>
            <a:ext cx="1795270" cy="916997"/>
          </a:xfrm>
          <a:prstGeom prst="roundRect">
            <a:avLst>
              <a:gd name="adj" fmla="val 3857"/>
            </a:avLst>
          </a:prstGeom>
          <a:solidFill>
            <a:sysClr val="window" lastClr="FFFFFF"/>
          </a:solidFill>
          <a:ln w="6350" cap="flat" cmpd="sng" algn="ctr">
            <a:solidFill>
              <a:srgbClr val="C00000"/>
            </a:solidFill>
            <a:prstDash val="dash"/>
            <a:round/>
            <a:headEnd type="none" w="med" len="med"/>
            <a:tailEnd type="none" w="med" len="med"/>
          </a:ln>
          <a:effectLst>
            <a:outerShdw blurRad="63500" sx="102000" sy="102000" algn="ctr" rotWithShape="0">
              <a:prstClr val="black">
                <a:alpha val="40000"/>
              </a:prstClr>
            </a:outerShdw>
          </a:effectLst>
        </p:spPr>
        <p:txBody>
          <a:bodyPr vert="horz" wrap="square" lIns="91425" tIns="45712" rIns="91425" bIns="45712" numCol="1" rtlCol="0" anchor="t" anchorCtr="0" compatLnSpc="1">
            <a:no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defTabSz="878205" eaLnBrk="0" fontAlgn="base" hangingPunct="0">
              <a:spcBef>
                <a:spcPct val="0"/>
              </a:spcBef>
              <a:spcAft>
                <a:spcPct val="0"/>
              </a:spcAft>
              <a:defRPr/>
            </a:pPr>
            <a:endParaRPr lang="en-US" sz="200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1" name="圆角矩形 3205"/>
          <p:cNvSpPr/>
          <p:nvPr/>
        </p:nvSpPr>
        <p:spPr bwMode="auto">
          <a:xfrm>
            <a:off x="1520871" y="4037365"/>
            <a:ext cx="1795270" cy="903262"/>
          </a:xfrm>
          <a:prstGeom prst="roundRect">
            <a:avLst>
              <a:gd name="adj" fmla="val 3857"/>
            </a:avLst>
          </a:prstGeom>
          <a:solidFill>
            <a:sysClr val="window" lastClr="FFFFFF"/>
          </a:solidFill>
          <a:ln w="6350" cap="flat" cmpd="sng" algn="ctr">
            <a:solidFill>
              <a:srgbClr val="C00000"/>
            </a:solidFill>
            <a:prstDash val="dash"/>
            <a:round/>
            <a:headEnd type="none" w="med" len="med"/>
            <a:tailEnd type="none" w="med" len="med"/>
          </a:ln>
          <a:effectLst>
            <a:outerShdw blurRad="63500" sx="102000" sy="102000" algn="ctr" rotWithShape="0">
              <a:prstClr val="black">
                <a:alpha val="40000"/>
              </a:prstClr>
            </a:outerShdw>
          </a:effectLst>
        </p:spPr>
        <p:txBody>
          <a:bodyPr vert="horz" wrap="square" lIns="91425" tIns="45712" rIns="91425" bIns="45712" numCol="1" rtlCol="0" anchor="t" anchorCtr="0" compatLnSpc="1">
            <a:no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defTabSz="878205" eaLnBrk="0" fontAlgn="base" hangingPunct="0">
              <a:spcBef>
                <a:spcPct val="0"/>
              </a:spcBef>
              <a:spcAft>
                <a:spcPct val="0"/>
              </a:spcAft>
              <a:defRPr/>
            </a:pPr>
            <a:endParaRPr lang="en-US" sz="200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2" name="圆角矩形 3205"/>
          <p:cNvSpPr/>
          <p:nvPr/>
        </p:nvSpPr>
        <p:spPr bwMode="auto">
          <a:xfrm>
            <a:off x="1447091" y="4095961"/>
            <a:ext cx="1795270" cy="903262"/>
          </a:xfrm>
          <a:prstGeom prst="roundRect">
            <a:avLst>
              <a:gd name="adj" fmla="val 3857"/>
            </a:avLst>
          </a:prstGeom>
          <a:solidFill>
            <a:sysClr val="window" lastClr="FFFFFF"/>
          </a:solidFill>
          <a:ln w="6350" cap="flat" cmpd="sng" algn="ctr">
            <a:solidFill>
              <a:srgbClr val="C00000"/>
            </a:solidFill>
            <a:prstDash val="dash"/>
            <a:round/>
            <a:headEnd type="none" w="med" len="med"/>
            <a:tailEnd type="none" w="med" len="med"/>
          </a:ln>
          <a:effectLst>
            <a:outerShdw blurRad="63500" sx="102000" sy="102000" algn="ctr" rotWithShape="0">
              <a:prstClr val="black">
                <a:alpha val="40000"/>
              </a:prstClr>
            </a:outerShdw>
          </a:effectLst>
        </p:spPr>
        <p:txBody>
          <a:bodyPr vert="horz" wrap="square" lIns="91425" tIns="45712" rIns="91425" bIns="45712" numCol="1" rtlCol="0" anchor="t" anchorCtr="0" compatLnSpc="1">
            <a:no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defTabSz="878205" eaLnBrk="0" fontAlgn="base" hangingPunct="0">
              <a:spcBef>
                <a:spcPct val="0"/>
              </a:spcBef>
              <a:spcAft>
                <a:spcPct val="0"/>
              </a:spcAft>
              <a:defRPr/>
            </a:pPr>
            <a:endParaRPr lang="en-US" sz="200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93" name="组合 3206"/>
          <p:cNvGrpSpPr/>
          <p:nvPr/>
        </p:nvGrpSpPr>
        <p:grpSpPr>
          <a:xfrm>
            <a:off x="1402322" y="4153221"/>
            <a:ext cx="1795270" cy="898613"/>
            <a:chOff x="1842912" y="897386"/>
            <a:chExt cx="1978638" cy="931884"/>
          </a:xfrm>
        </p:grpSpPr>
        <p:sp>
          <p:nvSpPr>
            <p:cNvPr id="94" name="圆角矩形 3207"/>
            <p:cNvSpPr/>
            <p:nvPr/>
          </p:nvSpPr>
          <p:spPr bwMode="auto">
            <a:xfrm>
              <a:off x="1842912" y="897386"/>
              <a:ext cx="1978638" cy="931884"/>
            </a:xfrm>
            <a:prstGeom prst="roundRect">
              <a:avLst>
                <a:gd name="adj" fmla="val 3857"/>
              </a:avLst>
            </a:prstGeom>
            <a:solidFill>
              <a:sysClr val="window" lastClr="FFFFFF"/>
            </a:solidFill>
            <a:ln w="19050" cap="flat" cmpd="sng" algn="ctr">
              <a:solidFill>
                <a:srgbClr val="C00000"/>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25" tIns="45712" rIns="91425" bIns="45712" numCol="1" rtlCol="0" anchor="t" anchorCtr="0" compatLnSpc="1">
              <a:no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marR="0" lvl="0" indent="0" algn="l" defTabSz="878205"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smtClean="0">
                <a:ln>
                  <a:noFill/>
                </a:ln>
                <a:solidFill>
                  <a:srgbClr val="FFFFFF"/>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5" name="圆角矩形 3208"/>
            <p:cNvSpPr/>
            <p:nvPr/>
          </p:nvSpPr>
          <p:spPr>
            <a:xfrm>
              <a:off x="2246716" y="975473"/>
              <a:ext cx="794585" cy="472620"/>
            </a:xfrm>
            <a:prstGeom prst="roundRect">
              <a:avLst>
                <a:gd name="adj" fmla="val 0"/>
              </a:avLst>
            </a:prstGeom>
            <a:solidFill>
              <a:srgbClr val="EBEBEB">
                <a:lumMod val="50000"/>
              </a:srgbClr>
            </a:solidFill>
            <a:ln w="12700" cap="flat" cmpd="sng" algn="ctr">
              <a:noFill/>
              <a:prstDash val="solid"/>
              <a:miter lim="800000"/>
            </a:ln>
            <a:effectLst>
              <a:outerShdw blurRad="50800" dist="50800" dir="5400000" algn="ctr" rotWithShape="0">
                <a:srgbClr val="000000">
                  <a:alpha val="40000"/>
                </a:srgbClr>
              </a:outerShdw>
            </a:effectLst>
            <a:scene3d>
              <a:camera prst="orthographicFront"/>
              <a:lightRig rig="threePt" dir="t"/>
            </a:scene3d>
            <a:sp3d>
              <a:bevelT/>
            </a:sp3d>
          </p:spPr>
          <p:txBody>
            <a:bodyPr lIns="91398" tIns="45699" rIns="91398" bIns="45699"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Cube</a:t>
              </a:r>
              <a:endParaRPr kumimoji="0" lang="zh-CN" altLang="en-US" sz="1000" b="0" i="0" u="none" strike="noStrike" kern="1200" cap="none" spc="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96" name="圆角矩形 3209"/>
            <p:cNvSpPr>
              <a:spLocks noChangeAspect="1"/>
            </p:cNvSpPr>
            <p:nvPr/>
          </p:nvSpPr>
          <p:spPr>
            <a:xfrm>
              <a:off x="1923835" y="974723"/>
              <a:ext cx="264200" cy="759803"/>
            </a:xfrm>
            <a:prstGeom prst="roundRect">
              <a:avLst>
                <a:gd name="adj" fmla="val 0"/>
              </a:avLst>
            </a:prstGeom>
            <a:solidFill>
              <a:srgbClr val="EBEBEB">
                <a:lumMod val="50000"/>
              </a:srgbClr>
            </a:solidFill>
            <a:ln w="12700" cap="flat" cmpd="sng" algn="ctr">
              <a:noFill/>
              <a:prstDash val="solid"/>
              <a:miter lim="800000"/>
            </a:ln>
            <a:effectLst>
              <a:outerShdw blurRad="50800" dist="50800" dir="5400000" algn="ctr" rotWithShape="0">
                <a:srgbClr val="000000">
                  <a:alpha val="40000"/>
                </a:srgbClr>
              </a:outerShdw>
            </a:effectLst>
          </p:spPr>
          <p:txBody>
            <a:bodyPr lIns="91398" tIns="45699" rIns="91398" bIns="45699"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smtClean="0">
                  <a:ln>
                    <a:noFill/>
                  </a:ln>
                  <a:solidFill>
                    <a:srgbClr val="FFFFFF"/>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L  S U</a:t>
              </a:r>
              <a:endParaRPr kumimoji="0" lang="zh-CN" altLang="en-US" sz="1000" b="0" i="0" u="none" strike="noStrike" kern="1200" cap="none" spc="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97" name="圆角矩形 3210"/>
            <p:cNvSpPr/>
            <p:nvPr/>
          </p:nvSpPr>
          <p:spPr>
            <a:xfrm>
              <a:off x="2246716" y="1501903"/>
              <a:ext cx="1511986" cy="232622"/>
            </a:xfrm>
            <a:prstGeom prst="roundRect">
              <a:avLst>
                <a:gd name="adj" fmla="val 0"/>
              </a:avLst>
            </a:prstGeom>
            <a:solidFill>
              <a:srgbClr val="EBEBEB">
                <a:lumMod val="50000"/>
              </a:srgbClr>
            </a:solidFill>
            <a:ln w="12700" cap="flat" cmpd="sng" algn="ctr">
              <a:noFill/>
              <a:prstDash val="solid"/>
              <a:miter lim="800000"/>
            </a:ln>
            <a:effectLst>
              <a:outerShdw blurRad="50800" dist="50800" dir="5400000" algn="ctr" rotWithShape="0">
                <a:srgbClr val="000000">
                  <a:alpha val="40000"/>
                </a:srgbClr>
              </a:outerShdw>
            </a:effectLst>
          </p:spPr>
          <p:txBody>
            <a:bodyPr lIns="91398" tIns="45699" rIns="91398" bIns="45699"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altLang="zh-CN" sz="1050" b="0" i="0" u="none" strike="noStrike" kern="1200" cap="none" spc="0" normalizeH="0" baseline="0" noProof="0" dirty="0" smtClean="0">
                  <a:ln>
                    <a:noFill/>
                  </a:ln>
                  <a:solidFill>
                    <a:srgbClr val="FFFFFF"/>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Cache/Buffer</a:t>
              </a:r>
              <a:endParaRPr kumimoji="0" lang="zh-CN" altLang="en-US" sz="1050" b="0" i="0" u="none" strike="noStrike" kern="1200" cap="none" spc="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98" name="圆角矩形 3211"/>
            <p:cNvSpPr/>
            <p:nvPr/>
          </p:nvSpPr>
          <p:spPr>
            <a:xfrm>
              <a:off x="3112267" y="974723"/>
              <a:ext cx="651034" cy="217175"/>
            </a:xfrm>
            <a:prstGeom prst="roundRect">
              <a:avLst>
                <a:gd name="adj" fmla="val 0"/>
              </a:avLst>
            </a:prstGeom>
            <a:solidFill>
              <a:srgbClr val="EBEBEB">
                <a:lumMod val="50000"/>
              </a:srgbClr>
            </a:solidFill>
            <a:ln w="12700" cap="flat" cmpd="sng" algn="ctr">
              <a:noFill/>
              <a:prstDash val="solid"/>
              <a:miter lim="800000"/>
            </a:ln>
            <a:effectLst>
              <a:outerShdw blurRad="50800" dist="50800" dir="5400000" algn="ctr" rotWithShape="0">
                <a:srgbClr val="000000">
                  <a:alpha val="40000"/>
                </a:srgbClr>
              </a:outerShdw>
            </a:effectLst>
          </p:spPr>
          <p:txBody>
            <a:bodyPr lIns="91398" tIns="45699" rIns="91398" bIns="45699"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altLang="zh-CN" sz="900" b="0" i="0" u="none" strike="noStrike" kern="1200" cap="none" spc="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Vector</a:t>
              </a:r>
              <a:endParaRPr kumimoji="0" lang="zh-CN" altLang="en-US" sz="900" b="0" i="0" u="none" strike="noStrike" kern="1200" cap="none" spc="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99" name="圆角矩形 3212"/>
            <p:cNvSpPr/>
            <p:nvPr/>
          </p:nvSpPr>
          <p:spPr>
            <a:xfrm>
              <a:off x="3112808" y="1223789"/>
              <a:ext cx="645895" cy="217175"/>
            </a:xfrm>
            <a:prstGeom prst="roundRect">
              <a:avLst>
                <a:gd name="adj" fmla="val 0"/>
              </a:avLst>
            </a:prstGeom>
            <a:solidFill>
              <a:srgbClr val="EBEBEB">
                <a:lumMod val="50000"/>
              </a:srgbClr>
            </a:solidFill>
            <a:ln w="12700" cap="flat" cmpd="sng" algn="ctr">
              <a:noFill/>
              <a:prstDash val="solid"/>
              <a:miter lim="800000"/>
            </a:ln>
            <a:effectLst>
              <a:outerShdw blurRad="50800" dist="50800" dir="5400000" algn="ctr" rotWithShape="0">
                <a:srgbClr val="000000">
                  <a:alpha val="40000"/>
                </a:srgbClr>
              </a:outerShdw>
            </a:effectLst>
          </p:spPr>
          <p:txBody>
            <a:bodyPr lIns="91398" tIns="45699" rIns="91398" bIns="45699"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altLang="zh-CN" sz="900" b="0" i="0" u="none" strike="noStrike" kern="1200" cap="none" spc="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Scalar</a:t>
              </a:r>
              <a:endParaRPr kumimoji="0" lang="zh-CN" altLang="en-US" sz="900" b="0" i="0" u="none" strike="noStrike" kern="1200" cap="none" spc="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sp>
        <p:nvSpPr>
          <p:cNvPr id="101" name="圆角矩形 100"/>
          <p:cNvSpPr/>
          <p:nvPr/>
        </p:nvSpPr>
        <p:spPr>
          <a:xfrm>
            <a:off x="409630" y="887846"/>
            <a:ext cx="11377501" cy="2626779"/>
          </a:xfrm>
          <a:prstGeom prst="roundRect">
            <a:avLst>
              <a:gd name="adj" fmla="val 3850"/>
            </a:avLst>
          </a:prstGeom>
          <a:gradFill rotWithShape="1">
            <a:gsLst>
              <a:gs pos="0">
                <a:srgbClr val="EBEBEB"/>
              </a:gs>
              <a:gs pos="50000">
                <a:srgbClr val="FFFFFF"/>
              </a:gs>
              <a:gs pos="100000">
                <a:srgbClr val="EBEBEB"/>
              </a:gs>
            </a:gsLst>
            <a:lin ang="5400000" scaled="1"/>
          </a:gradFill>
          <a:ln w="28575" algn="ctr">
            <a:noFill/>
            <a:miter lim="800000"/>
          </a:ln>
          <a:effectLst>
            <a:outerShdw blurRad="50800" dist="38100" dir="2700000" algn="tl" rotWithShape="0">
              <a:prstClr val="black">
                <a:alpha val="40000"/>
              </a:prstClr>
            </a:outerShdw>
          </a:effectLst>
        </p:spPr>
        <p:txBody>
          <a:bodyPr wrap="none" lIns="118964" tIns="59485" rIns="118964" bIns="59485" anchor="ctr"/>
          <a:lstStyle/>
          <a:p>
            <a:pPr marL="0" marR="0" lvl="0" indent="0" defTabSz="1189355" eaLnBrk="1" fontAlgn="auto" latinLnBrk="0" hangingPunct="1">
              <a:lnSpc>
                <a:spcPct val="100000"/>
              </a:lnSpc>
              <a:spcBef>
                <a:spcPts val="0"/>
              </a:spcBef>
              <a:spcAft>
                <a:spcPts val="0"/>
              </a:spcAft>
              <a:buClrTx/>
              <a:buSzTx/>
              <a:buFontTx/>
              <a:buNone/>
              <a:defRPr/>
            </a:pPr>
            <a:endParaRPr kumimoji="0" lang="en-US" altLang="zh-CN" sz="16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defTabSz="1189355" eaLnBrk="1" fontAlgn="auto" latinLnBrk="0" hangingPunct="1">
              <a:lnSpc>
                <a:spcPct val="100000"/>
              </a:lnSpc>
              <a:spcBef>
                <a:spcPts val="0"/>
              </a:spcBef>
              <a:spcAft>
                <a:spcPts val="0"/>
              </a:spcAft>
              <a:buClrTx/>
              <a:buSzTx/>
              <a:buFontTx/>
              <a:buNone/>
              <a:defRPr/>
            </a:pPr>
            <a:endParaRPr kumimoji="0" lang="en-US" altLang="zh-CN" sz="16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102" name="图片 10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08289" y="1288732"/>
            <a:ext cx="1759116" cy="1970208"/>
          </a:xfrm>
          <a:prstGeom prst="rect">
            <a:avLst/>
          </a:prstGeom>
          <a:effectLst>
            <a:glow rad="127000">
              <a:srgbClr val="0070C0">
                <a:alpha val="30000"/>
              </a:srgbClr>
            </a:glow>
          </a:effectLst>
        </p:spPr>
      </p:pic>
      <p:pic>
        <p:nvPicPr>
          <p:cNvPr id="103" name="图片 10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81841" y="1287310"/>
            <a:ext cx="1759406" cy="1970534"/>
          </a:xfrm>
          <a:prstGeom prst="rect">
            <a:avLst/>
          </a:prstGeom>
          <a:effectLst>
            <a:glow rad="127000">
              <a:srgbClr val="0070C0">
                <a:alpha val="30000"/>
              </a:srgbClr>
            </a:glow>
          </a:effectLst>
        </p:spPr>
      </p:pic>
      <p:pic>
        <p:nvPicPr>
          <p:cNvPr id="104" name="图片 10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9342" y="1288144"/>
            <a:ext cx="1757162" cy="1968019"/>
          </a:xfrm>
          <a:prstGeom prst="rect">
            <a:avLst/>
          </a:prstGeom>
          <a:effectLst>
            <a:glow rad="127000">
              <a:srgbClr val="DC102E">
                <a:alpha val="30000"/>
              </a:srgbClr>
            </a:glow>
          </a:effectLst>
        </p:spPr>
      </p:pic>
      <p:sp>
        <p:nvSpPr>
          <p:cNvPr id="105" name="矩形 104"/>
          <p:cNvSpPr/>
          <p:nvPr/>
        </p:nvSpPr>
        <p:spPr>
          <a:xfrm>
            <a:off x="782012" y="926034"/>
            <a:ext cx="1411669" cy="253916"/>
          </a:xfrm>
          <a:prstGeom prst="rect">
            <a:avLst/>
          </a:prstGeom>
        </p:spPr>
        <p:txBody>
          <a:bodyPr wrap="none">
            <a:spAutoFit/>
          </a:bodyPr>
          <a:lstStyle/>
          <a:p>
            <a:pPr algn="ctr" defTabSz="685800"/>
            <a:r>
              <a:rPr lang="en-US" altLang="zh-CN" sz="1050" b="1" spc="112" dirty="0" smtClean="0">
                <a:solidFill>
                  <a:srgbClr val="EBEBEB">
                    <a:lumMod val="10000"/>
                  </a:srgb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Scalar </a:t>
            </a:r>
            <a:r>
              <a:rPr lang="en-US" altLang="zh-CN" sz="1050" b="1" spc="112" dirty="0">
                <a:solidFill>
                  <a:srgbClr val="EBEBEB">
                    <a:lumMod val="10000"/>
                  </a:srgb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Compute</a:t>
            </a:r>
            <a:endParaRPr lang="zh-CN" altLang="en-US" sz="1050" b="1" spc="112" dirty="0">
              <a:solidFill>
                <a:srgbClr val="EBEBEB">
                  <a:lumMod val="10000"/>
                </a:srgb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06" name="矩形 105"/>
          <p:cNvSpPr/>
          <p:nvPr/>
        </p:nvSpPr>
        <p:spPr>
          <a:xfrm>
            <a:off x="908772" y="3293350"/>
            <a:ext cx="1059906" cy="230832"/>
          </a:xfrm>
          <a:prstGeom prst="rect">
            <a:avLst/>
          </a:prstGeom>
        </p:spPr>
        <p:txBody>
          <a:bodyPr wrap="none">
            <a:spAutoFit/>
          </a:bodyPr>
          <a:lstStyle/>
          <a:p>
            <a:pPr algn="ctr" defTabSz="685800"/>
            <a:r>
              <a:rPr lang="en-US" altLang="zh-CN" sz="900" b="1" dirty="0" smtClean="0">
                <a:solidFill>
                  <a:srgbClr val="EBEBEB">
                    <a:lumMod val="10000"/>
                  </a:srgb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0.00X </a:t>
            </a:r>
            <a:r>
              <a:rPr lang="en-US" altLang="zh-CN" sz="900" b="1" dirty="0">
                <a:solidFill>
                  <a:srgbClr val="EBEBEB">
                    <a:lumMod val="10000"/>
                  </a:srgb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TOPS / W</a:t>
            </a:r>
            <a:endParaRPr lang="en-US" altLang="zh-CN" sz="900" b="1" dirty="0">
              <a:solidFill>
                <a:srgbClr val="EBEBEB">
                  <a:lumMod val="10000"/>
                </a:srgb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07" name="Freeform 93"/>
          <p:cNvSpPr/>
          <p:nvPr/>
        </p:nvSpPr>
        <p:spPr bwMode="auto">
          <a:xfrm rot="5400000">
            <a:off x="2968714" y="1408642"/>
            <a:ext cx="1332206" cy="1561943"/>
          </a:xfrm>
          <a:custGeom>
            <a:avLst/>
            <a:gdLst>
              <a:gd name="T0" fmla="*/ 701 w 1138"/>
              <a:gd name="T1" fmla="*/ 33 h 81"/>
              <a:gd name="T2" fmla="*/ 785 w 1138"/>
              <a:gd name="T3" fmla="*/ 33 h 81"/>
              <a:gd name="T4" fmla="*/ 580 w 1138"/>
              <a:gd name="T5" fmla="*/ 0 h 81"/>
              <a:gd name="T6" fmla="*/ 370 w 1138"/>
              <a:gd name="T7" fmla="*/ 33 h 81"/>
              <a:gd name="T8" fmla="*/ 459 w 1138"/>
              <a:gd name="T9" fmla="*/ 33 h 81"/>
              <a:gd name="T10" fmla="*/ 0 w 1138"/>
              <a:gd name="T11" fmla="*/ 81 h 81"/>
              <a:gd name="T12" fmla="*/ 1138 w 1138"/>
              <a:gd name="T13" fmla="*/ 81 h 81"/>
              <a:gd name="T14" fmla="*/ 701 w 1138"/>
              <a:gd name="T15" fmla="*/ 33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8" h="81">
                <a:moveTo>
                  <a:pt x="701" y="33"/>
                </a:moveTo>
                <a:cubicBezTo>
                  <a:pt x="785" y="33"/>
                  <a:pt x="785" y="33"/>
                  <a:pt x="785" y="33"/>
                </a:cubicBezTo>
                <a:cubicBezTo>
                  <a:pt x="580" y="0"/>
                  <a:pt x="580" y="0"/>
                  <a:pt x="580" y="0"/>
                </a:cubicBezTo>
                <a:cubicBezTo>
                  <a:pt x="370" y="33"/>
                  <a:pt x="370" y="33"/>
                  <a:pt x="370" y="33"/>
                </a:cubicBezTo>
                <a:cubicBezTo>
                  <a:pt x="459" y="33"/>
                  <a:pt x="459" y="33"/>
                  <a:pt x="459" y="33"/>
                </a:cubicBezTo>
                <a:cubicBezTo>
                  <a:pt x="452" y="42"/>
                  <a:pt x="365" y="75"/>
                  <a:pt x="0" y="81"/>
                </a:cubicBezTo>
                <a:cubicBezTo>
                  <a:pt x="1138" y="81"/>
                  <a:pt x="1138" y="81"/>
                  <a:pt x="1138" y="81"/>
                </a:cubicBezTo>
                <a:cubicBezTo>
                  <a:pt x="1138" y="81"/>
                  <a:pt x="765" y="74"/>
                  <a:pt x="701" y="33"/>
                </a:cubicBezTo>
                <a:close/>
              </a:path>
            </a:pathLst>
          </a:custGeom>
          <a:gradFill flip="none" rotWithShape="1">
            <a:gsLst>
              <a:gs pos="0">
                <a:srgbClr val="00E6FF"/>
              </a:gs>
              <a:gs pos="100000">
                <a:srgbClr val="00E6FF">
                  <a:alpha val="0"/>
                </a:srgbClr>
              </a:gs>
            </a:gsLst>
            <a:lin ang="5400000" scaled="0"/>
            <a:tileRect/>
          </a:gradFill>
          <a:ln>
            <a:noFill/>
          </a:ln>
          <a:effectLst/>
        </p:spPr>
        <p:txBody>
          <a:bodyPr lIns="51223" tIns="25611" rIns="51223" bIns="25611"/>
          <a:lstStyle/>
          <a:p>
            <a:pPr defTabSz="685800"/>
            <a:endParaRPr lang="zh-CN" altLang="en-US" sz="525">
              <a:solidFill>
                <a:srgbClr val="EBEBEB">
                  <a:lumMod val="10000"/>
                </a:srgb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08" name="Freeform 93"/>
          <p:cNvSpPr/>
          <p:nvPr/>
        </p:nvSpPr>
        <p:spPr bwMode="auto">
          <a:xfrm rot="5400000">
            <a:off x="6775097" y="1420263"/>
            <a:ext cx="1332206" cy="1561943"/>
          </a:xfrm>
          <a:custGeom>
            <a:avLst/>
            <a:gdLst>
              <a:gd name="T0" fmla="*/ 701 w 1138"/>
              <a:gd name="T1" fmla="*/ 33 h 81"/>
              <a:gd name="T2" fmla="*/ 785 w 1138"/>
              <a:gd name="T3" fmla="*/ 33 h 81"/>
              <a:gd name="T4" fmla="*/ 580 w 1138"/>
              <a:gd name="T5" fmla="*/ 0 h 81"/>
              <a:gd name="T6" fmla="*/ 370 w 1138"/>
              <a:gd name="T7" fmla="*/ 33 h 81"/>
              <a:gd name="T8" fmla="*/ 459 w 1138"/>
              <a:gd name="T9" fmla="*/ 33 h 81"/>
              <a:gd name="T10" fmla="*/ 0 w 1138"/>
              <a:gd name="T11" fmla="*/ 81 h 81"/>
              <a:gd name="T12" fmla="*/ 1138 w 1138"/>
              <a:gd name="T13" fmla="*/ 81 h 81"/>
              <a:gd name="T14" fmla="*/ 701 w 1138"/>
              <a:gd name="T15" fmla="*/ 33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8" h="81">
                <a:moveTo>
                  <a:pt x="701" y="33"/>
                </a:moveTo>
                <a:cubicBezTo>
                  <a:pt x="785" y="33"/>
                  <a:pt x="785" y="33"/>
                  <a:pt x="785" y="33"/>
                </a:cubicBezTo>
                <a:cubicBezTo>
                  <a:pt x="580" y="0"/>
                  <a:pt x="580" y="0"/>
                  <a:pt x="580" y="0"/>
                </a:cubicBezTo>
                <a:cubicBezTo>
                  <a:pt x="370" y="33"/>
                  <a:pt x="370" y="33"/>
                  <a:pt x="370" y="33"/>
                </a:cubicBezTo>
                <a:cubicBezTo>
                  <a:pt x="459" y="33"/>
                  <a:pt x="459" y="33"/>
                  <a:pt x="459" y="33"/>
                </a:cubicBezTo>
                <a:cubicBezTo>
                  <a:pt x="452" y="42"/>
                  <a:pt x="365" y="75"/>
                  <a:pt x="0" y="81"/>
                </a:cubicBezTo>
                <a:cubicBezTo>
                  <a:pt x="1138" y="81"/>
                  <a:pt x="1138" y="81"/>
                  <a:pt x="1138" y="81"/>
                </a:cubicBezTo>
                <a:cubicBezTo>
                  <a:pt x="1138" y="81"/>
                  <a:pt x="765" y="74"/>
                  <a:pt x="701" y="33"/>
                </a:cubicBezTo>
                <a:close/>
              </a:path>
            </a:pathLst>
          </a:custGeom>
          <a:gradFill flip="none" rotWithShape="1">
            <a:gsLst>
              <a:gs pos="0">
                <a:srgbClr val="00E6FF"/>
              </a:gs>
              <a:gs pos="100000">
                <a:srgbClr val="00E6FF">
                  <a:alpha val="0"/>
                </a:srgbClr>
              </a:gs>
            </a:gsLst>
            <a:lin ang="5400000" scaled="0"/>
            <a:tileRect/>
          </a:gradFill>
          <a:ln>
            <a:noFill/>
          </a:ln>
          <a:effectLst/>
        </p:spPr>
        <p:txBody>
          <a:bodyPr lIns="51223" tIns="25611" rIns="51223" bIns="25611"/>
          <a:lstStyle/>
          <a:p>
            <a:pPr defTabSz="685800"/>
            <a:endParaRPr lang="zh-CN" altLang="en-US" sz="525">
              <a:solidFill>
                <a:srgbClr val="EBEBEB">
                  <a:lumMod val="10000"/>
                </a:srgb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09" name="矩形 108"/>
          <p:cNvSpPr/>
          <p:nvPr/>
        </p:nvSpPr>
        <p:spPr>
          <a:xfrm>
            <a:off x="4898918" y="3293153"/>
            <a:ext cx="925253" cy="230832"/>
          </a:xfrm>
          <a:prstGeom prst="rect">
            <a:avLst/>
          </a:prstGeom>
        </p:spPr>
        <p:txBody>
          <a:bodyPr wrap="none">
            <a:spAutoFit/>
          </a:bodyPr>
          <a:lstStyle/>
          <a:p>
            <a:pPr algn="ctr" defTabSz="685800"/>
            <a:r>
              <a:rPr lang="en-US" altLang="zh-CN" sz="900" b="1" dirty="0" smtClean="0">
                <a:solidFill>
                  <a:srgbClr val="EBEBEB">
                    <a:lumMod val="10000"/>
                  </a:srgb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0.X </a:t>
            </a:r>
            <a:r>
              <a:rPr lang="en-US" altLang="zh-CN" sz="900" b="1" dirty="0">
                <a:solidFill>
                  <a:srgbClr val="EBEBEB">
                    <a:lumMod val="10000"/>
                  </a:srgb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TOPS / W</a:t>
            </a:r>
            <a:endParaRPr lang="en-US" altLang="zh-CN" sz="900" b="1" dirty="0">
              <a:solidFill>
                <a:srgbClr val="EBEBEB">
                  <a:lumMod val="10000"/>
                </a:srgb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10" name="矩形 109"/>
          <p:cNvSpPr/>
          <p:nvPr/>
        </p:nvSpPr>
        <p:spPr>
          <a:xfrm>
            <a:off x="8774187" y="3292956"/>
            <a:ext cx="827471" cy="230832"/>
          </a:xfrm>
          <a:prstGeom prst="rect">
            <a:avLst/>
          </a:prstGeom>
        </p:spPr>
        <p:txBody>
          <a:bodyPr wrap="none">
            <a:spAutoFit/>
          </a:bodyPr>
          <a:lstStyle/>
          <a:p>
            <a:pPr algn="ctr" defTabSz="685800"/>
            <a:r>
              <a:rPr lang="en-US" altLang="zh-CN" sz="900" b="1" dirty="0" smtClean="0">
                <a:solidFill>
                  <a:srgbClr val="EBEBEB">
                    <a:lumMod val="10000"/>
                  </a:srgb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X </a:t>
            </a:r>
            <a:r>
              <a:rPr lang="en-US" altLang="zh-CN" sz="900" b="1" dirty="0">
                <a:solidFill>
                  <a:srgbClr val="EBEBEB">
                    <a:lumMod val="10000"/>
                  </a:srgb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TOPS / W</a:t>
            </a:r>
            <a:endParaRPr lang="en-US" altLang="zh-CN" sz="900" b="1" dirty="0">
              <a:solidFill>
                <a:srgbClr val="EBEBEB">
                  <a:lumMod val="10000"/>
                </a:srgb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11" name="矩形 110"/>
          <p:cNvSpPr/>
          <p:nvPr/>
        </p:nvSpPr>
        <p:spPr>
          <a:xfrm>
            <a:off x="4669726" y="936022"/>
            <a:ext cx="1426095" cy="253916"/>
          </a:xfrm>
          <a:prstGeom prst="rect">
            <a:avLst/>
          </a:prstGeom>
        </p:spPr>
        <p:txBody>
          <a:bodyPr wrap="none">
            <a:spAutoFit/>
          </a:bodyPr>
          <a:lstStyle/>
          <a:p>
            <a:pPr algn="ctr" defTabSz="685800"/>
            <a:r>
              <a:rPr lang="en-US" altLang="zh-CN" sz="1050" b="1" spc="112" dirty="0" smtClean="0">
                <a:solidFill>
                  <a:srgbClr val="EBEBEB">
                    <a:lumMod val="10000"/>
                  </a:srgb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Vector </a:t>
            </a:r>
            <a:r>
              <a:rPr lang="en-US" altLang="zh-CN" sz="1050" b="1" spc="112" dirty="0">
                <a:solidFill>
                  <a:srgbClr val="EBEBEB">
                    <a:lumMod val="10000"/>
                  </a:srgb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Compute</a:t>
            </a:r>
            <a:endParaRPr lang="zh-CN" altLang="en-US" sz="1050" b="1" spc="112" dirty="0">
              <a:solidFill>
                <a:srgbClr val="EBEBEB">
                  <a:lumMod val="10000"/>
                </a:srgb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12" name="矩形 111"/>
          <p:cNvSpPr/>
          <p:nvPr/>
        </p:nvSpPr>
        <p:spPr>
          <a:xfrm>
            <a:off x="8460447" y="839368"/>
            <a:ext cx="1454950" cy="415498"/>
          </a:xfrm>
          <a:prstGeom prst="rect">
            <a:avLst/>
          </a:prstGeom>
        </p:spPr>
        <p:txBody>
          <a:bodyPr wrap="none">
            <a:spAutoFit/>
          </a:bodyPr>
          <a:lstStyle/>
          <a:p>
            <a:pPr algn="ctr" defTabSz="685800"/>
            <a:r>
              <a:rPr lang="en-US" altLang="zh-CN" sz="1050" b="1" spc="112" dirty="0">
                <a:solidFill>
                  <a:srgbClr val="EBEBEB">
                    <a:lumMod val="10000"/>
                  </a:srgb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Da Vinci</a:t>
            </a:r>
            <a:endParaRPr lang="en-US" altLang="zh-CN" sz="1050" b="1" spc="112" dirty="0">
              <a:solidFill>
                <a:srgbClr val="EBEBEB">
                  <a:lumMod val="10000"/>
                </a:srgb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algn="ctr" defTabSz="685800"/>
            <a:r>
              <a:rPr lang="en-US" altLang="zh-CN" sz="1050" b="1" spc="112" dirty="0">
                <a:solidFill>
                  <a:srgbClr val="EBEBEB">
                    <a:lumMod val="10000"/>
                  </a:srgb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Tensor Compute</a:t>
            </a:r>
            <a:endParaRPr lang="en-US" altLang="zh-CN" sz="1050" b="1" spc="112" dirty="0">
              <a:solidFill>
                <a:srgbClr val="EBEBEB">
                  <a:lumMod val="10000"/>
                </a:srgb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13" name="矩形 112"/>
          <p:cNvSpPr/>
          <p:nvPr/>
        </p:nvSpPr>
        <p:spPr>
          <a:xfrm>
            <a:off x="2351619" y="1848812"/>
            <a:ext cx="1756725" cy="738664"/>
          </a:xfrm>
          <a:prstGeom prst="rect">
            <a:avLst/>
          </a:prstGeom>
        </p:spPr>
        <p:txBody>
          <a:bodyPr wrap="square">
            <a:spAutoFit/>
          </a:bodyPr>
          <a:lstStyle/>
          <a:p>
            <a:r>
              <a:rPr lang="en-US" altLang="zh-CN" sz="2400" b="1" dirty="0" smtClean="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1D: </a:t>
            </a:r>
            <a:r>
              <a:rPr lang="en-US" altLang="zh-CN"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N</a:t>
            </a:r>
            <a:r>
              <a:rPr lang="en-US" altLang="zh-CN" baseline="30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2</a:t>
            </a:r>
            <a:r>
              <a:rPr lang="en-US" altLang="zh-CN"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Cycle</a:t>
            </a:r>
            <a:endPar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N</a:t>
            </a:r>
            <a:r>
              <a:rPr lang="zh-CN" altLang="en-US"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个</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1D MAC</a:t>
            </a:r>
            <a:endPar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4" name="矩形 113"/>
          <p:cNvSpPr/>
          <p:nvPr/>
        </p:nvSpPr>
        <p:spPr>
          <a:xfrm>
            <a:off x="6222781" y="1848812"/>
            <a:ext cx="1863944" cy="738664"/>
          </a:xfrm>
          <a:prstGeom prst="rect">
            <a:avLst/>
          </a:prstGeom>
        </p:spPr>
        <p:txBody>
          <a:bodyPr wrap="square">
            <a:spAutoFit/>
          </a:bodyPr>
          <a:lstStyle/>
          <a:p>
            <a:r>
              <a:rPr lang="en-US" altLang="zh-CN" sz="2400" b="1" dirty="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2D</a:t>
            </a:r>
            <a:r>
              <a:rPr lang="en-US" altLang="zh-CN" sz="2400" b="1" dirty="0" smtClean="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N </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Cycle</a:t>
            </a:r>
            <a:endPar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1</a:t>
            </a:r>
            <a:r>
              <a:rPr lang="zh-CN" altLang="en-US"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个</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N</a:t>
            </a:r>
            <a:r>
              <a:rPr lang="en-US" altLang="zh-CN" baseline="30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2</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2D </a:t>
            </a:r>
            <a:r>
              <a:rPr lang="en-US" altLang="zh-CN"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MAC</a:t>
            </a:r>
            <a:endPar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5" name="矩形 114"/>
          <p:cNvSpPr/>
          <p:nvPr/>
        </p:nvSpPr>
        <p:spPr>
          <a:xfrm>
            <a:off x="10066504" y="1848812"/>
            <a:ext cx="1868180" cy="738664"/>
          </a:xfrm>
          <a:prstGeom prst="rect">
            <a:avLst/>
          </a:prstGeom>
        </p:spPr>
        <p:txBody>
          <a:bodyPr wrap="square">
            <a:spAutoFit/>
          </a:bodyPr>
          <a:lstStyle/>
          <a:p>
            <a:r>
              <a:rPr lang="en-US" altLang="zh-CN" sz="2400" b="1" dirty="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3D</a:t>
            </a:r>
            <a:r>
              <a:rPr lang="en-US" altLang="zh-CN" sz="2400" b="1" dirty="0" smtClean="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1 </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Cycle</a:t>
            </a:r>
            <a:endPar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1</a:t>
            </a:r>
            <a:r>
              <a:rPr lang="zh-CN" altLang="en-US"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个</a:t>
            </a:r>
            <a:r>
              <a:rPr lang="en-US" altLang="zh-CN"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N</a:t>
            </a:r>
            <a:r>
              <a:rPr lang="en-US" altLang="zh-CN" baseline="300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3</a:t>
            </a:r>
            <a:r>
              <a:rPr lang="en-US" altLang="zh-CN"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3D Cube</a:t>
            </a:r>
            <a:endParaRPr lang="en-US" altLang="zh-CN"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Huawei Sans" panose="020C0503030203020204" pitchFamily="34" charset="0"/>
              </a:rPr>
              <a:t>CANN</a:t>
            </a:r>
            <a:r>
              <a:rPr lang="zh-CN" altLang="en-US" dirty="0">
                <a:sym typeface="Huawei Sans" panose="020C0503030203020204" pitchFamily="34" charset="0"/>
              </a:rPr>
              <a:t>层：高性能算子库和算子开发</a:t>
            </a:r>
            <a:r>
              <a:rPr lang="zh-CN" altLang="en-US" dirty="0" smtClean="0">
                <a:sym typeface="Huawei Sans" panose="020C0503030203020204" pitchFamily="34" charset="0"/>
              </a:rPr>
              <a:t>工具</a:t>
            </a:r>
            <a:endParaRPr lang="zh-CN" altLang="en-US" dirty="0">
              <a:sym typeface="Huawei Sans" panose="020C0503030203020204" pitchFamily="34" charset="0"/>
            </a:endParaRPr>
          </a:p>
        </p:txBody>
      </p:sp>
      <p:sp>
        <p:nvSpPr>
          <p:cNvPr id="3" name="文本框 63"/>
          <p:cNvSpPr txBox="1"/>
          <p:nvPr/>
        </p:nvSpPr>
        <p:spPr>
          <a:xfrm>
            <a:off x="6625392" y="1250962"/>
            <a:ext cx="4909598" cy="461729"/>
          </a:xfrm>
          <a:prstGeom prst="rect">
            <a:avLst/>
          </a:prstGeom>
          <a:noFill/>
          <a:ln>
            <a:noFill/>
          </a:ln>
        </p:spPr>
        <p:txBody>
          <a:bodyPr wrap="square" rtlCol="0">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gn="ctr" defTabSz="914400">
              <a:lnSpc>
                <a:spcPct val="150000"/>
              </a:lnSpc>
            </a:pPr>
            <a:r>
              <a:rPr lang="zh-CN" altLang="en-US" sz="1800" b="1" dirty="0" smtClean="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最</a:t>
            </a:r>
            <a:r>
              <a:rPr lang="zh-CN" altLang="en-US" sz="1800" b="1" dirty="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优开发效率和算子最佳匹配昇腾芯片</a:t>
            </a:r>
            <a:r>
              <a:rPr lang="zh-CN" altLang="en-US" sz="1800" b="1" dirty="0" smtClean="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性能</a:t>
            </a:r>
            <a:endParaRPr lang="en-US" altLang="zh-CN" sz="1800" b="1" dirty="0" smtClean="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 name="文本框 22"/>
          <p:cNvSpPr txBox="1"/>
          <p:nvPr/>
        </p:nvSpPr>
        <p:spPr>
          <a:xfrm>
            <a:off x="6388758" y="2484084"/>
            <a:ext cx="4851326" cy="383503"/>
          </a:xfrm>
          <a:prstGeom prst="rect">
            <a:avLst/>
          </a:prstGeom>
          <a:noFill/>
          <a:ln>
            <a:noFill/>
          </a:ln>
        </p:spPr>
        <p:txBody>
          <a:bodyPr wrap="square" rtlCol="0">
            <a:spAutoFit/>
          </a:bodyPr>
          <a:lstStyle/>
          <a:p>
            <a:pPr>
              <a:lnSpc>
                <a:spcPct val="150000"/>
              </a:lnSpc>
            </a:pPr>
            <a:r>
              <a:rPr lang="zh-CN" altLang="en-US"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a:t>
            </a:r>
            <a:r>
              <a:rPr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融合，减少算子内存搬移，</a:t>
            </a:r>
            <a:r>
              <a:rPr lang="zh-CN" altLang="en-US" sz="1400" b="1" dirty="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提升性能</a:t>
            </a:r>
            <a:r>
              <a:rPr lang="en-US" altLang="zh-CN" sz="1400" b="1" dirty="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17%</a:t>
            </a:r>
            <a:endParaRPr lang="zh-CN" altLang="en-US" sz="1400" b="1" dirty="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 name="文本框 23"/>
          <p:cNvSpPr txBox="1"/>
          <p:nvPr/>
        </p:nvSpPr>
        <p:spPr>
          <a:xfrm>
            <a:off x="6388758" y="5366729"/>
            <a:ext cx="5040019" cy="702821"/>
          </a:xfrm>
          <a:prstGeom prst="rect">
            <a:avLst/>
          </a:prstGeom>
          <a:noFill/>
          <a:ln>
            <a:noFill/>
          </a:ln>
        </p:spPr>
        <p:txBody>
          <a:bodyPr wrap="square" rtlCol="0">
            <a:spAutoFit/>
          </a:bodyPr>
          <a:lstStyle/>
          <a:p>
            <a:pPr>
              <a:lnSpc>
                <a:spcPct val="150000"/>
              </a:lnSpc>
            </a:pPr>
            <a:r>
              <a:rPr lang="zh-CN" altLang="en-US"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基于</a:t>
            </a:r>
            <a:r>
              <a:rPr lang="en-US" altLang="zh-CN"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C/C++</a:t>
            </a:r>
            <a:r>
              <a:rPr lang="zh-CN" altLang="en-US"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扩展的异构混合编程语言的编译器及二进制工具集，</a:t>
            </a:r>
            <a:r>
              <a:rPr lang="zh-CN" altLang="en-US" sz="1400"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极致性能、高效编程</a:t>
            </a:r>
            <a:r>
              <a:rPr lang="zh-CN" altLang="en-US"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，实现昇腾芯片全场景支持</a:t>
            </a:r>
            <a:endParaRPr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TextBox 58"/>
          <p:cNvSpPr txBox="1"/>
          <p:nvPr/>
        </p:nvSpPr>
        <p:spPr>
          <a:xfrm>
            <a:off x="952500" y="1154339"/>
            <a:ext cx="4602171" cy="707886"/>
          </a:xfrm>
          <a:prstGeom prst="rect">
            <a:avLst/>
          </a:prstGeom>
          <a:noFill/>
        </p:spPr>
        <p:txBody>
          <a:bodyPr wrap="square" rtlCol="0">
            <a:spAutoFit/>
          </a:bodyPr>
          <a:lstStyle/>
          <a:p>
            <a:pPr algn="ctr"/>
            <a:r>
              <a:rPr lang="en-US" altLang="zh-CN" sz="2400" b="1" dirty="0" smtClean="0">
                <a:solidFill>
                  <a:srgbClr val="C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CANN</a:t>
            </a:r>
            <a:endParaRPr lang="en-US" altLang="zh-CN" sz="2400" b="1"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algn="ctr"/>
            <a:r>
              <a:rPr lang="en-US" altLang="zh-CN" sz="14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 </a:t>
            </a:r>
            <a:r>
              <a:rPr lang="en-US" altLang="zh-CN" sz="16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Compute Architecture for Neural Networks</a:t>
            </a:r>
            <a:endParaRPr lang="zh-CN" altLang="en-US" sz="16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7" name="圆角矩形 6"/>
          <p:cNvSpPr/>
          <p:nvPr/>
        </p:nvSpPr>
        <p:spPr>
          <a:xfrm>
            <a:off x="830498" y="1906801"/>
            <a:ext cx="4915216" cy="1210999"/>
          </a:xfrm>
          <a:prstGeom prst="roundRect">
            <a:avLst>
              <a:gd name="adj" fmla="val 0"/>
            </a:avLst>
          </a:prstGeom>
          <a:gradFill rotWithShape="1">
            <a:gsLst>
              <a:gs pos="0">
                <a:srgbClr val="EBEBEB"/>
              </a:gs>
              <a:gs pos="50000">
                <a:srgbClr val="FFFFFF"/>
              </a:gs>
              <a:gs pos="100000">
                <a:srgbClr val="EBEBEB"/>
              </a:gs>
            </a:gsLst>
            <a:lin ang="5400000" scaled="1"/>
          </a:gradFill>
          <a:ln w="28575" algn="ctr">
            <a:noFill/>
            <a:miter lim="800000"/>
          </a:ln>
          <a:effectLst>
            <a:outerShdw blurRad="50800" dist="38100" dir="2700000" algn="tl" rotWithShape="0">
              <a:prstClr val="black">
                <a:alpha val="40000"/>
              </a:prstClr>
            </a:outerShdw>
          </a:effectLst>
        </p:spPr>
        <p:txBody>
          <a:bodyPr wrap="none" lIns="118964" tIns="59485" rIns="118964" bIns="59485" anchor="ctr"/>
          <a:lstStyle/>
          <a:p>
            <a:pPr marL="0" marR="0" lvl="0" indent="0" defTabSz="1189355"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dirty="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圆角矩形 7"/>
          <p:cNvSpPr/>
          <p:nvPr/>
        </p:nvSpPr>
        <p:spPr>
          <a:xfrm>
            <a:off x="830498" y="4672468"/>
            <a:ext cx="4915216" cy="1429875"/>
          </a:xfrm>
          <a:prstGeom prst="roundRect">
            <a:avLst>
              <a:gd name="adj" fmla="val 0"/>
            </a:avLst>
          </a:prstGeom>
          <a:gradFill rotWithShape="1">
            <a:gsLst>
              <a:gs pos="0">
                <a:srgbClr val="EBEBEB"/>
              </a:gs>
              <a:gs pos="50000">
                <a:srgbClr val="FFFFFF"/>
              </a:gs>
              <a:gs pos="100000">
                <a:srgbClr val="EBEBEB"/>
              </a:gs>
            </a:gsLst>
            <a:lin ang="5400000" scaled="1"/>
          </a:gradFill>
          <a:ln w="28575" algn="ctr">
            <a:noFill/>
            <a:miter lim="800000"/>
          </a:ln>
          <a:effectLst>
            <a:outerShdw blurRad="50800" dist="38100" dir="2700000" algn="tl" rotWithShape="0">
              <a:prstClr val="black">
                <a:alpha val="40000"/>
              </a:prstClr>
            </a:outerShdw>
          </a:effectLst>
        </p:spPr>
        <p:txBody>
          <a:bodyPr wrap="none" lIns="118964" tIns="59485" rIns="118964" bIns="59485" anchor="ctr"/>
          <a:lstStyle/>
          <a:p>
            <a:pPr marL="0" marR="0" lvl="0" indent="0" defTabSz="1189355"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TextBox 74"/>
          <p:cNvSpPr txBox="1"/>
          <p:nvPr/>
        </p:nvSpPr>
        <p:spPr>
          <a:xfrm>
            <a:off x="1928882" y="2049676"/>
            <a:ext cx="2718448" cy="307777"/>
          </a:xfrm>
          <a:prstGeom prst="rect">
            <a:avLst/>
          </a:prstGeom>
          <a:noFill/>
        </p:spPr>
        <p:txBody>
          <a:bodyPr wrap="square" rtlCol="0">
            <a:spAutoFit/>
          </a:bodyPr>
          <a:lstStyle/>
          <a:p>
            <a:pPr algn="ctr"/>
            <a:r>
              <a:rPr lang="en-US" altLang="zh-CN" sz="1400"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Fusion Engine </a:t>
            </a:r>
            <a:r>
              <a:rPr lang="zh-CN" altLang="en-US" sz="1400"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融合引擎</a:t>
            </a:r>
            <a:endParaRPr lang="en-US" altLang="zh-CN" sz="14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Rounded Rectangle 13"/>
          <p:cNvSpPr/>
          <p:nvPr/>
        </p:nvSpPr>
        <p:spPr bwMode="auto">
          <a:xfrm>
            <a:off x="1046663" y="2472713"/>
            <a:ext cx="1384521" cy="510865"/>
          </a:xfrm>
          <a:prstGeom prst="roundRect">
            <a:avLst/>
          </a:prstGeom>
          <a:noFill/>
          <a:ln w="9525">
            <a:solidFill>
              <a:srgbClr val="666666">
                <a:lumMod val="60000"/>
                <a:lumOff val="40000"/>
              </a:srgbClr>
            </a:solidFill>
          </a:ln>
          <a:effectLst/>
        </p:spPr>
        <p:txBody>
          <a:bodyPr vert="horz" wrap="square" lIns="91440" tIns="45720" rIns="91440" bIns="45720" numCol="1" rtlCol="0" anchor="ctr" anchorCtr="0" compatLnSpc="1"/>
          <a:lstStyle/>
          <a:p>
            <a:pPr marL="0" marR="0" lvl="0" indent="0" algn="ctr" defTabSz="914400" eaLnBrk="0" fontAlgn="auto" latinLnBrk="0" hangingPunct="0">
              <a:lnSpc>
                <a:spcPct val="100000"/>
              </a:lnSpc>
              <a:spcBef>
                <a:spcPct val="5000"/>
              </a:spcBef>
              <a:spcAft>
                <a:spcPct val="5000"/>
              </a:spcAft>
              <a:buClr>
                <a:srgbClr val="000000"/>
              </a:buClr>
              <a:buSzTx/>
              <a:buFontTx/>
              <a:buNone/>
              <a:defRPr/>
            </a:pPr>
            <a:endParaRPr kumimoji="0" lang="zh-CN" altLang="en-US" sz="1200" b="1"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 name="Rounded Rectangle 13"/>
          <p:cNvSpPr/>
          <p:nvPr/>
        </p:nvSpPr>
        <p:spPr bwMode="auto">
          <a:xfrm>
            <a:off x="2595846" y="2472713"/>
            <a:ext cx="1384521" cy="510865"/>
          </a:xfrm>
          <a:prstGeom prst="roundRect">
            <a:avLst/>
          </a:prstGeom>
          <a:noFill/>
          <a:ln w="9525">
            <a:solidFill>
              <a:srgbClr val="666666">
                <a:lumMod val="60000"/>
                <a:lumOff val="40000"/>
              </a:srgbClr>
            </a:solidFill>
          </a:ln>
          <a:effectLst/>
        </p:spPr>
        <p:txBody>
          <a:bodyPr vert="horz" wrap="square" lIns="91440" tIns="45720" rIns="91440" bIns="45720" numCol="1" rtlCol="0" anchor="ctr" anchorCtr="0" compatLnSpc="1"/>
          <a:lstStyle/>
          <a:p>
            <a:pPr marL="0" marR="0" lvl="0" indent="0" algn="ctr" defTabSz="914400" eaLnBrk="0" fontAlgn="auto" latinLnBrk="0" hangingPunct="0">
              <a:lnSpc>
                <a:spcPct val="100000"/>
              </a:lnSpc>
              <a:spcBef>
                <a:spcPct val="5000"/>
              </a:spcBef>
              <a:spcAft>
                <a:spcPct val="5000"/>
              </a:spcAft>
              <a:buClr>
                <a:srgbClr val="000000"/>
              </a:buClr>
              <a:buSzTx/>
              <a:buFontTx/>
              <a:buNone/>
              <a:defRPr/>
            </a:pPr>
            <a:endParaRPr kumimoji="0" lang="zh-CN" altLang="en-US" sz="1200" b="1"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 name="Rounded Rectangle 13"/>
          <p:cNvSpPr/>
          <p:nvPr/>
        </p:nvSpPr>
        <p:spPr bwMode="auto">
          <a:xfrm>
            <a:off x="4145028" y="2472713"/>
            <a:ext cx="1384521" cy="510865"/>
          </a:xfrm>
          <a:prstGeom prst="roundRect">
            <a:avLst/>
          </a:prstGeom>
          <a:noFill/>
          <a:ln w="9525">
            <a:solidFill>
              <a:srgbClr val="666666">
                <a:lumMod val="60000"/>
                <a:lumOff val="40000"/>
              </a:srgbClr>
            </a:solidFill>
          </a:ln>
          <a:effectLst/>
        </p:spPr>
        <p:txBody>
          <a:bodyPr vert="horz" wrap="square" lIns="91440" tIns="45720" rIns="91440" bIns="45720" numCol="1" rtlCol="0" anchor="ctr" anchorCtr="0" compatLnSpc="1"/>
          <a:lstStyle/>
          <a:p>
            <a:pPr marL="0" marR="0" lvl="0" indent="0" algn="ctr" defTabSz="914400" eaLnBrk="0" fontAlgn="auto" latinLnBrk="0" hangingPunct="0">
              <a:lnSpc>
                <a:spcPct val="100000"/>
              </a:lnSpc>
              <a:spcBef>
                <a:spcPct val="5000"/>
              </a:spcBef>
              <a:spcAft>
                <a:spcPct val="5000"/>
              </a:spcAft>
              <a:buClr>
                <a:srgbClr val="000000"/>
              </a:buClr>
              <a:buSzTx/>
              <a:buFontTx/>
              <a:buNone/>
              <a:defRPr/>
            </a:pPr>
            <a:endParaRPr kumimoji="0" lang="zh-CN" altLang="en-US" sz="1200" b="1"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 name="TextBox 8"/>
          <p:cNvSpPr txBox="1"/>
          <p:nvPr/>
        </p:nvSpPr>
        <p:spPr>
          <a:xfrm>
            <a:off x="1291802" y="2574257"/>
            <a:ext cx="914033" cy="307777"/>
          </a:xfrm>
          <a:prstGeom prst="rect">
            <a:avLst/>
          </a:prstGeom>
          <a:noFill/>
        </p:spPr>
        <p:txBody>
          <a:bodyPr wrap="none" rtlCol="0">
            <a:spAutoFit/>
          </a:bodyPr>
          <a:lstStyle/>
          <a:p>
            <a:r>
              <a:rPr lang="en-US" altLang="zh-CN"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Task</a:t>
            </a:r>
            <a:r>
              <a:rPr lang="zh-CN" altLang="en-US"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信息</a:t>
            </a:r>
            <a:endParaRPr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TextBox 78"/>
          <p:cNvSpPr txBox="1"/>
          <p:nvPr/>
        </p:nvSpPr>
        <p:spPr>
          <a:xfrm>
            <a:off x="2836700" y="2574257"/>
            <a:ext cx="902811" cy="307777"/>
          </a:xfrm>
          <a:prstGeom prst="rect">
            <a:avLst/>
          </a:prstGeom>
          <a:noFill/>
        </p:spPr>
        <p:txBody>
          <a:bodyPr wrap="none" rtlCol="0">
            <a:spAutoFit/>
          </a:bodyPr>
          <a:lstStyle/>
          <a:p>
            <a:pPr algn="ctr" defTabSz="914400" fontAlgn="base">
              <a:spcBef>
                <a:spcPct val="0"/>
              </a:spcBef>
              <a:spcAft>
                <a:spcPct val="0"/>
              </a:spcAft>
              <a:buClr>
                <a:srgbClr val="CC9900"/>
              </a:buClr>
            </a:pPr>
            <a:r>
              <a:rPr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算子融合</a:t>
            </a:r>
            <a:endParaRPr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 name="TextBox 79"/>
          <p:cNvSpPr txBox="1"/>
          <p:nvPr/>
        </p:nvSpPr>
        <p:spPr>
          <a:xfrm>
            <a:off x="4385882" y="2574257"/>
            <a:ext cx="902811" cy="307777"/>
          </a:xfrm>
          <a:prstGeom prst="rect">
            <a:avLst/>
          </a:prstGeom>
          <a:noFill/>
        </p:spPr>
        <p:txBody>
          <a:bodyPr wrap="none" rtlCol="0">
            <a:spAutoFit/>
          </a:bodyPr>
          <a:lstStyle/>
          <a:p>
            <a:pPr algn="ctr" defTabSz="914400" fontAlgn="base">
              <a:spcBef>
                <a:spcPct val="0"/>
              </a:spcBef>
              <a:spcAft>
                <a:spcPct val="0"/>
              </a:spcAft>
              <a:buClr>
                <a:srgbClr val="CC9900"/>
              </a:buClr>
            </a:pPr>
            <a:r>
              <a:rPr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算子管理</a:t>
            </a:r>
            <a:endParaRPr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 name="TextBox 84"/>
          <p:cNvSpPr txBox="1"/>
          <p:nvPr/>
        </p:nvSpPr>
        <p:spPr>
          <a:xfrm>
            <a:off x="1928882" y="4734727"/>
            <a:ext cx="2718448" cy="307777"/>
          </a:xfrm>
          <a:prstGeom prst="rect">
            <a:avLst/>
          </a:prstGeom>
          <a:noFill/>
        </p:spPr>
        <p:txBody>
          <a:bodyPr wrap="square" rtlCol="0">
            <a:spAutoFit/>
          </a:bodyPr>
          <a:lstStyle/>
          <a:p>
            <a:pPr algn="ctr"/>
            <a:r>
              <a:rPr lang="en-US" altLang="zh-CN" sz="14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CCE Compiler</a:t>
            </a:r>
            <a:endParaRPr lang="en-US" altLang="zh-CN" sz="14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 name="Rounded Rectangle 13"/>
          <p:cNvSpPr/>
          <p:nvPr/>
        </p:nvSpPr>
        <p:spPr bwMode="auto">
          <a:xfrm>
            <a:off x="1046663" y="5571907"/>
            <a:ext cx="1384521" cy="363863"/>
          </a:xfrm>
          <a:prstGeom prst="roundRect">
            <a:avLst/>
          </a:prstGeom>
          <a:noFill/>
          <a:ln w="9525">
            <a:solidFill>
              <a:srgbClr val="666666">
                <a:lumMod val="60000"/>
                <a:lumOff val="40000"/>
              </a:srgbClr>
            </a:solidFill>
          </a:ln>
          <a:effectLst/>
        </p:spPr>
        <p:txBody>
          <a:bodyPr vert="horz" wrap="square" lIns="91440" tIns="45720" rIns="91440" bIns="45720" numCol="1" rtlCol="0" anchor="ctr" anchorCtr="0" compatLnSpc="1"/>
          <a:lstStyle/>
          <a:p>
            <a:pPr marL="0" marR="0" lvl="0" indent="0" algn="ctr" defTabSz="914400" eaLnBrk="0" fontAlgn="auto" latinLnBrk="0" hangingPunct="0">
              <a:lnSpc>
                <a:spcPct val="100000"/>
              </a:lnSpc>
              <a:spcBef>
                <a:spcPct val="5000"/>
              </a:spcBef>
              <a:spcAft>
                <a:spcPct val="5000"/>
              </a:spcAft>
              <a:buClr>
                <a:srgbClr val="000000"/>
              </a:buClr>
              <a:buSzTx/>
              <a:buFontTx/>
              <a:buNone/>
              <a:defRPr/>
            </a:pPr>
            <a:endParaRPr kumimoji="0" lang="zh-CN" altLang="en-US" sz="1200" b="1"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 name="Rounded Rectangle 13"/>
          <p:cNvSpPr/>
          <p:nvPr/>
        </p:nvSpPr>
        <p:spPr bwMode="auto">
          <a:xfrm>
            <a:off x="2595846" y="5571907"/>
            <a:ext cx="1384521" cy="363863"/>
          </a:xfrm>
          <a:prstGeom prst="roundRect">
            <a:avLst/>
          </a:prstGeom>
          <a:noFill/>
          <a:ln w="9525">
            <a:solidFill>
              <a:srgbClr val="666666">
                <a:lumMod val="60000"/>
                <a:lumOff val="40000"/>
              </a:srgbClr>
            </a:solidFill>
          </a:ln>
          <a:effectLst/>
        </p:spPr>
        <p:txBody>
          <a:bodyPr vert="horz" wrap="square" lIns="91440" tIns="45720" rIns="91440" bIns="45720" numCol="1" rtlCol="0" anchor="ctr" anchorCtr="0" compatLnSpc="1"/>
          <a:lstStyle/>
          <a:p>
            <a:pPr marL="0" marR="0" lvl="0" indent="0" algn="ctr" defTabSz="914400" eaLnBrk="0" fontAlgn="auto" latinLnBrk="0" hangingPunct="0">
              <a:lnSpc>
                <a:spcPct val="100000"/>
              </a:lnSpc>
              <a:spcBef>
                <a:spcPct val="5000"/>
              </a:spcBef>
              <a:spcAft>
                <a:spcPct val="5000"/>
              </a:spcAft>
              <a:buClr>
                <a:srgbClr val="000000"/>
              </a:buClr>
              <a:buSzTx/>
              <a:buFontTx/>
              <a:buNone/>
              <a:defRPr/>
            </a:pPr>
            <a:endParaRPr kumimoji="0" lang="zh-CN" altLang="en-US" sz="1200" b="1"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 name="Rounded Rectangle 13"/>
          <p:cNvSpPr/>
          <p:nvPr/>
        </p:nvSpPr>
        <p:spPr bwMode="auto">
          <a:xfrm>
            <a:off x="4145028" y="5571907"/>
            <a:ext cx="1384521" cy="363863"/>
          </a:xfrm>
          <a:prstGeom prst="roundRect">
            <a:avLst/>
          </a:prstGeom>
          <a:noFill/>
          <a:ln w="9525">
            <a:solidFill>
              <a:srgbClr val="666666">
                <a:lumMod val="60000"/>
                <a:lumOff val="40000"/>
              </a:srgbClr>
            </a:solidFill>
          </a:ln>
          <a:effectLst/>
        </p:spPr>
        <p:txBody>
          <a:bodyPr vert="horz" wrap="square" lIns="91440" tIns="45720" rIns="91440" bIns="45720" numCol="1" rtlCol="0" anchor="ctr" anchorCtr="0" compatLnSpc="1"/>
          <a:lstStyle/>
          <a:p>
            <a:pPr marL="0" marR="0" lvl="0" indent="0" algn="ctr" defTabSz="914400" eaLnBrk="0" fontAlgn="auto" latinLnBrk="0" hangingPunct="0">
              <a:lnSpc>
                <a:spcPct val="100000"/>
              </a:lnSpc>
              <a:spcBef>
                <a:spcPct val="5000"/>
              </a:spcBef>
              <a:spcAft>
                <a:spcPct val="5000"/>
              </a:spcAft>
              <a:buClr>
                <a:srgbClr val="000000"/>
              </a:buClr>
              <a:buSzTx/>
              <a:buFontTx/>
              <a:buNone/>
              <a:defRPr/>
            </a:pPr>
            <a:endParaRPr kumimoji="0" lang="zh-CN" altLang="en-US" sz="1200" b="1"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 name="Rounded Rectangle 13"/>
          <p:cNvSpPr/>
          <p:nvPr/>
        </p:nvSpPr>
        <p:spPr bwMode="auto">
          <a:xfrm>
            <a:off x="1046664" y="5089385"/>
            <a:ext cx="4482886" cy="363863"/>
          </a:xfrm>
          <a:prstGeom prst="roundRect">
            <a:avLst/>
          </a:prstGeom>
          <a:noFill/>
          <a:ln w="9525">
            <a:solidFill>
              <a:srgbClr val="666666">
                <a:lumMod val="60000"/>
                <a:lumOff val="40000"/>
              </a:srgbClr>
            </a:solidFill>
          </a:ln>
          <a:effectLst/>
        </p:spPr>
        <p:txBody>
          <a:bodyPr vert="horz" wrap="square" lIns="91440" tIns="45720" rIns="91440" bIns="45720" numCol="1" rtlCol="0" anchor="ctr" anchorCtr="0" compatLnSpc="1"/>
          <a:lstStyle/>
          <a:p>
            <a:pPr marL="0" marR="0" lvl="0" indent="0" algn="ctr" defTabSz="914400" eaLnBrk="0" fontAlgn="auto" latinLnBrk="0" hangingPunct="0">
              <a:lnSpc>
                <a:spcPct val="100000"/>
              </a:lnSpc>
              <a:spcBef>
                <a:spcPct val="5000"/>
              </a:spcBef>
              <a:spcAft>
                <a:spcPct val="5000"/>
              </a:spcAft>
              <a:buClr>
                <a:srgbClr val="000000"/>
              </a:buClr>
              <a:buSzTx/>
              <a:buFontTx/>
              <a:buNone/>
              <a:defRPr/>
            </a:pPr>
            <a:endParaRPr kumimoji="0" lang="zh-CN" altLang="en-US" sz="1200" b="1"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 name="TextBox 106"/>
          <p:cNvSpPr txBox="1"/>
          <p:nvPr/>
        </p:nvSpPr>
        <p:spPr>
          <a:xfrm>
            <a:off x="2401486" y="5117427"/>
            <a:ext cx="1773242" cy="307777"/>
          </a:xfrm>
          <a:prstGeom prst="rect">
            <a:avLst/>
          </a:prstGeom>
          <a:noFill/>
          <a:ln>
            <a:noFill/>
          </a:ln>
        </p:spPr>
        <p:txBody>
          <a:bodyPr wrap="none" rtlCol="0">
            <a:spAutoFit/>
          </a:bodyPr>
          <a:lstStyle/>
          <a:p>
            <a:pPr algn="ctr" defTabSz="914400" fontAlgn="base">
              <a:spcBef>
                <a:spcPct val="0"/>
              </a:spcBef>
              <a:spcAft>
                <a:spcPct val="0"/>
              </a:spcAft>
              <a:buClr>
                <a:srgbClr val="CC9900"/>
              </a:buClr>
            </a:pPr>
            <a:r>
              <a:rPr lang="en-US" altLang="zh-CN"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Complier Front End</a:t>
            </a:r>
            <a:endParaRPr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 name="TextBox 107"/>
          <p:cNvSpPr txBox="1"/>
          <p:nvPr/>
        </p:nvSpPr>
        <p:spPr>
          <a:xfrm>
            <a:off x="1346828" y="5603979"/>
            <a:ext cx="784189" cy="307777"/>
          </a:xfrm>
          <a:prstGeom prst="rect">
            <a:avLst/>
          </a:prstGeom>
          <a:noFill/>
          <a:ln>
            <a:noFill/>
          </a:ln>
        </p:spPr>
        <p:txBody>
          <a:bodyPr wrap="none" rtlCol="0">
            <a:spAutoFit/>
          </a:bodyPr>
          <a:lstStyle/>
          <a:p>
            <a:pPr algn="ctr" defTabSz="914400" fontAlgn="base">
              <a:spcBef>
                <a:spcPct val="0"/>
              </a:spcBef>
              <a:spcAft>
                <a:spcPct val="0"/>
              </a:spcAft>
              <a:buClr>
                <a:srgbClr val="CC9900"/>
              </a:buClr>
            </a:pPr>
            <a:r>
              <a:rPr lang="en-US" altLang="zh-CN"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endParaRPr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 name="TextBox 108"/>
          <p:cNvSpPr txBox="1"/>
          <p:nvPr/>
        </p:nvSpPr>
        <p:spPr>
          <a:xfrm>
            <a:off x="2912043" y="5603979"/>
            <a:ext cx="752129" cy="307777"/>
          </a:xfrm>
          <a:prstGeom prst="rect">
            <a:avLst/>
          </a:prstGeom>
          <a:noFill/>
          <a:ln>
            <a:noFill/>
          </a:ln>
        </p:spPr>
        <p:txBody>
          <a:bodyPr wrap="none" rtlCol="0">
            <a:spAutoFit/>
          </a:bodyPr>
          <a:lstStyle/>
          <a:p>
            <a:pPr algn="ctr" defTabSz="914400" fontAlgn="base">
              <a:spcBef>
                <a:spcPct val="0"/>
              </a:spcBef>
              <a:spcAft>
                <a:spcPct val="0"/>
              </a:spcAft>
              <a:buClr>
                <a:srgbClr val="CC9900"/>
              </a:buClr>
            </a:pPr>
            <a:r>
              <a:rPr lang="en-US" altLang="zh-CN"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CPU</a:t>
            </a:r>
            <a:endParaRPr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 name="TextBox 109"/>
          <p:cNvSpPr txBox="1"/>
          <p:nvPr/>
        </p:nvSpPr>
        <p:spPr>
          <a:xfrm>
            <a:off x="4573433" y="5603979"/>
            <a:ext cx="527709" cy="307777"/>
          </a:xfrm>
          <a:prstGeom prst="rect">
            <a:avLst/>
          </a:prstGeom>
          <a:noFill/>
          <a:ln>
            <a:noFill/>
          </a:ln>
        </p:spPr>
        <p:txBody>
          <a:bodyPr wrap="none" rtlCol="0">
            <a:spAutoFit/>
          </a:bodyPr>
          <a:lstStyle/>
          <a:p>
            <a:pPr algn="ctr" defTabSz="914400" fontAlgn="base">
              <a:spcBef>
                <a:spcPct val="0"/>
              </a:spcBef>
              <a:spcAft>
                <a:spcPct val="0"/>
              </a:spcAft>
              <a:buClr>
                <a:srgbClr val="CC9900"/>
              </a:buClr>
            </a:pPr>
            <a:r>
              <a:rPr lang="en-US" altLang="zh-CN"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CPU</a:t>
            </a:r>
            <a:endParaRPr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25" name="Picture 11" descr="K:\平面\20170420-修改\21-DR2-新加三个\25\未标题-2_0015_组-336.png"/>
          <p:cNvPicPr>
            <a:picLocks noChangeAspect="1" noChangeArrowheads="1"/>
          </p:cNvPicPr>
          <p:nvPr/>
        </p:nvPicPr>
        <p:blipFill>
          <a:blip r:embed="rId1" cstate="print">
            <a:duotone>
              <a:srgbClr val="C7000A">
                <a:shade val="45000"/>
                <a:satMod val="135000"/>
              </a:srgbClr>
              <a:prstClr val="white"/>
            </a:duotone>
          </a:blip>
          <a:srcRect/>
          <a:stretch>
            <a:fillRect/>
          </a:stretch>
        </p:blipFill>
        <p:spPr bwMode="auto">
          <a:xfrm>
            <a:off x="5840886" y="5316569"/>
            <a:ext cx="547871" cy="268767"/>
          </a:xfrm>
          <a:prstGeom prst="rect">
            <a:avLst/>
          </a:prstGeom>
          <a:noFill/>
        </p:spPr>
      </p:pic>
      <p:pic>
        <p:nvPicPr>
          <p:cNvPr id="26" name="Picture 11" descr="K:\平面\20170420-修改\21-DR2-新加三个\25\未标题-2_0015_组-336.png"/>
          <p:cNvPicPr>
            <a:picLocks noChangeAspect="1" noChangeArrowheads="1"/>
          </p:cNvPicPr>
          <p:nvPr/>
        </p:nvPicPr>
        <p:blipFill>
          <a:blip r:embed="rId1" cstate="print">
            <a:duotone>
              <a:srgbClr val="C7000A">
                <a:shade val="45000"/>
                <a:satMod val="135000"/>
              </a:srgbClr>
              <a:prstClr val="white"/>
            </a:duotone>
          </a:blip>
          <a:srcRect/>
          <a:stretch>
            <a:fillRect/>
          </a:stretch>
        </p:blipFill>
        <p:spPr bwMode="auto">
          <a:xfrm>
            <a:off x="5840886" y="3841424"/>
            <a:ext cx="547871" cy="268767"/>
          </a:xfrm>
          <a:prstGeom prst="rect">
            <a:avLst/>
          </a:prstGeom>
          <a:noFill/>
        </p:spPr>
      </p:pic>
      <p:pic>
        <p:nvPicPr>
          <p:cNvPr id="27" name="Picture 11" descr="K:\平面\20170420-修改\21-DR2-新加三个\25\未标题-2_0015_组-336.png"/>
          <p:cNvPicPr>
            <a:picLocks noChangeAspect="1" noChangeArrowheads="1"/>
          </p:cNvPicPr>
          <p:nvPr/>
        </p:nvPicPr>
        <p:blipFill>
          <a:blip r:embed="rId1" cstate="print">
            <a:duotone>
              <a:srgbClr val="C7000A">
                <a:shade val="45000"/>
                <a:satMod val="135000"/>
              </a:srgbClr>
              <a:prstClr val="white"/>
            </a:duotone>
          </a:blip>
          <a:srcRect/>
          <a:stretch>
            <a:fillRect/>
          </a:stretch>
        </p:blipFill>
        <p:spPr bwMode="auto">
          <a:xfrm>
            <a:off x="5840886" y="2475028"/>
            <a:ext cx="547871" cy="268767"/>
          </a:xfrm>
          <a:prstGeom prst="rect">
            <a:avLst/>
          </a:prstGeom>
          <a:noFill/>
        </p:spPr>
      </p:pic>
      <p:sp>
        <p:nvSpPr>
          <p:cNvPr id="28" name="矩形 27"/>
          <p:cNvSpPr/>
          <p:nvPr/>
        </p:nvSpPr>
        <p:spPr>
          <a:xfrm>
            <a:off x="6388759" y="3179975"/>
            <a:ext cx="5096172" cy="1477328"/>
          </a:xfrm>
          <a:prstGeom prst="rect">
            <a:avLst/>
          </a:prstGeom>
        </p:spPr>
        <p:txBody>
          <a:bodyPr wrap="square">
            <a:spAutoFit/>
          </a:bodyPr>
          <a:lstStyle/>
          <a:p>
            <a:pPr>
              <a:lnSpc>
                <a:spcPct val="150000"/>
              </a:lnSpc>
            </a:pPr>
            <a:r>
              <a:rPr lang="en-US" altLang="zh-CN" sz="16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TBE</a:t>
            </a:r>
            <a:r>
              <a:rPr lang="zh-CN" altLang="en-US" sz="16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a:t>
            </a:r>
            <a:r>
              <a:rPr lang="zh-CN" altLang="en-US" sz="16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开发</a:t>
            </a:r>
            <a:r>
              <a:rPr lang="zh-CN" altLang="en-US" sz="1600" b="1"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工具：</a:t>
            </a:r>
            <a:r>
              <a:rPr lang="zh-CN" altLang="en-US" sz="14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预置</a:t>
            </a:r>
            <a:r>
              <a:rPr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丰富</a:t>
            </a:r>
            <a:r>
              <a:rPr lang="en-US" altLang="zh-CN"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API</a:t>
            </a:r>
            <a:r>
              <a:rPr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接口，用户自定义算子开发和自动化调优</a:t>
            </a:r>
            <a:r>
              <a:rPr lang="zh-CN" altLang="en-US" sz="14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4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工期缩短</a:t>
            </a:r>
            <a:r>
              <a:rPr lang="en-US" altLang="zh-CN" sz="14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53%</a:t>
            </a:r>
            <a:r>
              <a:rPr lang="zh-CN" altLang="en-US" sz="14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，人力投入减少</a:t>
            </a:r>
            <a:r>
              <a:rPr lang="en-US" altLang="zh-CN" sz="1400" b="1">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42</a:t>
            </a:r>
            <a:r>
              <a:rPr lang="en-US" altLang="zh-CN" sz="1400" b="1"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400" b="1"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50000"/>
              </a:lnSpc>
            </a:pPr>
            <a:r>
              <a:rPr lang="en-US" altLang="zh-CN" sz="16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CCE</a:t>
            </a:r>
            <a:r>
              <a:rPr lang="zh-CN" altLang="en-US" sz="1600" b="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算子库：</a:t>
            </a:r>
            <a:r>
              <a:rPr lang="zh-CN" altLang="en-US" sz="14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基于昇腾处理器，深度协同优化的高性能算子库，</a:t>
            </a:r>
            <a:r>
              <a:rPr lang="zh-CN" altLang="en-US" sz="1400" b="1">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性能提升</a:t>
            </a:r>
            <a:r>
              <a:rPr lang="en-US" altLang="zh-CN" sz="1400" b="1">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10</a:t>
            </a:r>
            <a:r>
              <a:rPr lang="en-US" altLang="zh-CN" sz="1400" b="1"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400" b="1">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 name="矩形 28"/>
          <p:cNvSpPr/>
          <p:nvPr/>
        </p:nvSpPr>
        <p:spPr>
          <a:xfrm>
            <a:off x="6388757" y="3092944"/>
            <a:ext cx="5096174" cy="1679548"/>
          </a:xfrm>
          <a:prstGeom prst="rect">
            <a:avLst/>
          </a:prstGeom>
          <a:noFill/>
          <a:ln w="6350" cap="flat" cmpd="sng" algn="ctr">
            <a:solidFill>
              <a:srgbClr val="C00000"/>
            </a:solidFill>
            <a:prstDash val="dashDot"/>
            <a:miter lim="800000"/>
          </a:ln>
          <a:effectLst/>
        </p:spPr>
        <p:txBody>
          <a:bodyPr rtlCol="0" anchor="ctr"/>
          <a:lstStyle/>
          <a:p>
            <a:pPr algn="ctr" defTabSz="914400">
              <a:defRPr/>
            </a:pPr>
            <a:endParaRPr lang="zh-CN" altLang="en-US" sz="2130" kern="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30" name="矩形 29"/>
          <p:cNvSpPr/>
          <p:nvPr/>
        </p:nvSpPr>
        <p:spPr>
          <a:xfrm>
            <a:off x="6388757" y="4922057"/>
            <a:ext cx="5096174" cy="1180285"/>
          </a:xfrm>
          <a:prstGeom prst="rect">
            <a:avLst/>
          </a:prstGeom>
          <a:noFill/>
          <a:ln w="6350" cap="flat" cmpd="sng" algn="ctr">
            <a:solidFill>
              <a:srgbClr val="C00000"/>
            </a:solidFill>
            <a:prstDash val="dashDot"/>
            <a:miter lim="800000"/>
          </a:ln>
          <a:effectLst/>
        </p:spPr>
        <p:txBody>
          <a:bodyPr rtlCol="0" anchor="ctr"/>
          <a:lstStyle/>
          <a:p>
            <a:pPr algn="ctr" defTabSz="914400">
              <a:defRPr/>
            </a:pPr>
            <a:endParaRPr lang="zh-CN" altLang="en-US" sz="2130" kern="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31" name="矩形 30"/>
          <p:cNvSpPr/>
          <p:nvPr/>
        </p:nvSpPr>
        <p:spPr>
          <a:xfrm>
            <a:off x="6388759" y="5017580"/>
            <a:ext cx="3317088" cy="425053"/>
          </a:xfrm>
          <a:prstGeom prst="rect">
            <a:avLst/>
          </a:prstGeom>
        </p:spPr>
        <p:txBody>
          <a:bodyPr wrap="square">
            <a:spAutoFit/>
          </a:bodyPr>
          <a:lstStyle/>
          <a:p>
            <a:pPr>
              <a:lnSpc>
                <a:spcPct val="150000"/>
              </a:lnSpc>
            </a:pPr>
            <a:r>
              <a:rPr lang="en-US" altLang="zh-CN" sz="16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CCE</a:t>
            </a:r>
            <a:r>
              <a:rPr lang="zh-CN" altLang="en-US" sz="16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编译器</a:t>
            </a:r>
            <a:endParaRPr lang="en-US" altLang="zh-CN" sz="16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 name="矩形 31"/>
          <p:cNvSpPr/>
          <p:nvPr/>
        </p:nvSpPr>
        <p:spPr>
          <a:xfrm>
            <a:off x="6388756" y="1969864"/>
            <a:ext cx="5096175" cy="999873"/>
          </a:xfrm>
          <a:prstGeom prst="rect">
            <a:avLst/>
          </a:prstGeom>
          <a:noFill/>
          <a:ln w="6350" cap="flat" cmpd="sng" algn="ctr">
            <a:solidFill>
              <a:srgbClr val="C00000"/>
            </a:solidFill>
            <a:prstDash val="dashDot"/>
            <a:miter lim="800000"/>
          </a:ln>
          <a:effectLst/>
        </p:spPr>
        <p:txBody>
          <a:bodyPr rtlCol="0" anchor="ctr"/>
          <a:lstStyle/>
          <a:p>
            <a:pPr algn="ctr" defTabSz="914400">
              <a:defRPr/>
            </a:pPr>
            <a:endParaRPr lang="zh-CN" altLang="en-US" sz="2130" kern="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33" name="矩形 32"/>
          <p:cNvSpPr/>
          <p:nvPr/>
        </p:nvSpPr>
        <p:spPr>
          <a:xfrm>
            <a:off x="6388758" y="2051774"/>
            <a:ext cx="3198008" cy="425053"/>
          </a:xfrm>
          <a:prstGeom prst="rect">
            <a:avLst/>
          </a:prstGeom>
        </p:spPr>
        <p:txBody>
          <a:bodyPr wrap="square">
            <a:spAutoFit/>
          </a:bodyPr>
          <a:lstStyle/>
          <a:p>
            <a:pPr>
              <a:lnSpc>
                <a:spcPct val="150000"/>
              </a:lnSpc>
            </a:pPr>
            <a:r>
              <a:rPr lang="zh-CN" altLang="en-US" sz="1600" b="1"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融合引擎</a:t>
            </a:r>
            <a:endParaRPr lang="en-US" altLang="zh-CN" sz="16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 name="圆角矩形 34"/>
          <p:cNvSpPr/>
          <p:nvPr/>
        </p:nvSpPr>
        <p:spPr>
          <a:xfrm>
            <a:off x="3364079" y="3257586"/>
            <a:ext cx="2381635" cy="1273800"/>
          </a:xfrm>
          <a:prstGeom prst="roundRect">
            <a:avLst>
              <a:gd name="adj" fmla="val 0"/>
            </a:avLst>
          </a:prstGeom>
          <a:gradFill rotWithShape="1">
            <a:gsLst>
              <a:gs pos="0">
                <a:srgbClr val="EBEBEB"/>
              </a:gs>
              <a:gs pos="50000">
                <a:srgbClr val="FFFFFF"/>
              </a:gs>
              <a:gs pos="100000">
                <a:srgbClr val="EBEBEB"/>
              </a:gs>
            </a:gsLst>
            <a:lin ang="5400000" scaled="1"/>
          </a:gradFill>
          <a:ln w="28575" algn="ctr">
            <a:noFill/>
            <a:miter lim="800000"/>
          </a:ln>
          <a:effectLst>
            <a:outerShdw blurRad="50800" dist="38100" dir="2700000" algn="tl" rotWithShape="0">
              <a:prstClr val="black">
                <a:alpha val="40000"/>
              </a:prstClr>
            </a:outerShdw>
          </a:effectLst>
        </p:spPr>
        <p:txBody>
          <a:bodyPr wrap="none" lIns="118964" tIns="59485" rIns="118964" bIns="59485" anchor="ctr"/>
          <a:lstStyle/>
          <a:p>
            <a:pPr marL="0" marR="0" lvl="0" indent="0" defTabSz="1189355"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 name="圆角矩形 35"/>
          <p:cNvSpPr/>
          <p:nvPr/>
        </p:nvSpPr>
        <p:spPr>
          <a:xfrm>
            <a:off x="830498" y="3245873"/>
            <a:ext cx="2460366" cy="1273800"/>
          </a:xfrm>
          <a:prstGeom prst="roundRect">
            <a:avLst>
              <a:gd name="adj" fmla="val 0"/>
            </a:avLst>
          </a:prstGeom>
          <a:gradFill rotWithShape="1">
            <a:gsLst>
              <a:gs pos="0">
                <a:srgbClr val="EBEBEB"/>
              </a:gs>
              <a:gs pos="50000">
                <a:srgbClr val="FFFFFF"/>
              </a:gs>
              <a:gs pos="100000">
                <a:srgbClr val="EBEBEB"/>
              </a:gs>
            </a:gsLst>
            <a:lin ang="5400000" scaled="1"/>
          </a:gradFill>
          <a:ln w="28575" algn="ctr">
            <a:noFill/>
            <a:miter lim="800000"/>
          </a:ln>
          <a:effectLst>
            <a:outerShdw blurRad="50800" dist="38100" dir="2700000" algn="tl" rotWithShape="0">
              <a:prstClr val="black">
                <a:alpha val="40000"/>
              </a:prstClr>
            </a:outerShdw>
          </a:effectLst>
        </p:spPr>
        <p:txBody>
          <a:bodyPr wrap="none" lIns="118964" tIns="59485" rIns="118964" bIns="59485" anchor="ctr"/>
          <a:lstStyle/>
          <a:p>
            <a:pPr marL="0" marR="0" lvl="0" indent="0" defTabSz="1189355"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smtClean="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 name="TextBox 82"/>
          <p:cNvSpPr txBox="1"/>
          <p:nvPr/>
        </p:nvSpPr>
        <p:spPr>
          <a:xfrm>
            <a:off x="952500" y="3293886"/>
            <a:ext cx="1944314" cy="307777"/>
          </a:xfrm>
          <a:prstGeom prst="rect">
            <a:avLst/>
          </a:prstGeom>
          <a:noFill/>
        </p:spPr>
        <p:txBody>
          <a:bodyPr wrap="square" rtlCol="0">
            <a:spAutoFit/>
          </a:bodyPr>
          <a:lstStyle/>
          <a:p>
            <a:pPr algn="ctr"/>
            <a:r>
              <a:rPr lang="en-US" altLang="zh-CN" sz="14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TBE </a:t>
            </a:r>
            <a:r>
              <a:rPr lang="zh-CN" altLang="en-US" sz="14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算子开发工具</a:t>
            </a:r>
            <a:endParaRPr lang="zh-CN" altLang="en-US" sz="14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 name="Rounded Rectangle 13"/>
          <p:cNvSpPr/>
          <p:nvPr/>
        </p:nvSpPr>
        <p:spPr bwMode="auto">
          <a:xfrm>
            <a:off x="3464168" y="3643939"/>
            <a:ext cx="1068306" cy="363863"/>
          </a:xfrm>
          <a:prstGeom prst="roundRect">
            <a:avLst/>
          </a:prstGeom>
          <a:noFill/>
          <a:ln w="9525">
            <a:solidFill>
              <a:srgbClr val="666666">
                <a:lumMod val="60000"/>
                <a:lumOff val="40000"/>
              </a:srgbClr>
            </a:solidFill>
          </a:ln>
          <a:effectLst/>
        </p:spPr>
        <p:txBody>
          <a:bodyPr vert="horz" wrap="square" lIns="91440" tIns="45720" rIns="91440" bIns="45720" numCol="1" rtlCol="0" anchor="ctr" anchorCtr="0" compatLnSpc="1"/>
          <a:lstStyle/>
          <a:p>
            <a:pPr marL="0" marR="0" lvl="0" indent="0" algn="ctr" defTabSz="914400" eaLnBrk="0" fontAlgn="auto" latinLnBrk="0" hangingPunct="0">
              <a:lnSpc>
                <a:spcPct val="100000"/>
              </a:lnSpc>
              <a:spcBef>
                <a:spcPct val="5000"/>
              </a:spcBef>
              <a:spcAft>
                <a:spcPct val="5000"/>
              </a:spcAft>
              <a:buClr>
                <a:srgbClr val="000000"/>
              </a:buClr>
              <a:buSzTx/>
              <a:buFontTx/>
              <a:buNone/>
              <a:defRPr/>
            </a:pPr>
            <a:endParaRPr kumimoji="0" lang="zh-CN" altLang="en-US" sz="1200" b="1"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9" name="Rounded Rectangle 13"/>
          <p:cNvSpPr/>
          <p:nvPr/>
        </p:nvSpPr>
        <p:spPr bwMode="auto">
          <a:xfrm>
            <a:off x="3464168" y="4084974"/>
            <a:ext cx="1068305" cy="363863"/>
          </a:xfrm>
          <a:prstGeom prst="roundRect">
            <a:avLst/>
          </a:prstGeom>
          <a:noFill/>
          <a:ln w="9525">
            <a:solidFill>
              <a:srgbClr val="666666">
                <a:lumMod val="60000"/>
                <a:lumOff val="40000"/>
              </a:srgbClr>
            </a:solidFill>
          </a:ln>
          <a:effectLst/>
        </p:spPr>
        <p:txBody>
          <a:bodyPr vert="horz" wrap="square" lIns="91440" tIns="45720" rIns="91440" bIns="45720" numCol="1" rtlCol="0" anchor="ctr" anchorCtr="0" compatLnSpc="1"/>
          <a:lstStyle/>
          <a:p>
            <a:pPr marL="0" marR="0" lvl="0" indent="0" algn="ctr" defTabSz="914400" eaLnBrk="0" fontAlgn="auto" latinLnBrk="0" hangingPunct="0">
              <a:lnSpc>
                <a:spcPct val="100000"/>
              </a:lnSpc>
              <a:spcBef>
                <a:spcPct val="5000"/>
              </a:spcBef>
              <a:spcAft>
                <a:spcPct val="5000"/>
              </a:spcAft>
              <a:buClr>
                <a:srgbClr val="000000"/>
              </a:buClr>
              <a:buSzTx/>
              <a:buFontTx/>
              <a:buNone/>
              <a:defRPr/>
            </a:pPr>
            <a:endParaRPr kumimoji="0" lang="zh-CN" altLang="en-US" sz="1200" b="1"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0" name="Rounded Rectangle 13"/>
          <p:cNvSpPr/>
          <p:nvPr/>
        </p:nvSpPr>
        <p:spPr bwMode="auto">
          <a:xfrm>
            <a:off x="4605688" y="3643939"/>
            <a:ext cx="1050371" cy="363863"/>
          </a:xfrm>
          <a:prstGeom prst="roundRect">
            <a:avLst/>
          </a:prstGeom>
          <a:noFill/>
          <a:ln w="9525">
            <a:solidFill>
              <a:srgbClr val="666666">
                <a:lumMod val="60000"/>
                <a:lumOff val="40000"/>
              </a:srgbClr>
            </a:solidFill>
          </a:ln>
          <a:effectLst/>
        </p:spPr>
        <p:txBody>
          <a:bodyPr vert="horz" wrap="square" lIns="91440" tIns="45720" rIns="91440" bIns="45720" numCol="1" rtlCol="0" anchor="ctr" anchorCtr="0" compatLnSpc="1"/>
          <a:lstStyle/>
          <a:p>
            <a:pPr marL="0" marR="0" lvl="0" indent="0" algn="ctr" defTabSz="914400" eaLnBrk="0" fontAlgn="auto" latinLnBrk="0" hangingPunct="0">
              <a:lnSpc>
                <a:spcPct val="100000"/>
              </a:lnSpc>
              <a:spcBef>
                <a:spcPct val="5000"/>
              </a:spcBef>
              <a:spcAft>
                <a:spcPct val="5000"/>
              </a:spcAft>
              <a:buClr>
                <a:srgbClr val="000000"/>
              </a:buClr>
              <a:buSzTx/>
              <a:buFontTx/>
              <a:buNone/>
              <a:defRPr/>
            </a:pPr>
            <a:endParaRPr kumimoji="0" lang="zh-CN" altLang="en-US" sz="1200" b="1"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1" name="Rounded Rectangle 13"/>
          <p:cNvSpPr/>
          <p:nvPr/>
        </p:nvSpPr>
        <p:spPr bwMode="auto">
          <a:xfrm>
            <a:off x="4605688" y="4073006"/>
            <a:ext cx="1050371" cy="363863"/>
          </a:xfrm>
          <a:prstGeom prst="roundRect">
            <a:avLst/>
          </a:prstGeom>
          <a:noFill/>
          <a:ln w="9525">
            <a:solidFill>
              <a:srgbClr val="666666">
                <a:lumMod val="60000"/>
                <a:lumOff val="40000"/>
              </a:srgbClr>
            </a:solidFill>
          </a:ln>
          <a:effectLst/>
        </p:spPr>
        <p:txBody>
          <a:bodyPr vert="horz" wrap="square" lIns="91440" tIns="45720" rIns="91440" bIns="45720" numCol="1" rtlCol="0" anchor="ctr" anchorCtr="0" compatLnSpc="1"/>
          <a:lstStyle/>
          <a:p>
            <a:pPr marL="0" marR="0" lvl="0" indent="0" algn="ctr" defTabSz="914400" eaLnBrk="0" fontAlgn="auto" latinLnBrk="0" hangingPunct="0">
              <a:lnSpc>
                <a:spcPct val="100000"/>
              </a:lnSpc>
              <a:spcBef>
                <a:spcPct val="5000"/>
              </a:spcBef>
              <a:spcAft>
                <a:spcPct val="5000"/>
              </a:spcAft>
              <a:buClr>
                <a:srgbClr val="000000"/>
              </a:buClr>
              <a:buSzTx/>
              <a:buFontTx/>
              <a:buNone/>
              <a:defRPr/>
            </a:pPr>
            <a:endParaRPr kumimoji="0" lang="zh-CN" altLang="en-US" sz="1200" b="1"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2" name="TextBox 95"/>
          <p:cNvSpPr txBox="1"/>
          <p:nvPr/>
        </p:nvSpPr>
        <p:spPr>
          <a:xfrm>
            <a:off x="3582417" y="3674625"/>
            <a:ext cx="884074" cy="307777"/>
          </a:xfrm>
          <a:prstGeom prst="rect">
            <a:avLst/>
          </a:prstGeom>
          <a:noFill/>
        </p:spPr>
        <p:txBody>
          <a:bodyPr wrap="square" rtlCol="0">
            <a:spAutoFit/>
          </a:bodyPr>
          <a:lstStyle/>
          <a:p>
            <a:pPr algn="ctr" defTabSz="914400" fontAlgn="base">
              <a:spcBef>
                <a:spcPct val="0"/>
              </a:spcBef>
              <a:spcAft>
                <a:spcPct val="0"/>
              </a:spcAft>
              <a:buClr>
                <a:srgbClr val="CC9900"/>
              </a:buClr>
            </a:pPr>
            <a:r>
              <a:rPr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卷积类</a:t>
            </a:r>
            <a:endParaRPr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 name="TextBox 96"/>
          <p:cNvSpPr txBox="1"/>
          <p:nvPr/>
        </p:nvSpPr>
        <p:spPr>
          <a:xfrm>
            <a:off x="4690631" y="3674625"/>
            <a:ext cx="965428" cy="307777"/>
          </a:xfrm>
          <a:prstGeom prst="rect">
            <a:avLst/>
          </a:prstGeom>
          <a:noFill/>
        </p:spPr>
        <p:txBody>
          <a:bodyPr wrap="square" rtlCol="0">
            <a:spAutoFit/>
          </a:bodyPr>
          <a:lstStyle/>
          <a:p>
            <a:pPr algn="ctr" defTabSz="914400" fontAlgn="base">
              <a:spcBef>
                <a:spcPct val="0"/>
              </a:spcBef>
              <a:spcAft>
                <a:spcPct val="0"/>
              </a:spcAft>
              <a:buClr>
                <a:srgbClr val="CC9900"/>
              </a:buClr>
            </a:pPr>
            <a:r>
              <a:rPr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矩阵乘</a:t>
            </a:r>
            <a:endParaRPr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 name="TextBox 97"/>
          <p:cNvSpPr txBox="1"/>
          <p:nvPr/>
        </p:nvSpPr>
        <p:spPr>
          <a:xfrm>
            <a:off x="3582416" y="4128224"/>
            <a:ext cx="884074" cy="307777"/>
          </a:xfrm>
          <a:prstGeom prst="rect">
            <a:avLst/>
          </a:prstGeom>
          <a:noFill/>
        </p:spPr>
        <p:txBody>
          <a:bodyPr wrap="square" rtlCol="0">
            <a:spAutoFit/>
          </a:bodyPr>
          <a:lstStyle/>
          <a:p>
            <a:pPr algn="ctr" defTabSz="914400" fontAlgn="base">
              <a:spcBef>
                <a:spcPct val="0"/>
              </a:spcBef>
              <a:spcAft>
                <a:spcPct val="0"/>
              </a:spcAft>
              <a:buClr>
                <a:srgbClr val="CC9900"/>
              </a:buClr>
            </a:pPr>
            <a:r>
              <a:rPr lang="zh-CN" altLang="en-US" sz="14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控制类</a:t>
            </a:r>
            <a:endParaRPr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 name="TextBox 98"/>
          <p:cNvSpPr txBox="1"/>
          <p:nvPr/>
        </p:nvSpPr>
        <p:spPr>
          <a:xfrm>
            <a:off x="4690631" y="4116256"/>
            <a:ext cx="965428" cy="307777"/>
          </a:xfrm>
          <a:prstGeom prst="rect">
            <a:avLst/>
          </a:prstGeom>
          <a:noFill/>
        </p:spPr>
        <p:txBody>
          <a:bodyPr wrap="square" rtlCol="0">
            <a:spAutoFit/>
          </a:bodyPr>
          <a:lstStyle/>
          <a:p>
            <a:pPr algn="ctr" defTabSz="914400" fontAlgn="base">
              <a:spcBef>
                <a:spcPct val="0"/>
              </a:spcBef>
              <a:spcAft>
                <a:spcPct val="0"/>
              </a:spcAft>
              <a:buClr>
                <a:srgbClr val="CC9900"/>
              </a:buClr>
            </a:pPr>
            <a:r>
              <a:rPr lang="en-US" altLang="zh-CN"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Vector</a:t>
            </a:r>
            <a:r>
              <a:rPr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类</a:t>
            </a:r>
            <a:endParaRPr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 name="TextBox 82"/>
          <p:cNvSpPr txBox="1"/>
          <p:nvPr/>
        </p:nvSpPr>
        <p:spPr>
          <a:xfrm>
            <a:off x="3364078" y="3288459"/>
            <a:ext cx="2381635" cy="307777"/>
          </a:xfrm>
          <a:prstGeom prst="rect">
            <a:avLst/>
          </a:prstGeom>
          <a:noFill/>
        </p:spPr>
        <p:txBody>
          <a:bodyPr wrap="square" rtlCol="0">
            <a:spAutoFit/>
          </a:bodyPr>
          <a:lstStyle/>
          <a:p>
            <a:pPr algn="ctr"/>
            <a:r>
              <a:rPr lang="en-US" altLang="zh-CN" sz="1400" b="1"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CCE</a:t>
            </a:r>
            <a:r>
              <a:rPr lang="zh-CN" altLang="en-US" sz="1400" b="1"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算子库</a:t>
            </a:r>
            <a:endParaRPr lang="zh-CN" altLang="en-US" sz="14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 name="Rounded Rectangle 13"/>
          <p:cNvSpPr/>
          <p:nvPr/>
        </p:nvSpPr>
        <p:spPr bwMode="auto">
          <a:xfrm>
            <a:off x="1428861" y="3643939"/>
            <a:ext cx="1068306" cy="363863"/>
          </a:xfrm>
          <a:prstGeom prst="roundRect">
            <a:avLst/>
          </a:prstGeom>
          <a:noFill/>
          <a:ln w="9525">
            <a:solidFill>
              <a:srgbClr val="666666">
                <a:lumMod val="60000"/>
                <a:lumOff val="40000"/>
              </a:srgbClr>
            </a:solidFill>
          </a:ln>
          <a:effectLst/>
        </p:spPr>
        <p:txBody>
          <a:bodyPr vert="horz" wrap="square" lIns="91440" tIns="45720" rIns="91440" bIns="45720" numCol="1" rtlCol="0" anchor="ctr" anchorCtr="0" compatLnSpc="1"/>
          <a:lstStyle/>
          <a:p>
            <a:pPr marL="0" marR="0" lvl="0" indent="0" algn="ctr" defTabSz="914400" eaLnBrk="0" fontAlgn="auto" latinLnBrk="0" hangingPunct="0">
              <a:lnSpc>
                <a:spcPct val="100000"/>
              </a:lnSpc>
              <a:spcBef>
                <a:spcPct val="5000"/>
              </a:spcBef>
              <a:spcAft>
                <a:spcPct val="5000"/>
              </a:spcAft>
              <a:buClr>
                <a:srgbClr val="000000"/>
              </a:buClr>
              <a:buSzTx/>
              <a:buFontTx/>
              <a:buNone/>
              <a:defRPr/>
            </a:pPr>
            <a:endParaRPr kumimoji="0" lang="zh-CN" altLang="en-US" sz="1200" b="1"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8" name="TextBox 95"/>
          <p:cNvSpPr txBox="1"/>
          <p:nvPr/>
        </p:nvSpPr>
        <p:spPr>
          <a:xfrm>
            <a:off x="1547110" y="3674625"/>
            <a:ext cx="884074" cy="307777"/>
          </a:xfrm>
          <a:prstGeom prst="rect">
            <a:avLst/>
          </a:prstGeom>
          <a:noFill/>
        </p:spPr>
        <p:txBody>
          <a:bodyPr wrap="square" rtlCol="0">
            <a:spAutoFit/>
          </a:bodyPr>
          <a:lstStyle/>
          <a:p>
            <a:pPr algn="ctr" defTabSz="914400" fontAlgn="base">
              <a:spcBef>
                <a:spcPct val="0"/>
              </a:spcBef>
              <a:spcAft>
                <a:spcPct val="0"/>
              </a:spcAft>
              <a:buClr>
                <a:srgbClr val="CC9900"/>
              </a:buClr>
            </a:pPr>
            <a:r>
              <a:rPr lang="en-US" altLang="zh-CN" sz="14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DSL</a:t>
            </a:r>
            <a:endParaRPr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9" name="Rounded Rectangle 13"/>
          <p:cNvSpPr/>
          <p:nvPr/>
        </p:nvSpPr>
        <p:spPr bwMode="auto">
          <a:xfrm>
            <a:off x="1439422" y="4068373"/>
            <a:ext cx="1068306" cy="363863"/>
          </a:xfrm>
          <a:prstGeom prst="roundRect">
            <a:avLst/>
          </a:prstGeom>
          <a:noFill/>
          <a:ln w="9525">
            <a:solidFill>
              <a:srgbClr val="666666">
                <a:lumMod val="60000"/>
                <a:lumOff val="40000"/>
              </a:srgbClr>
            </a:solidFill>
          </a:ln>
          <a:effectLst/>
        </p:spPr>
        <p:txBody>
          <a:bodyPr vert="horz" wrap="square" lIns="91440" tIns="45720" rIns="91440" bIns="45720" numCol="1" rtlCol="0" anchor="ctr" anchorCtr="0" compatLnSpc="1"/>
          <a:lstStyle/>
          <a:p>
            <a:pPr marL="0" marR="0" lvl="0" indent="0" algn="ctr" defTabSz="914400" eaLnBrk="0" fontAlgn="auto" latinLnBrk="0" hangingPunct="0">
              <a:lnSpc>
                <a:spcPct val="100000"/>
              </a:lnSpc>
              <a:spcBef>
                <a:spcPct val="5000"/>
              </a:spcBef>
              <a:spcAft>
                <a:spcPct val="5000"/>
              </a:spcAft>
              <a:buClr>
                <a:srgbClr val="000000"/>
              </a:buClr>
              <a:buSzTx/>
              <a:buFontTx/>
              <a:buNone/>
              <a:defRPr/>
            </a:pPr>
            <a:endParaRPr kumimoji="0" lang="zh-CN" altLang="en-US" sz="1200" b="1"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0" name="TextBox 95"/>
          <p:cNvSpPr txBox="1"/>
          <p:nvPr/>
        </p:nvSpPr>
        <p:spPr>
          <a:xfrm>
            <a:off x="1557671" y="4099059"/>
            <a:ext cx="884074" cy="307777"/>
          </a:xfrm>
          <a:prstGeom prst="rect">
            <a:avLst/>
          </a:prstGeom>
          <a:noFill/>
        </p:spPr>
        <p:txBody>
          <a:bodyPr wrap="square" rtlCol="0">
            <a:spAutoFit/>
          </a:bodyPr>
          <a:lstStyle/>
          <a:p>
            <a:pPr algn="ctr" defTabSz="914400" fontAlgn="base">
              <a:spcBef>
                <a:spcPct val="0"/>
              </a:spcBef>
              <a:spcAft>
                <a:spcPct val="0"/>
              </a:spcAft>
              <a:buClr>
                <a:srgbClr val="CC9900"/>
              </a:buClr>
            </a:pPr>
            <a:r>
              <a:rPr lang="en-US" altLang="zh-CN" sz="140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TIK</a:t>
            </a:r>
            <a:endParaRPr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Huawei Sans" panose="020C0503030203020204" pitchFamily="34" charset="0"/>
              </a:rPr>
              <a:t>框架层：支持全场景</a:t>
            </a:r>
            <a:r>
              <a:rPr lang="en-US" altLang="zh-CN" dirty="0">
                <a:sym typeface="Huawei Sans" panose="020C0503030203020204" pitchFamily="34" charset="0"/>
              </a:rPr>
              <a:t>AI</a:t>
            </a:r>
            <a:r>
              <a:rPr lang="zh-CN" altLang="en-US" dirty="0">
                <a:sym typeface="Huawei Sans" panose="020C0503030203020204" pitchFamily="34" charset="0"/>
              </a:rPr>
              <a:t>计算的开源框架</a:t>
            </a:r>
            <a:r>
              <a:rPr lang="en-US" altLang="zh-CN" dirty="0" err="1" smtClean="0">
                <a:sym typeface="Huawei Sans" panose="020C0503030203020204" pitchFamily="34" charset="0"/>
              </a:rPr>
              <a:t>MindSpore</a:t>
            </a:r>
            <a:endParaRPr lang="zh-CN" altLang="en-US" dirty="0">
              <a:sym typeface="Huawei Sans" panose="020C0503030203020204" pitchFamily="34" charset="0"/>
            </a:endParaRPr>
          </a:p>
        </p:txBody>
      </p:sp>
      <p:sp>
        <p:nvSpPr>
          <p:cNvPr id="3" name="矩形 2"/>
          <p:cNvSpPr/>
          <p:nvPr/>
        </p:nvSpPr>
        <p:spPr>
          <a:xfrm>
            <a:off x="5983952" y="1921600"/>
            <a:ext cx="5343552" cy="4255325"/>
          </a:xfrm>
          <a:prstGeom prst="rect">
            <a:avLst/>
          </a:prstGeom>
          <a:gradFill rotWithShape="1">
            <a:gsLst>
              <a:gs pos="0">
                <a:srgbClr val="EBEBEB"/>
              </a:gs>
              <a:gs pos="50000">
                <a:srgbClr val="FFFFFF"/>
              </a:gs>
              <a:gs pos="100000">
                <a:srgbClr val="EBEBEB"/>
              </a:gs>
            </a:gsLst>
            <a:lin ang="5400000" scaled="1"/>
          </a:gradFill>
          <a:ln w="28575" algn="ctr">
            <a:noFill/>
            <a:miter lim="800000"/>
          </a:ln>
          <a:effectLst>
            <a:outerShdw blurRad="50800" dist="38100" dir="2700000" algn="tl" rotWithShape="0">
              <a:prstClr val="black">
                <a:alpha val="40000"/>
              </a:prstClr>
            </a:outerShdw>
          </a:effectLst>
        </p:spPr>
        <p:txBody>
          <a:bodyPr wrap="none" lIns="118964" tIns="59485" rIns="118964" bIns="59485" anchor="ctr"/>
          <a:lstStyle/>
          <a:p>
            <a:pPr marL="0" marR="0" lvl="0" indent="0" algn="ctr" defTabSz="1189355"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4" name="组合 3"/>
          <p:cNvGrpSpPr/>
          <p:nvPr/>
        </p:nvGrpSpPr>
        <p:grpSpPr>
          <a:xfrm>
            <a:off x="5896732" y="1319467"/>
            <a:ext cx="5506279" cy="633880"/>
            <a:chOff x="4715846" y="1902088"/>
            <a:chExt cx="3808601" cy="457210"/>
          </a:xfrm>
          <a:solidFill>
            <a:srgbClr val="666666">
              <a:lumMod val="40000"/>
              <a:lumOff val="60000"/>
            </a:srgbClr>
          </a:solidFill>
        </p:grpSpPr>
        <p:sp>
          <p:nvSpPr>
            <p:cNvPr id="5" name="Shape 596"/>
            <p:cNvSpPr/>
            <p:nvPr/>
          </p:nvSpPr>
          <p:spPr>
            <a:xfrm>
              <a:off x="4715846" y="1902088"/>
              <a:ext cx="3808601" cy="457210"/>
            </a:xfrm>
            <a:custGeom>
              <a:avLst/>
              <a:gdLst/>
              <a:ahLst/>
              <a:cxnLst>
                <a:cxn ang="0">
                  <a:pos x="wd2" y="hd2"/>
                </a:cxn>
                <a:cxn ang="5400000">
                  <a:pos x="wd2" y="hd2"/>
                </a:cxn>
                <a:cxn ang="10800000">
                  <a:pos x="wd2" y="hd2"/>
                </a:cxn>
                <a:cxn ang="16200000">
                  <a:pos x="wd2" y="hd2"/>
                </a:cxn>
              </a:cxnLst>
              <a:rect l="0" t="0" r="r" b="b"/>
              <a:pathLst>
                <a:path w="21600" h="21600" extrusionOk="0">
                  <a:moveTo>
                    <a:pt x="19391" y="0"/>
                  </a:moveTo>
                  <a:lnTo>
                    <a:pt x="2209" y="0"/>
                  </a:lnTo>
                  <a:lnTo>
                    <a:pt x="0" y="21600"/>
                  </a:lnTo>
                  <a:lnTo>
                    <a:pt x="21600" y="21600"/>
                  </a:lnTo>
                  <a:lnTo>
                    <a:pt x="19391" y="0"/>
                  </a:lnTo>
                  <a:close/>
                </a:path>
              </a:pathLst>
            </a:custGeom>
            <a:gradFill rotWithShape="1">
              <a:gsLst>
                <a:gs pos="0">
                  <a:srgbClr val="EBEBEB"/>
                </a:gs>
                <a:gs pos="50000">
                  <a:srgbClr val="FFFFFF"/>
                </a:gs>
                <a:gs pos="100000">
                  <a:srgbClr val="EBEBEB"/>
                </a:gs>
              </a:gsLst>
              <a:lin ang="5400000" scaled="1"/>
            </a:gradFill>
            <a:ln w="28575" algn="ctr">
              <a:noFill/>
              <a:miter lim="800000"/>
            </a:ln>
            <a:effectLst>
              <a:outerShdw blurRad="50800" dist="38100" dir="2700000" algn="tl" rotWithShape="0">
                <a:prstClr val="black">
                  <a:alpha val="40000"/>
                </a:prstClr>
              </a:outerShdw>
            </a:effectLst>
          </p:spPr>
          <p:txBody>
            <a:bodyPr wrap="none" lIns="118964" tIns="59485" rIns="118964" bIns="59485" anchor="ctr"/>
            <a:lstStyle/>
            <a:p>
              <a:pPr marL="0" marR="0" lvl="0" indent="0" algn="ctr" defTabSz="1189355" eaLnBrk="1" fontAlgn="auto" latinLnBrk="0" hangingPunct="1">
                <a:lnSpc>
                  <a:spcPct val="100000"/>
                </a:lnSpc>
                <a:spcBef>
                  <a:spcPts val="0"/>
                </a:spcBef>
                <a:spcAft>
                  <a:spcPts val="0"/>
                </a:spcAft>
                <a:buClrTx/>
                <a:buSzTx/>
                <a:buFontTx/>
                <a:buNone/>
                <a:defRPr/>
              </a:pPr>
              <a:endParaRPr kumimoji="0" sz="1600" b="1"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Shape 595"/>
            <p:cNvSpPr/>
            <p:nvPr/>
          </p:nvSpPr>
          <p:spPr>
            <a:xfrm>
              <a:off x="4715846" y="2359297"/>
              <a:ext cx="3808601" cy="0"/>
            </a:xfrm>
            <a:prstGeom prst="line">
              <a:avLst/>
            </a:prstGeom>
            <a:gradFill rotWithShape="1">
              <a:gsLst>
                <a:gs pos="0">
                  <a:srgbClr val="EBEBEB"/>
                </a:gs>
                <a:gs pos="50000">
                  <a:srgbClr val="FFFFFF"/>
                </a:gs>
                <a:gs pos="100000">
                  <a:srgbClr val="EBEBEB"/>
                </a:gs>
              </a:gsLst>
              <a:lin ang="5400000" scaled="1"/>
            </a:gradFill>
            <a:ln w="28575" algn="ctr">
              <a:noFill/>
              <a:miter lim="800000"/>
            </a:ln>
            <a:effectLst>
              <a:outerShdw blurRad="50800" dist="38100" dir="2700000" algn="tl" rotWithShape="0">
                <a:prstClr val="black">
                  <a:alpha val="40000"/>
                </a:prstClr>
              </a:outerShdw>
            </a:effectLst>
          </p:spPr>
          <p:txBody>
            <a:bodyPr wrap="none" lIns="118964" tIns="59485" rIns="118964" bIns="59485" anchor="ctr"/>
            <a:lstStyle/>
            <a:p>
              <a:pPr marL="0" marR="0" lvl="0" indent="0" algn="ctr" defTabSz="1189355" eaLnBrk="1" fontAlgn="auto" latinLnBrk="0" hangingPunct="1">
                <a:lnSpc>
                  <a:spcPct val="100000"/>
                </a:lnSpc>
                <a:spcBef>
                  <a:spcPts val="0"/>
                </a:spcBef>
                <a:spcAft>
                  <a:spcPts val="0"/>
                </a:spcAft>
                <a:buClrTx/>
                <a:buSzTx/>
                <a:buFontTx/>
                <a:buNone/>
                <a:defRPr/>
              </a:pPr>
              <a:endParaRPr kumimoji="0" sz="1600" b="1" i="0" u="none" strike="noStrike" kern="0" cap="none" spc="0" normalizeH="0" baseline="0" noProof="0" smtClean="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7" name="文本框 160"/>
          <p:cNvSpPr txBox="1"/>
          <p:nvPr/>
        </p:nvSpPr>
        <p:spPr>
          <a:xfrm>
            <a:off x="6323321" y="2123202"/>
            <a:ext cx="3915322" cy="338554"/>
          </a:xfrm>
          <a:prstGeom prst="rect">
            <a:avLst/>
          </a:prstGeom>
          <a:noFill/>
        </p:spPr>
        <p:txBody>
          <a:bodyPr vert="horz" wrap="square" rtlCol="0">
            <a:spAutoFit/>
          </a:bodyPr>
          <a:lstStyle/>
          <a:p>
            <a:pPr defTabSz="914400">
              <a:defRPr/>
            </a:pPr>
            <a:r>
              <a:rPr lang="zh-CN" altLang="en-US" sz="16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开发</a:t>
            </a:r>
            <a:r>
              <a:rPr lang="zh-CN" altLang="en-US" sz="1600"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态友好</a:t>
            </a:r>
            <a:r>
              <a:rPr lang="zh-CN" altLang="en-US" sz="16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6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AI</a:t>
            </a:r>
            <a:r>
              <a:rPr lang="en-US" altLang="zh-CN" sz="1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sz="1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算法即</a:t>
            </a:r>
            <a:r>
              <a:rPr lang="zh-CN" altLang="en-US" sz="16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代码</a:t>
            </a:r>
            <a:endParaRPr lang="en-US" altLang="zh-CN" sz="16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文本框 161"/>
          <p:cNvSpPr txBox="1"/>
          <p:nvPr/>
        </p:nvSpPr>
        <p:spPr>
          <a:xfrm>
            <a:off x="6317326" y="2485145"/>
            <a:ext cx="4769773" cy="420628"/>
          </a:xfrm>
          <a:prstGeom prst="rect">
            <a:avLst/>
          </a:prstGeom>
          <a:noFill/>
        </p:spPr>
        <p:txBody>
          <a:bodyPr vert="horz" wrap="square" rtlCol="0">
            <a:spAutoFit/>
          </a:bodyPr>
          <a:lstStyle/>
          <a:p>
            <a:pPr defTabSz="914400">
              <a:lnSpc>
                <a:spcPct val="150000"/>
              </a:lnSpc>
            </a:pPr>
            <a:r>
              <a:rPr lang="zh-CN" altLang="en-US" sz="16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运行</a:t>
            </a:r>
            <a:r>
              <a:rPr lang="zh-CN" altLang="en-US" sz="1600"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态高效：</a:t>
            </a:r>
            <a:r>
              <a:rPr lang="zh-CN" altLang="en-US" sz="16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面向</a:t>
            </a:r>
            <a:r>
              <a:rPr lang="zh-CN" altLang="en-US" sz="16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昇腾</a:t>
            </a:r>
            <a:r>
              <a:rPr lang="en-US" altLang="zh-CN" sz="16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AI</a:t>
            </a:r>
            <a:r>
              <a:rPr lang="zh-CN" altLang="en-US" sz="16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处理器</a:t>
            </a:r>
            <a:r>
              <a:rPr lang="zh-CN" altLang="en-US" sz="16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优化</a:t>
            </a:r>
            <a:r>
              <a:rPr lang="zh-CN" altLang="en-US" sz="16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支持</a:t>
            </a:r>
            <a:r>
              <a:rPr lang="en-US" altLang="zh-CN" sz="160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GPU</a:t>
            </a:r>
            <a:endParaRPr lang="en-US" altLang="zh-CN" sz="16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9" name="文本框 162"/>
          <p:cNvSpPr txBox="1"/>
          <p:nvPr/>
        </p:nvSpPr>
        <p:spPr>
          <a:xfrm>
            <a:off x="6323320" y="3003056"/>
            <a:ext cx="4277239" cy="338554"/>
          </a:xfrm>
          <a:prstGeom prst="rect">
            <a:avLst/>
          </a:prstGeom>
          <a:noFill/>
        </p:spPr>
        <p:txBody>
          <a:bodyPr vert="horz" wrap="square" rtlCol="0">
            <a:spAutoFit/>
          </a:bodyPr>
          <a:lstStyle/>
          <a:p>
            <a:pPr defTabSz="914400">
              <a:defRPr/>
            </a:pPr>
            <a:r>
              <a:rPr lang="zh-CN" altLang="en-US" sz="16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部署</a:t>
            </a:r>
            <a:r>
              <a:rPr lang="zh-CN" altLang="en-US" sz="1600"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态灵活</a:t>
            </a:r>
            <a:r>
              <a:rPr lang="zh-CN" altLang="en-US" sz="16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全场景按需</a:t>
            </a:r>
            <a:r>
              <a:rPr lang="zh-CN" altLang="en-US" sz="16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协同</a:t>
            </a:r>
            <a:endParaRPr lang="en-US" altLang="zh-CN" sz="160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Rectangle 4"/>
          <p:cNvSpPr>
            <a:spLocks noChangeArrowheads="1"/>
          </p:cNvSpPr>
          <p:nvPr/>
        </p:nvSpPr>
        <p:spPr bwMode="auto">
          <a:xfrm>
            <a:off x="805543" y="1654895"/>
            <a:ext cx="5042343" cy="4522030"/>
          </a:xfrm>
          <a:prstGeom prst="rect">
            <a:avLst/>
          </a:prstGeom>
          <a:solidFill>
            <a:srgbClr val="EBEBEB">
              <a:alpha val="20000"/>
            </a:srgbClr>
          </a:solidFill>
          <a:ln w="3175">
            <a:solidFill>
              <a:srgbClr val="EBEBEB">
                <a:lumMod val="75000"/>
              </a:srgbClr>
            </a:solidFill>
            <a:miter lim="800000"/>
          </a:ln>
        </p:spPr>
        <p:txBody>
          <a:bodyPr lIns="0" tIns="0" rIns="0" bIns="0" anchor="ctr"/>
          <a:lstStyle/>
          <a:p>
            <a:pPr marL="0" marR="0" lvl="0" indent="0" algn="ctr" defTabSz="804545" eaLnBrk="0" fontAlgn="auto" latinLnBrk="0" hangingPunct="0">
              <a:lnSpc>
                <a:spcPct val="100000"/>
              </a:lnSpc>
              <a:spcBef>
                <a:spcPct val="5000"/>
              </a:spcBef>
              <a:spcAft>
                <a:spcPct val="5000"/>
              </a:spcAft>
              <a:buClr>
                <a:srgbClr val="000000"/>
              </a:buClr>
              <a:buSzTx/>
              <a:buFontTx/>
              <a:buNone/>
              <a:defRPr/>
            </a:pPr>
            <a:endParaRPr kumimoji="0" lang="zh-CN" altLang="en-US" sz="1200" b="1" i="0" u="none" strike="noStrike" kern="0" cap="none" spc="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 name="文本框 151"/>
          <p:cNvSpPr txBox="1"/>
          <p:nvPr/>
        </p:nvSpPr>
        <p:spPr>
          <a:xfrm>
            <a:off x="2571538" y="2205235"/>
            <a:ext cx="1510350" cy="400110"/>
          </a:xfrm>
          <a:prstGeom prst="rect">
            <a:avLst/>
          </a:prstGeom>
          <a:noFill/>
        </p:spPr>
        <p:txBody>
          <a:bodyPr wrap="none" rtlCol="0">
            <a:spAutoFit/>
          </a:bodyPr>
          <a:lstStyle/>
          <a:p>
            <a:pPr defTabSz="914400">
              <a:defRPr/>
            </a:pPr>
            <a:r>
              <a:rPr lang="en-US" altLang="zh-CN" sz="2000" b="1" dirty="0">
                <a:solidFill>
                  <a:srgbClr val="C7000B"/>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MindSpore</a:t>
            </a:r>
            <a:endParaRPr lang="en-US" altLang="zh-CN" sz="2000" b="1" dirty="0">
              <a:solidFill>
                <a:srgbClr val="C7000B"/>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2" name="文本框 61"/>
          <p:cNvSpPr txBox="1"/>
          <p:nvPr/>
        </p:nvSpPr>
        <p:spPr>
          <a:xfrm>
            <a:off x="805544" y="5662784"/>
            <a:ext cx="5040000" cy="504000"/>
          </a:xfrm>
          <a:prstGeom prst="rect">
            <a:avLst/>
          </a:prstGeom>
          <a:gradFill>
            <a:gsLst>
              <a:gs pos="27000">
                <a:srgbClr val="990000"/>
              </a:gs>
              <a:gs pos="0">
                <a:srgbClr val="990000">
                  <a:alpha val="0"/>
                </a:srgbClr>
              </a:gs>
              <a:gs pos="85000">
                <a:srgbClr val="990000">
                  <a:alpha val="54000"/>
                </a:srgbClr>
              </a:gs>
              <a:gs pos="100000">
                <a:srgbClr val="990000"/>
              </a:gs>
            </a:gsLst>
            <a:lin ang="5400000" scaled="1"/>
          </a:gradFill>
          <a:ln>
            <a:solidFill>
              <a:srgbClr val="666666">
                <a:lumMod val="60000"/>
                <a:lumOff val="40000"/>
              </a:srgbClr>
            </a:solidFill>
          </a:ln>
          <a:effectLst/>
        </p:spPr>
        <p:txBody>
          <a:bodyPr vert="horz" wrap="square" lIns="121920" tIns="60960" rIns="121920" bIns="60960" numCol="1" rtlCol="0" anchor="t" anchorCtr="0" compatLnSpc="1"/>
          <a:lstStyle>
            <a:defPPr>
              <a:defRPr lang="zh-CN"/>
            </a:defPPr>
            <a:lvl1pPr algn="ctr" fontAlgn="base">
              <a:spcBef>
                <a:spcPct val="0"/>
              </a:spcBef>
              <a:spcAft>
                <a:spcPct val="0"/>
              </a:spcAft>
              <a:buClr>
                <a:srgbClr val="CC9900"/>
              </a:buClr>
              <a:defRPr b="1" kern="0">
                <a:solidFill>
                  <a:prstClr val="white"/>
                </a:solidFill>
                <a:latin typeface="微软雅黑" panose="020B0503020204020204" pitchFamily="34" charset="-122"/>
                <a:ea typeface="微软雅黑" panose="020B0503020204020204" pitchFamily="34" charset="-122"/>
                <a:cs typeface="Arial" panose="020B0604020202020204" pitchFamily="34" charset="0"/>
              </a:defRPr>
            </a:lvl1pPr>
          </a:lstStyle>
          <a:p>
            <a:pPr marL="0" marR="0" lvl="0" indent="0" algn="ctr" defTabSz="914400" eaLnBrk="1" fontAlgn="base" latinLnBrk="0" hangingPunct="1">
              <a:lnSpc>
                <a:spcPct val="100000"/>
              </a:lnSpc>
              <a:spcBef>
                <a:spcPct val="0"/>
              </a:spcBef>
              <a:spcAft>
                <a:spcPct val="0"/>
              </a:spcAft>
              <a:buClr>
                <a:srgbClr val="CC9900"/>
              </a:buClr>
              <a:buSzTx/>
              <a:buFontTx/>
              <a:buNone/>
              <a:defRPr/>
            </a:pPr>
            <a:endParaRPr kumimoji="0" lang="en-US" altLang="zh-CN" sz="1800" b="1"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文本框 61"/>
          <p:cNvSpPr txBox="1"/>
          <p:nvPr/>
        </p:nvSpPr>
        <p:spPr>
          <a:xfrm>
            <a:off x="805544" y="1678044"/>
            <a:ext cx="5040000" cy="504000"/>
          </a:xfrm>
          <a:prstGeom prst="rect">
            <a:avLst/>
          </a:prstGeom>
          <a:gradFill>
            <a:gsLst>
              <a:gs pos="27000">
                <a:srgbClr val="990000"/>
              </a:gs>
              <a:gs pos="0">
                <a:srgbClr val="990000">
                  <a:alpha val="0"/>
                </a:srgbClr>
              </a:gs>
              <a:gs pos="85000">
                <a:srgbClr val="990000">
                  <a:alpha val="54000"/>
                </a:srgbClr>
              </a:gs>
              <a:gs pos="100000">
                <a:srgbClr val="990000"/>
              </a:gs>
            </a:gsLst>
            <a:lin ang="5400000" scaled="1"/>
          </a:gradFill>
          <a:ln>
            <a:noFill/>
          </a:ln>
          <a:effectLst/>
        </p:spPr>
        <p:txBody>
          <a:bodyPr vert="horz" wrap="square" lIns="121920" tIns="60960" rIns="121920" bIns="60960" numCol="1" rtlCol="0" anchor="t" anchorCtr="0" compatLnSpc="1"/>
          <a:lstStyle>
            <a:defPPr>
              <a:defRPr lang="zh-CN"/>
            </a:defPPr>
            <a:lvl1pPr algn="ctr" fontAlgn="base">
              <a:spcBef>
                <a:spcPct val="0"/>
              </a:spcBef>
              <a:spcAft>
                <a:spcPct val="0"/>
              </a:spcAft>
              <a:buClr>
                <a:srgbClr val="CC9900"/>
              </a:buClr>
              <a:defRPr b="1" kern="0">
                <a:solidFill>
                  <a:prstClr val="white"/>
                </a:solidFill>
                <a:latin typeface="微软雅黑" panose="020B0503020204020204" pitchFamily="34" charset="-122"/>
                <a:ea typeface="微软雅黑" panose="020B0503020204020204" pitchFamily="34" charset="-122"/>
                <a:cs typeface="Arial" panose="020B0604020202020204" pitchFamily="34" charset="0"/>
              </a:defRPr>
            </a:lvl1pPr>
          </a:lstStyle>
          <a:p>
            <a:pPr marL="0" marR="0" lvl="0" indent="0" algn="ctr" defTabSz="914400" eaLnBrk="1" fontAlgn="base" latinLnBrk="0" hangingPunct="1">
              <a:lnSpc>
                <a:spcPct val="100000"/>
              </a:lnSpc>
              <a:spcBef>
                <a:spcPct val="0"/>
              </a:spcBef>
              <a:spcAft>
                <a:spcPct val="0"/>
              </a:spcAft>
              <a:buClr>
                <a:srgbClr val="CC9900"/>
              </a:buClr>
              <a:buSzTx/>
              <a:buFontTx/>
              <a:buNone/>
              <a:defRPr/>
            </a:pPr>
            <a:endParaRPr kumimoji="0" lang="en-US" altLang="zh-CN" sz="1800" b="1"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文本框 61"/>
          <p:cNvSpPr txBox="1"/>
          <p:nvPr/>
        </p:nvSpPr>
        <p:spPr>
          <a:xfrm>
            <a:off x="886219" y="4486000"/>
            <a:ext cx="4880988" cy="497166"/>
          </a:xfrm>
          <a:prstGeom prst="rect">
            <a:avLst/>
          </a:prstGeom>
          <a:solidFill>
            <a:srgbClr val="DFE1E2"/>
          </a:solidFill>
          <a:ln w="12700" cap="flat" cmpd="sng" algn="ctr">
            <a:noFill/>
            <a:prstDash val="solid"/>
            <a:miter lim="800000"/>
          </a:ln>
          <a:effectLst/>
        </p:spPr>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EBEBEB">
                  <a:lumMod val="25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5" name="组合 14"/>
          <p:cNvGrpSpPr/>
          <p:nvPr/>
        </p:nvGrpSpPr>
        <p:grpSpPr>
          <a:xfrm>
            <a:off x="886221" y="4486000"/>
            <a:ext cx="4880987" cy="497166"/>
            <a:chOff x="633198" y="4322006"/>
            <a:chExt cx="5262778" cy="526656"/>
          </a:xfrm>
        </p:grpSpPr>
        <p:sp>
          <p:nvSpPr>
            <p:cNvPr id="16" name="文本框 61"/>
            <p:cNvSpPr txBox="1"/>
            <p:nvPr/>
          </p:nvSpPr>
          <p:spPr>
            <a:xfrm>
              <a:off x="633198" y="4322006"/>
              <a:ext cx="1681378" cy="526656"/>
            </a:xfrm>
            <a:prstGeom prst="rect">
              <a:avLst/>
            </a:prstGeom>
            <a:gradFill>
              <a:gsLst>
                <a:gs pos="0">
                  <a:srgbClr val="666666">
                    <a:lumMod val="75000"/>
                  </a:srgbClr>
                </a:gs>
                <a:gs pos="54000">
                  <a:srgbClr val="1D1D1A">
                    <a:lumMod val="50000"/>
                    <a:lumOff val="50000"/>
                  </a:srgbClr>
                </a:gs>
                <a:gs pos="100000">
                  <a:srgbClr val="666666">
                    <a:lumMod val="60000"/>
                    <a:lumOff val="40000"/>
                  </a:srgbClr>
                </a:gs>
              </a:gsLst>
              <a:lin ang="5400000" scaled="1"/>
            </a:gradFill>
            <a:ln>
              <a:noFill/>
            </a:ln>
            <a:effectLst/>
          </p:spPr>
          <p:txBody>
            <a:bodyPr vert="horz" wrap="square" lIns="121920" tIns="60960" rIns="121920" bIns="60960" numCol="1" rtlCol="0" anchor="t" anchorCtr="0" compatLnSpc="1"/>
            <a:lstStyle>
              <a:defPPr>
                <a:defRPr lang="zh-CN"/>
              </a:defPPr>
              <a:lvl1pPr algn="ctr" fontAlgn="base">
                <a:spcBef>
                  <a:spcPct val="0"/>
                </a:spcBef>
                <a:spcAft>
                  <a:spcPct val="0"/>
                </a:spcAft>
                <a:buClr>
                  <a:srgbClr val="CC9900"/>
                </a:buClr>
                <a:buFont typeface="Wingdings" panose="05000000000000000000" pitchFamily="2" charset="2"/>
                <a:buNone/>
                <a:defRPr sz="1600" b="1" kern="0">
                  <a:latin typeface="微软雅黑" panose="020B0503020204020204" pitchFamily="34" charset="-122"/>
                  <a:ea typeface="微软雅黑" panose="020B0503020204020204" pitchFamily="34" charset="-122"/>
                </a:defRPr>
              </a:lvl1pPr>
            </a:lstStyle>
            <a:p>
              <a:pPr marL="0" marR="0" lvl="0" indent="0" algn="ctr" defTabSz="914400" eaLnBrk="1" fontAlgn="base" latinLnBrk="0" hangingPunct="1">
                <a:lnSpc>
                  <a:spcPct val="100000"/>
                </a:lnSpc>
                <a:spcBef>
                  <a:spcPct val="0"/>
                </a:spcBef>
                <a:spcAft>
                  <a:spcPct val="0"/>
                </a:spcAft>
                <a:buClr>
                  <a:srgbClr val="CC9900"/>
                </a:buClr>
                <a:buSzTx/>
                <a:buFont typeface="Wingdings" panose="05000000000000000000" pitchFamily="2" charset="2"/>
                <a:buNone/>
                <a:defRPr/>
              </a:pPr>
              <a:endParaRPr kumimoji="0" lang="zh-CN" altLang="en-US" sz="16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 name="文本框 61"/>
            <p:cNvSpPr txBox="1"/>
            <p:nvPr/>
          </p:nvSpPr>
          <p:spPr>
            <a:xfrm>
              <a:off x="2423898" y="4322006"/>
              <a:ext cx="1681378" cy="526656"/>
            </a:xfrm>
            <a:prstGeom prst="rect">
              <a:avLst/>
            </a:prstGeom>
            <a:gradFill>
              <a:gsLst>
                <a:gs pos="0">
                  <a:srgbClr val="666666">
                    <a:lumMod val="75000"/>
                  </a:srgbClr>
                </a:gs>
                <a:gs pos="54000">
                  <a:srgbClr val="1D1D1A">
                    <a:lumMod val="50000"/>
                    <a:lumOff val="50000"/>
                  </a:srgbClr>
                </a:gs>
                <a:gs pos="100000">
                  <a:srgbClr val="666666">
                    <a:lumMod val="60000"/>
                    <a:lumOff val="40000"/>
                  </a:srgbClr>
                </a:gs>
              </a:gsLst>
              <a:lin ang="5400000" scaled="1"/>
            </a:gradFill>
            <a:ln>
              <a:noFill/>
            </a:ln>
            <a:effectLst/>
          </p:spPr>
          <p:txBody>
            <a:bodyPr vert="horz" wrap="square" lIns="121920" tIns="60960" rIns="121920" bIns="60960" numCol="1" rtlCol="0" anchor="t" anchorCtr="0" compatLnSpc="1"/>
            <a:lstStyle>
              <a:defPPr>
                <a:defRPr lang="zh-CN"/>
              </a:defPPr>
              <a:lvl1pPr algn="ctr" fontAlgn="base">
                <a:spcBef>
                  <a:spcPct val="0"/>
                </a:spcBef>
                <a:spcAft>
                  <a:spcPct val="0"/>
                </a:spcAft>
                <a:buClr>
                  <a:srgbClr val="CC9900"/>
                </a:buClr>
                <a:buFont typeface="Wingdings" panose="05000000000000000000" pitchFamily="2" charset="2"/>
                <a:buNone/>
                <a:defRPr sz="1600" b="1" kern="0">
                  <a:latin typeface="微软雅黑" panose="020B0503020204020204" pitchFamily="34" charset="-122"/>
                  <a:ea typeface="微软雅黑" panose="020B0503020204020204" pitchFamily="34" charset="-122"/>
                </a:defRPr>
              </a:lvl1pPr>
            </a:lstStyle>
            <a:p>
              <a:pPr marL="0" marR="0" lvl="0" indent="0" algn="ctr" defTabSz="914400" eaLnBrk="1" fontAlgn="base" latinLnBrk="0" hangingPunct="1">
                <a:lnSpc>
                  <a:spcPct val="100000"/>
                </a:lnSpc>
                <a:spcBef>
                  <a:spcPct val="0"/>
                </a:spcBef>
                <a:spcAft>
                  <a:spcPct val="0"/>
                </a:spcAft>
                <a:buClr>
                  <a:srgbClr val="CC9900"/>
                </a:buClr>
                <a:buSzTx/>
                <a:buFont typeface="Wingdings" panose="05000000000000000000" pitchFamily="2" charset="2"/>
                <a:buNone/>
                <a:defRPr/>
              </a:pPr>
              <a:endParaRPr kumimoji="0" lang="zh-CN" altLang="en-US" sz="16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 name="文本框 61"/>
            <p:cNvSpPr txBox="1"/>
            <p:nvPr/>
          </p:nvSpPr>
          <p:spPr>
            <a:xfrm>
              <a:off x="4214598" y="4322006"/>
              <a:ext cx="1681378" cy="526656"/>
            </a:xfrm>
            <a:prstGeom prst="rect">
              <a:avLst/>
            </a:prstGeom>
            <a:gradFill>
              <a:gsLst>
                <a:gs pos="0">
                  <a:srgbClr val="666666">
                    <a:lumMod val="75000"/>
                  </a:srgbClr>
                </a:gs>
                <a:gs pos="54000">
                  <a:srgbClr val="1D1D1A">
                    <a:lumMod val="50000"/>
                    <a:lumOff val="50000"/>
                  </a:srgbClr>
                </a:gs>
                <a:gs pos="100000">
                  <a:srgbClr val="666666">
                    <a:lumMod val="60000"/>
                    <a:lumOff val="40000"/>
                  </a:srgbClr>
                </a:gs>
              </a:gsLst>
              <a:lin ang="5400000" scaled="1"/>
            </a:gradFill>
            <a:ln>
              <a:noFill/>
            </a:ln>
            <a:effectLst/>
          </p:spPr>
          <p:txBody>
            <a:bodyPr vert="horz" wrap="square" lIns="121920" tIns="60960" rIns="121920" bIns="60960" numCol="1" rtlCol="0" anchor="t" anchorCtr="0" compatLnSpc="1"/>
            <a:lstStyle>
              <a:defPPr>
                <a:defRPr lang="zh-CN"/>
              </a:defPPr>
              <a:lvl1pPr algn="ctr" fontAlgn="base">
                <a:spcBef>
                  <a:spcPct val="0"/>
                </a:spcBef>
                <a:spcAft>
                  <a:spcPct val="0"/>
                </a:spcAft>
                <a:buClr>
                  <a:srgbClr val="CC9900"/>
                </a:buClr>
                <a:buFont typeface="Wingdings" panose="05000000000000000000" pitchFamily="2" charset="2"/>
                <a:buNone/>
                <a:defRPr sz="1600" b="1" kern="0">
                  <a:latin typeface="微软雅黑" panose="020B0503020204020204" pitchFamily="34" charset="-122"/>
                  <a:ea typeface="微软雅黑" panose="020B0503020204020204" pitchFamily="34" charset="-122"/>
                </a:defRPr>
              </a:lvl1pPr>
            </a:lstStyle>
            <a:p>
              <a:pPr marL="0" marR="0" lvl="0" indent="0" algn="ctr" defTabSz="914400" eaLnBrk="1" fontAlgn="base" latinLnBrk="0" hangingPunct="1">
                <a:lnSpc>
                  <a:spcPct val="100000"/>
                </a:lnSpc>
                <a:spcBef>
                  <a:spcPct val="0"/>
                </a:spcBef>
                <a:spcAft>
                  <a:spcPct val="0"/>
                </a:spcAft>
                <a:buClr>
                  <a:srgbClr val="CC9900"/>
                </a:buClr>
                <a:buSzTx/>
                <a:buFont typeface="Wingdings" panose="05000000000000000000" pitchFamily="2" charset="2"/>
                <a:buNone/>
                <a:defRPr/>
              </a:pPr>
              <a:endParaRPr kumimoji="0" lang="zh-CN" altLang="en-US" sz="16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19" name="文本框 61"/>
          <p:cNvSpPr txBox="1"/>
          <p:nvPr/>
        </p:nvSpPr>
        <p:spPr>
          <a:xfrm>
            <a:off x="886219" y="3865269"/>
            <a:ext cx="4880988" cy="497166"/>
          </a:xfrm>
          <a:prstGeom prst="rect">
            <a:avLst/>
          </a:prstGeom>
          <a:gradFill rotWithShape="1">
            <a:gsLst>
              <a:gs pos="0">
                <a:srgbClr val="EBEBEB"/>
              </a:gs>
              <a:gs pos="50000">
                <a:srgbClr val="FFFFFF"/>
              </a:gs>
              <a:gs pos="100000">
                <a:srgbClr val="EBEBEB"/>
              </a:gs>
            </a:gsLst>
            <a:lin ang="5400000" scaled="1"/>
          </a:gradFill>
          <a:ln w="28575" algn="ctr">
            <a:noFill/>
            <a:miter lim="800000"/>
          </a:ln>
          <a:effectLst/>
        </p:spPr>
        <p:txBody>
          <a:bodyPr wrap="none" lIns="118964" tIns="59485" rIns="118964" bIns="59485" anchor="ctr"/>
          <a:lstStyle>
            <a:defPPr>
              <a:defRPr lang="zh-CN"/>
            </a:defPPr>
            <a:lvl1pPr algn="ctr" defTabSz="1189355">
              <a:defRPr sz="1600" b="1" kern="0">
                <a:latin typeface="微软雅黑" panose="020B0503020204020204" pitchFamily="34" charset="-122"/>
                <a:ea typeface="微软雅黑" panose="020B0503020204020204" pitchFamily="34" charset="-122"/>
              </a:defRPr>
            </a:lvl1pPr>
          </a:lstStyle>
          <a:p>
            <a:pPr marL="0" marR="0" lvl="0" indent="0" algn="ctr" defTabSz="1189355"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MindSpore IR </a:t>
            </a:r>
            <a:r>
              <a:rPr kumimoji="0" lang="zh-CN" altLang="en-US" sz="16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计算图表达</a:t>
            </a:r>
            <a:endParaRPr kumimoji="0" lang="en-US" altLang="zh-CN" sz="16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 name="文本框 61"/>
          <p:cNvSpPr txBox="1"/>
          <p:nvPr/>
        </p:nvSpPr>
        <p:spPr>
          <a:xfrm>
            <a:off x="886219" y="5113718"/>
            <a:ext cx="4880988" cy="497166"/>
          </a:xfrm>
          <a:prstGeom prst="rect">
            <a:avLst/>
          </a:prstGeom>
          <a:gradFill rotWithShape="1">
            <a:gsLst>
              <a:gs pos="0">
                <a:srgbClr val="EBEBEB"/>
              </a:gs>
              <a:gs pos="50000">
                <a:srgbClr val="FFFFFF"/>
              </a:gs>
              <a:gs pos="100000">
                <a:srgbClr val="EBEBEB"/>
              </a:gs>
            </a:gsLst>
            <a:lin ang="5400000" scaled="1"/>
          </a:gradFill>
          <a:ln w="28575" algn="ctr">
            <a:noFill/>
            <a:miter lim="800000"/>
          </a:ln>
          <a:effectLst/>
        </p:spPr>
        <p:txBody>
          <a:bodyPr wrap="none" lIns="118964" tIns="59485" rIns="118964" bIns="59485" anchor="ctr"/>
          <a:lstStyle>
            <a:defPPr>
              <a:defRPr lang="zh-CN"/>
            </a:defPPr>
            <a:lvl1pPr algn="ctr" defTabSz="1189355">
              <a:defRPr sz="1600" b="1" kern="0">
                <a:latin typeface="微软雅黑" panose="020B0503020204020204" pitchFamily="34" charset="-122"/>
                <a:ea typeface="微软雅黑" panose="020B0503020204020204" pitchFamily="34" charset="-122"/>
              </a:defRPr>
            </a:lvl1pPr>
          </a:lstStyle>
          <a:p>
            <a:pPr marL="0" marR="0" lvl="0" indent="0" algn="ctr" defTabSz="1189355"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端</a:t>
            </a:r>
            <a:r>
              <a:rPr kumimoji="0" lang="en-US" altLang="zh-CN" sz="16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zh-CN" altLang="en-US" sz="16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边</a:t>
            </a:r>
            <a:r>
              <a:rPr kumimoji="0" lang="en-US" altLang="zh-CN" sz="16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lang="zh-CN" altLang="en-US" sz="16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云按需协作分布式架构（部署、调度、通信等）</a:t>
            </a:r>
            <a:endParaRPr kumimoji="0" lang="en-US" altLang="zh-CN" sz="16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 name="文本框 61"/>
          <p:cNvSpPr txBox="1"/>
          <p:nvPr/>
        </p:nvSpPr>
        <p:spPr>
          <a:xfrm>
            <a:off x="886219" y="2592844"/>
            <a:ext cx="4880988" cy="497166"/>
          </a:xfrm>
          <a:prstGeom prst="rect">
            <a:avLst/>
          </a:prstGeom>
          <a:gradFill rotWithShape="1">
            <a:gsLst>
              <a:gs pos="0">
                <a:srgbClr val="EBEBEB"/>
              </a:gs>
              <a:gs pos="50000">
                <a:srgbClr val="FFFFFF"/>
              </a:gs>
              <a:gs pos="100000">
                <a:srgbClr val="EBEBEB"/>
              </a:gs>
            </a:gsLst>
            <a:lin ang="5400000" scaled="1"/>
          </a:gradFill>
          <a:ln w="28575" algn="ctr">
            <a:noFill/>
            <a:miter lim="800000"/>
          </a:ln>
          <a:effectLst/>
        </p:spPr>
        <p:txBody>
          <a:bodyPr wrap="none" lIns="118964" tIns="59485" rIns="118964" bIns="59485" anchor="ctr"/>
          <a:lstStyle>
            <a:defPPr>
              <a:defRPr lang="zh-CN"/>
            </a:defPPr>
            <a:lvl1pPr defTabSz="1189355">
              <a:defRPr sz="1600" b="1" kern="0">
                <a:solidFill>
                  <a:srgbClr val="C00000"/>
                </a:solidFill>
                <a:latin typeface="微软雅黑" panose="020B0503020204020204" pitchFamily="34" charset="-122"/>
                <a:ea typeface="微软雅黑" panose="020B0503020204020204" pitchFamily="34"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1189355"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全场景统一</a:t>
            </a:r>
            <a:r>
              <a:rPr kumimoji="0" lang="en-US" altLang="zh-CN" sz="16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API</a:t>
            </a:r>
            <a:endParaRPr kumimoji="0" lang="en-US" altLang="zh-CN" sz="16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 name="文本框 11"/>
          <p:cNvSpPr txBox="1"/>
          <p:nvPr/>
        </p:nvSpPr>
        <p:spPr>
          <a:xfrm>
            <a:off x="1071960" y="3577554"/>
            <a:ext cx="1481472" cy="407810"/>
          </a:xfrm>
          <a:prstGeom prst="rect">
            <a:avLst/>
          </a:prstGeom>
          <a:noFill/>
          <a:ln>
            <a:noFill/>
          </a:ln>
        </p:spPr>
        <p:txBody>
          <a:bodyPr wrap="square" lIns="72000" rIns="72000" rtlCol="0" anchor="ctr">
            <a:noAutofit/>
          </a:bodyPr>
          <a:lstStyle/>
          <a:p>
            <a:pPr algn="ctr" defTabSz="914400">
              <a:defRPr/>
            </a:pPr>
            <a:endParaRPr lang="en-US" altLang="zh-CN" sz="1400" kern="0" dirty="0" smtClean="0">
              <a:solidFill>
                <a:srgbClr val="EBEBEB">
                  <a:lumMod val="25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 name="文本框 11"/>
          <p:cNvSpPr txBox="1"/>
          <p:nvPr/>
        </p:nvSpPr>
        <p:spPr>
          <a:xfrm>
            <a:off x="2721612" y="3262594"/>
            <a:ext cx="1320114" cy="407810"/>
          </a:xfrm>
          <a:prstGeom prst="rect">
            <a:avLst/>
          </a:prstGeom>
          <a:noFill/>
          <a:ln>
            <a:noFill/>
          </a:ln>
        </p:spPr>
        <p:txBody>
          <a:bodyPr wrap="square" lIns="72000" rIns="72000" rtlCol="0" anchor="ctr">
            <a:noAutofit/>
          </a:bodyPr>
          <a:lstStyle/>
          <a:p>
            <a:pPr algn="ctr" defTabSz="914400">
              <a:defRPr/>
            </a:pPr>
            <a:endParaRPr lang="en-US" altLang="zh-CN" sz="1400" kern="0" dirty="0" smtClean="0">
              <a:solidFill>
                <a:srgbClr val="EBEBEB">
                  <a:lumMod val="25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 name="文本框 149"/>
          <p:cNvSpPr txBox="1"/>
          <p:nvPr/>
        </p:nvSpPr>
        <p:spPr>
          <a:xfrm>
            <a:off x="4297221" y="3262594"/>
            <a:ext cx="1199824" cy="407810"/>
          </a:xfrm>
          <a:prstGeom prst="rect">
            <a:avLst/>
          </a:prstGeom>
          <a:noFill/>
          <a:ln>
            <a:noFill/>
          </a:ln>
        </p:spPr>
        <p:txBody>
          <a:bodyPr wrap="square" lIns="72000" rIns="72000" rtlCol="0" anchor="ctr">
            <a:noAutofit/>
          </a:bodyPr>
          <a:lstStyle/>
          <a:p>
            <a:pPr algn="ctr" defTabSz="914400">
              <a:defRPr/>
            </a:pPr>
            <a:endParaRPr lang="en-US" altLang="zh-CN" sz="1400" kern="0" dirty="0" smtClean="0">
              <a:solidFill>
                <a:srgbClr val="EBEBEB">
                  <a:lumMod val="25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 name="文本框 61"/>
          <p:cNvSpPr txBox="1"/>
          <p:nvPr/>
        </p:nvSpPr>
        <p:spPr>
          <a:xfrm>
            <a:off x="886220" y="3206002"/>
            <a:ext cx="1559402" cy="497166"/>
          </a:xfrm>
          <a:prstGeom prst="rect">
            <a:avLst/>
          </a:prstGeom>
          <a:gradFill>
            <a:gsLst>
              <a:gs pos="0">
                <a:srgbClr val="666666">
                  <a:lumMod val="75000"/>
                </a:srgbClr>
              </a:gs>
              <a:gs pos="54000">
                <a:srgbClr val="1D1D1A">
                  <a:lumMod val="50000"/>
                  <a:lumOff val="50000"/>
                </a:srgbClr>
              </a:gs>
              <a:gs pos="100000">
                <a:srgbClr val="666666">
                  <a:lumMod val="60000"/>
                  <a:lumOff val="40000"/>
                </a:srgbClr>
              </a:gs>
            </a:gsLst>
            <a:lin ang="5400000" scaled="1"/>
          </a:gradFill>
          <a:ln>
            <a:noFill/>
          </a:ln>
          <a:effectLst/>
        </p:spPr>
        <p:txBody>
          <a:bodyPr vert="horz" wrap="square" lIns="121920" tIns="60960" rIns="121920" bIns="60960" numCol="1" rtlCol="0" anchor="t" anchorCtr="0" compatLnSpc="1"/>
          <a:lstStyle>
            <a:defPPr>
              <a:defRPr lang="zh-CN"/>
            </a:defPPr>
            <a:lvl1pPr fontAlgn="base">
              <a:spcBef>
                <a:spcPct val="0"/>
              </a:spcBef>
              <a:spcAft>
                <a:spcPct val="0"/>
              </a:spcAft>
              <a:buClr>
                <a:srgbClr val="CC9900"/>
              </a:buClr>
              <a:buFont typeface="Wingdings" panose="05000000000000000000" pitchFamily="2" charset="2"/>
              <a:buChar char="n"/>
              <a:defRPr sz="2135">
                <a:solidFill>
                  <a:prstClr val="black"/>
                </a:solidFill>
                <a:latin typeface="Arial" panose="020B0604020202020204" pitchFamily="34" charset="0"/>
                <a:ea typeface="宋体" panose="02010600030101010101" pitchFamily="2"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eaLnBrk="1" fontAlgn="base" latinLnBrk="0" hangingPunct="1">
              <a:lnSpc>
                <a:spcPct val="100000"/>
              </a:lnSpc>
              <a:spcBef>
                <a:spcPct val="0"/>
              </a:spcBef>
              <a:spcAft>
                <a:spcPct val="0"/>
              </a:spcAft>
              <a:buClr>
                <a:srgbClr val="CC9900"/>
              </a:buClr>
              <a:buSzTx/>
              <a:buFont typeface="Wingdings" panose="05000000000000000000" pitchFamily="2" charset="2"/>
              <a:buNone/>
              <a:defRPr/>
            </a:pPr>
            <a:endParaRPr kumimoji="0" lang="en-US" altLang="zh-CN" sz="16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 name="文本框 61"/>
          <p:cNvSpPr txBox="1"/>
          <p:nvPr/>
        </p:nvSpPr>
        <p:spPr>
          <a:xfrm>
            <a:off x="2547013" y="3206002"/>
            <a:ext cx="1559402" cy="497166"/>
          </a:xfrm>
          <a:prstGeom prst="rect">
            <a:avLst/>
          </a:prstGeom>
          <a:gradFill>
            <a:gsLst>
              <a:gs pos="0">
                <a:srgbClr val="666666">
                  <a:lumMod val="75000"/>
                </a:srgbClr>
              </a:gs>
              <a:gs pos="54000">
                <a:srgbClr val="1D1D1A">
                  <a:lumMod val="50000"/>
                  <a:lumOff val="50000"/>
                </a:srgbClr>
              </a:gs>
              <a:gs pos="100000">
                <a:srgbClr val="666666">
                  <a:lumMod val="60000"/>
                  <a:lumOff val="40000"/>
                </a:srgbClr>
              </a:gs>
            </a:gsLst>
            <a:lin ang="5400000" scaled="1"/>
          </a:gradFill>
          <a:ln>
            <a:noFill/>
          </a:ln>
          <a:effectLst/>
        </p:spPr>
        <p:txBody>
          <a:bodyPr vert="horz" wrap="square" lIns="121920" tIns="60960" rIns="121920" bIns="60960" numCol="1" rtlCol="0" anchor="t" anchorCtr="0" compatLnSpc="1"/>
          <a:lstStyle>
            <a:defPPr>
              <a:defRPr lang="zh-CN"/>
            </a:defPPr>
            <a:lvl1pPr algn="ctr" fontAlgn="base">
              <a:spcBef>
                <a:spcPct val="0"/>
              </a:spcBef>
              <a:spcAft>
                <a:spcPct val="0"/>
              </a:spcAft>
              <a:buClr>
                <a:srgbClr val="CC9900"/>
              </a:buClr>
              <a:buFont typeface="Wingdings" panose="05000000000000000000" pitchFamily="2" charset="2"/>
              <a:buNone/>
              <a:defRPr sz="1600" b="1" kern="0">
                <a:latin typeface="微软雅黑" panose="020B0503020204020204" pitchFamily="34" charset="-122"/>
                <a:ea typeface="微软雅黑" panose="020B0503020204020204" pitchFamily="34" charset="-122"/>
              </a:defRPr>
            </a:lvl1pPr>
          </a:lstStyle>
          <a:p>
            <a:pPr marL="0" marR="0" lvl="0" indent="0" algn="ctr" defTabSz="914400" eaLnBrk="1" fontAlgn="base" latinLnBrk="0" hangingPunct="1">
              <a:lnSpc>
                <a:spcPct val="100000"/>
              </a:lnSpc>
              <a:spcBef>
                <a:spcPct val="0"/>
              </a:spcBef>
              <a:spcAft>
                <a:spcPct val="0"/>
              </a:spcAft>
              <a:buClr>
                <a:srgbClr val="CC9900"/>
              </a:buClr>
              <a:buSzTx/>
              <a:buFont typeface="Wingdings" panose="05000000000000000000" pitchFamily="2" charset="2"/>
              <a:buNone/>
              <a:defRPr/>
            </a:pPr>
            <a:endParaRPr kumimoji="0" lang="en-US" altLang="zh-CN" sz="16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 name="文本框 61"/>
          <p:cNvSpPr txBox="1"/>
          <p:nvPr/>
        </p:nvSpPr>
        <p:spPr>
          <a:xfrm>
            <a:off x="4207804" y="3206002"/>
            <a:ext cx="1559402" cy="497166"/>
          </a:xfrm>
          <a:prstGeom prst="rect">
            <a:avLst/>
          </a:prstGeom>
          <a:gradFill>
            <a:gsLst>
              <a:gs pos="0">
                <a:srgbClr val="666666">
                  <a:lumMod val="75000"/>
                </a:srgbClr>
              </a:gs>
              <a:gs pos="54000">
                <a:srgbClr val="1D1D1A">
                  <a:lumMod val="50000"/>
                  <a:lumOff val="50000"/>
                </a:srgbClr>
              </a:gs>
              <a:gs pos="100000">
                <a:srgbClr val="666666">
                  <a:lumMod val="60000"/>
                  <a:lumOff val="40000"/>
                </a:srgbClr>
              </a:gs>
            </a:gsLst>
            <a:lin ang="5400000" scaled="1"/>
          </a:gradFill>
          <a:ln>
            <a:noFill/>
          </a:ln>
          <a:effectLst/>
        </p:spPr>
        <p:txBody>
          <a:bodyPr vert="horz" wrap="square" lIns="121920" tIns="60960" rIns="121920" bIns="60960" numCol="1" rtlCol="0" anchor="t" anchorCtr="0" compatLnSpc="1"/>
          <a:lstStyle>
            <a:defPPr>
              <a:defRPr lang="zh-CN"/>
            </a:defPPr>
            <a:lvl1pPr algn="ctr" fontAlgn="base">
              <a:spcBef>
                <a:spcPct val="0"/>
              </a:spcBef>
              <a:spcAft>
                <a:spcPct val="0"/>
              </a:spcAft>
              <a:buClr>
                <a:srgbClr val="CC9900"/>
              </a:buClr>
              <a:buFont typeface="Wingdings" panose="05000000000000000000" pitchFamily="2" charset="2"/>
              <a:buNone/>
              <a:defRPr sz="1600" b="1" kern="0">
                <a:latin typeface="微软雅黑" panose="020B0503020204020204" pitchFamily="34" charset="-122"/>
                <a:ea typeface="微软雅黑" panose="020B0503020204020204" pitchFamily="34" charset="-122"/>
              </a:defRPr>
            </a:lvl1pPr>
          </a:lstStyle>
          <a:p>
            <a:pPr marL="0" marR="0" lvl="0" indent="0" algn="ctr" defTabSz="914400" eaLnBrk="1" fontAlgn="base" latinLnBrk="0" hangingPunct="1">
              <a:lnSpc>
                <a:spcPct val="100000"/>
              </a:lnSpc>
              <a:spcBef>
                <a:spcPct val="0"/>
              </a:spcBef>
              <a:spcAft>
                <a:spcPct val="0"/>
              </a:spcAft>
              <a:buClr>
                <a:srgbClr val="CC9900"/>
              </a:buClr>
              <a:buSzTx/>
              <a:buFont typeface="Wingdings" panose="05000000000000000000" pitchFamily="2" charset="2"/>
              <a:buNone/>
              <a:defRPr/>
            </a:pPr>
            <a:endParaRPr kumimoji="0" lang="en-US" altLang="zh-CN" sz="16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28" name="直接连接符 27"/>
          <p:cNvCxnSpPr/>
          <p:nvPr/>
        </p:nvCxnSpPr>
        <p:spPr>
          <a:xfrm>
            <a:off x="6400800" y="5250750"/>
            <a:ext cx="2619429" cy="0"/>
          </a:xfrm>
          <a:prstGeom prst="line">
            <a:avLst/>
          </a:prstGeom>
          <a:noFill/>
          <a:ln w="6350" cap="flat" cmpd="sng" algn="ctr">
            <a:gradFill flip="none" rotWithShape="1">
              <a:gsLst>
                <a:gs pos="74000">
                  <a:srgbClr val="435C8B"/>
                </a:gs>
                <a:gs pos="38000">
                  <a:srgbClr val="425B8A"/>
                </a:gs>
                <a:gs pos="0">
                  <a:srgbClr val="F3F8FB">
                    <a:alpha val="0"/>
                  </a:srgbClr>
                </a:gs>
                <a:gs pos="56000">
                  <a:srgbClr val="002060"/>
                </a:gs>
                <a:gs pos="100000">
                  <a:srgbClr val="F3F8FB">
                    <a:alpha val="0"/>
                  </a:srgbClr>
                </a:gs>
              </a:gsLst>
              <a:lin ang="0" scaled="1"/>
              <a:tileRect/>
            </a:gradFill>
            <a:prstDash val="solid"/>
            <a:miter lim="800000"/>
          </a:ln>
          <a:effectLst>
            <a:outerShdw blurRad="12700" dist="12700" dir="5400000" algn="t" rotWithShape="0">
              <a:prstClr val="black">
                <a:alpha val="40000"/>
              </a:prstClr>
            </a:outerShdw>
          </a:effectLst>
        </p:spPr>
      </p:cxnSp>
      <p:sp>
        <p:nvSpPr>
          <p:cNvPr id="29" name="文本框 144"/>
          <p:cNvSpPr txBox="1"/>
          <p:nvPr/>
        </p:nvSpPr>
        <p:spPr>
          <a:xfrm>
            <a:off x="6656446" y="5307075"/>
            <a:ext cx="1034081" cy="600164"/>
          </a:xfrm>
          <a:prstGeom prst="rect">
            <a:avLst/>
          </a:prstGeom>
          <a:noFill/>
        </p:spPr>
        <p:txBody>
          <a:bodyPr wrap="square" rtlCol="0">
            <a:spAutoFit/>
          </a:bodyPr>
          <a:lstStyle/>
          <a:p>
            <a:pPr algn="ctr" defTabSz="914400"/>
            <a:r>
              <a:rPr lang="zh-CN" altLang="en-US" sz="1100" kern="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主流训练卡</a:t>
            </a:r>
            <a:endParaRPr lang="en-US" altLang="zh-CN" sz="1100" kern="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algn="ctr" defTabSz="914400"/>
            <a:r>
              <a:rPr lang="zh-CN" altLang="en-US" sz="1100" kern="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 </a:t>
            </a:r>
            <a:r>
              <a:rPr lang="en-GB" altLang="zh-CN" sz="1100" kern="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 </a:t>
            </a:r>
            <a:r>
              <a:rPr lang="en-GB" altLang="zh-CN" sz="1100" kern="0" dirty="0" err="1"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TensorFlow</a:t>
            </a:r>
            <a:endParaRPr lang="en-GB" altLang="zh-CN" sz="1100" kern="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30" name="文本框 145"/>
          <p:cNvSpPr txBox="1"/>
          <p:nvPr/>
        </p:nvSpPr>
        <p:spPr>
          <a:xfrm>
            <a:off x="7840439" y="5307077"/>
            <a:ext cx="917239" cy="600164"/>
          </a:xfrm>
          <a:prstGeom prst="rect">
            <a:avLst/>
          </a:prstGeom>
          <a:noFill/>
        </p:spPr>
        <p:txBody>
          <a:bodyPr wrap="none" rtlCol="0">
            <a:spAutoFit/>
          </a:bodyPr>
          <a:lstStyle/>
          <a:p>
            <a:pPr algn="ctr" defTabSz="914400"/>
            <a:r>
              <a:rPr lang="en-US" altLang="zh-CN" sz="1100" kern="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Ascend 910</a:t>
            </a:r>
            <a:endParaRPr lang="en-US" altLang="zh-CN" sz="1100" kern="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algn="ctr" defTabSz="914400"/>
            <a:r>
              <a:rPr lang="en-US" altLang="zh-CN" sz="1100" kern="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 +</a:t>
            </a:r>
            <a:endParaRPr lang="en-US" altLang="zh-CN" sz="1100" kern="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algn="ctr" defTabSz="914400"/>
            <a:r>
              <a:rPr lang="en-US" altLang="zh-CN" sz="1100" kern="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MindSpore</a:t>
            </a:r>
            <a:endParaRPr lang="zh-CN" altLang="en-US" sz="1100" kern="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31" name="文本框 146"/>
          <p:cNvSpPr txBox="1"/>
          <p:nvPr/>
        </p:nvSpPr>
        <p:spPr>
          <a:xfrm>
            <a:off x="6773589" y="4397804"/>
            <a:ext cx="615874" cy="215444"/>
          </a:xfrm>
          <a:prstGeom prst="rect">
            <a:avLst/>
          </a:prstGeom>
          <a:noFill/>
        </p:spPr>
        <p:txBody>
          <a:bodyPr wrap="none" rtlCol="0">
            <a:spAutoFit/>
          </a:bodyPr>
          <a:lstStyle/>
          <a:p>
            <a:pPr defTabSz="914400"/>
            <a:r>
              <a:rPr lang="en-US" altLang="zh-CN" sz="800" kern="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r>
              <a:rPr lang="zh-CN" altLang="en-US" sz="800" kern="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图像</a:t>
            </a:r>
            <a:r>
              <a:rPr lang="en-US" altLang="zh-CN" sz="800" kern="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r>
              <a:rPr lang="zh-CN" altLang="en-US" sz="800" kern="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秒</a:t>
            </a:r>
            <a:r>
              <a:rPr lang="en-US" altLang="zh-CN" sz="800" kern="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endParaRPr lang="zh-CN" altLang="en-US" sz="800" kern="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32" name="文本框 147"/>
          <p:cNvSpPr txBox="1"/>
          <p:nvPr/>
        </p:nvSpPr>
        <p:spPr>
          <a:xfrm>
            <a:off x="7937042" y="3808470"/>
            <a:ext cx="615874" cy="215444"/>
          </a:xfrm>
          <a:prstGeom prst="rect">
            <a:avLst/>
          </a:prstGeom>
          <a:noFill/>
        </p:spPr>
        <p:txBody>
          <a:bodyPr wrap="none" rtlCol="0">
            <a:spAutoFit/>
          </a:bodyPr>
          <a:lstStyle/>
          <a:p>
            <a:pPr defTabSz="914400"/>
            <a:r>
              <a:rPr lang="en-US" altLang="zh-CN" sz="800" kern="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r>
              <a:rPr lang="zh-CN" altLang="en-US" sz="800" kern="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图像</a:t>
            </a:r>
            <a:r>
              <a:rPr lang="en-US" altLang="zh-CN" sz="800" kern="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r>
              <a:rPr lang="zh-CN" altLang="en-US" sz="800" kern="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秒</a:t>
            </a:r>
            <a:r>
              <a:rPr lang="en-US" altLang="zh-CN" sz="800" kern="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endParaRPr lang="zh-CN" altLang="en-US" sz="800" kern="0" dirty="0" smtClean="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33" name="矩形 32"/>
          <p:cNvSpPr/>
          <p:nvPr/>
        </p:nvSpPr>
        <p:spPr>
          <a:xfrm>
            <a:off x="6909459" y="4589845"/>
            <a:ext cx="288183" cy="655439"/>
          </a:xfrm>
          <a:prstGeom prst="rect">
            <a:avLst/>
          </a:prstGeom>
          <a:gradFill rotWithShape="1">
            <a:gsLst>
              <a:gs pos="0">
                <a:srgbClr val="CCCCCC"/>
              </a:gs>
              <a:gs pos="50000">
                <a:srgbClr val="FFFFFF"/>
              </a:gs>
              <a:gs pos="100000">
                <a:srgbClr val="CCCCCC"/>
              </a:gs>
            </a:gsLst>
            <a:lin ang="5400000" scaled="1"/>
          </a:gradFill>
          <a:ln w="28575" algn="ctr">
            <a:solidFill>
              <a:srgbClr val="C0C0C0"/>
            </a:solidFill>
            <a:miter lim="800000"/>
          </a:ln>
          <a:effectLst/>
        </p:spPr>
        <p:txBody>
          <a:bodyPr wrap="none" lIns="118964" tIns="59485" rIns="118964" bIns="59485" anchor="ctr"/>
          <a:lstStyle/>
          <a:p>
            <a:pPr algn="ctr" defTabSz="1189355"/>
            <a:endParaRPr lang="zh-CN" altLang="en-US" sz="1400" kern="0">
              <a:solidFill>
                <a:sysClr val="windowText" lastClr="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 name="矩形 33"/>
          <p:cNvSpPr/>
          <p:nvPr/>
        </p:nvSpPr>
        <p:spPr>
          <a:xfrm>
            <a:off x="8093437" y="4015698"/>
            <a:ext cx="288182" cy="1239110"/>
          </a:xfrm>
          <a:prstGeom prst="rect">
            <a:avLst/>
          </a:prstGeom>
          <a:gradFill>
            <a:gsLst>
              <a:gs pos="0">
                <a:srgbClr val="990000">
                  <a:alpha val="0"/>
                </a:srgbClr>
              </a:gs>
              <a:gs pos="70000">
                <a:srgbClr val="CC6162"/>
              </a:gs>
              <a:gs pos="33000">
                <a:srgbClr val="C7000A">
                  <a:lumMod val="20000"/>
                  <a:lumOff val="80000"/>
                </a:srgbClr>
              </a:gs>
              <a:gs pos="100000">
                <a:srgbClr val="990000"/>
              </a:gs>
            </a:gsLst>
            <a:lin ang="5400000" scaled="1"/>
          </a:gradFill>
          <a:ln w="15875">
            <a:solidFill>
              <a:srgbClr val="666666">
                <a:lumMod val="60000"/>
                <a:lumOff val="40000"/>
              </a:srgbClr>
            </a:solidFill>
          </a:ln>
          <a:effectLst/>
        </p:spPr>
        <p:txBody>
          <a:bodyPr vert="horz" wrap="square" lIns="121920" tIns="60960" rIns="121920" bIns="60960" numCol="1" rtlCol="0" anchor="t" anchorCtr="0" compatLnSpc="1"/>
          <a:lstStyle/>
          <a:p>
            <a:pPr marL="0" marR="0" lvl="0" indent="0" defTabSz="914400" eaLnBrk="1" fontAlgn="base" latinLnBrk="0" hangingPunct="1">
              <a:lnSpc>
                <a:spcPct val="100000"/>
              </a:lnSpc>
              <a:spcBef>
                <a:spcPct val="0"/>
              </a:spcBef>
              <a:spcAft>
                <a:spcPct val="0"/>
              </a:spcAft>
              <a:buClr>
                <a:srgbClr val="CC9900"/>
              </a:buClr>
              <a:buSzTx/>
              <a:buFont typeface="Wingdings" panose="05000000000000000000" pitchFamily="2" charset="2"/>
              <a:buChar char="n"/>
              <a:defRPr/>
            </a:pPr>
            <a:endParaRPr kumimoji="0" lang="zh-CN" altLang="en-US" sz="2135" b="0" i="0" u="none" strike="noStrike" kern="0" cap="none" spc="0" normalizeH="0" baseline="0" noProof="0" smtClean="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 name="文本框 150"/>
          <p:cNvSpPr txBox="1"/>
          <p:nvPr/>
        </p:nvSpPr>
        <p:spPr>
          <a:xfrm>
            <a:off x="6768548" y="4087126"/>
            <a:ext cx="574196" cy="369332"/>
          </a:xfrm>
          <a:prstGeom prst="rect">
            <a:avLst/>
          </a:prstGeom>
          <a:noFill/>
        </p:spPr>
        <p:txBody>
          <a:bodyPr wrap="none" rtlCol="0">
            <a:spAutoFit/>
          </a:bodyPr>
          <a:lstStyle/>
          <a:p>
            <a:pPr defTabSz="914400"/>
            <a:r>
              <a:rPr lang="en-US" altLang="zh-CN" kern="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965</a:t>
            </a:r>
            <a:endParaRPr lang="zh-CN" altLang="en-US" kern="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 name="文本框 151"/>
          <p:cNvSpPr txBox="1"/>
          <p:nvPr/>
        </p:nvSpPr>
        <p:spPr>
          <a:xfrm>
            <a:off x="7881127" y="3513144"/>
            <a:ext cx="704039" cy="369332"/>
          </a:xfrm>
          <a:prstGeom prst="rect">
            <a:avLst/>
          </a:prstGeom>
          <a:noFill/>
        </p:spPr>
        <p:txBody>
          <a:bodyPr wrap="none" rtlCol="0">
            <a:spAutoFit/>
          </a:bodyPr>
          <a:lstStyle/>
          <a:p>
            <a:pPr defTabSz="914400"/>
            <a:r>
              <a:rPr lang="en-US" altLang="zh-CN" kern="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1802</a:t>
            </a:r>
            <a:endParaRPr lang="zh-CN" altLang="en-US" kern="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 name="文本框 119"/>
          <p:cNvSpPr txBox="1"/>
          <p:nvPr/>
        </p:nvSpPr>
        <p:spPr>
          <a:xfrm>
            <a:off x="9117885" y="4289838"/>
            <a:ext cx="2050558" cy="823880"/>
          </a:xfrm>
          <a:prstGeom prst="rect">
            <a:avLst/>
          </a:prstGeom>
          <a:noFill/>
        </p:spPr>
        <p:txBody>
          <a:bodyPr wrap="square" rtlCol="0">
            <a:spAutoFit/>
          </a:bodyPr>
          <a:lstStyle/>
          <a:p>
            <a:pPr marL="171450" indent="-171450" defTabSz="1219200">
              <a:lnSpc>
                <a:spcPct val="150000"/>
              </a:lnSpc>
              <a:buSzPct val="80000"/>
              <a:buFont typeface="Arial" panose="020B0604020202020204" pitchFamily="34" charset="0"/>
              <a:buChar char="•"/>
            </a:pPr>
            <a:r>
              <a:rPr lang="en-US" altLang="zh-CN" sz="1050" dirty="0" err="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ResNet</a:t>
            </a:r>
            <a:r>
              <a:rPr lang="en-US" altLang="zh-CN" sz="105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50 </a:t>
            </a:r>
            <a:r>
              <a:rPr lang="en-US" altLang="zh-CN" sz="1050" dirty="0" err="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V1.5</a:t>
            </a:r>
            <a:endParaRPr lang="en-US" altLang="zh-CN" sz="105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1219200">
              <a:lnSpc>
                <a:spcPct val="150000"/>
              </a:lnSpc>
              <a:buSzPct val="80000"/>
              <a:buFont typeface="Arial" panose="020B0604020202020204" pitchFamily="34" charset="0"/>
              <a:buChar char="•"/>
            </a:pPr>
            <a:r>
              <a:rPr lang="en-US" altLang="zh-CN" sz="1050" dirty="0" err="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ImageNet</a:t>
            </a:r>
            <a:r>
              <a:rPr lang="en-US" altLang="zh-CN" sz="105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2012</a:t>
            </a:r>
            <a:endParaRPr lang="en-US" altLang="zh-CN" sz="105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a:lnSpc>
                <a:spcPct val="150000"/>
              </a:lnSpc>
              <a:buSzPct val="80000"/>
              <a:buFont typeface="Arial" panose="020B0604020202020204" pitchFamily="34" charset="0"/>
              <a:buChar char="•"/>
              <a:defRPr/>
            </a:pPr>
            <a:r>
              <a:rPr lang="zh-CN" altLang="en-US" sz="105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按各自最佳的</a:t>
            </a:r>
            <a:r>
              <a:rPr lang="en-US" altLang="zh-CN" sz="105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batch</a:t>
            </a:r>
            <a:r>
              <a:rPr lang="zh-CN" altLang="en-US" sz="105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sz="105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size</a:t>
            </a:r>
            <a:endParaRPr lang="en-US" altLang="zh-CN" sz="105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38" name="图片 37" descr="Logo MindSporeai_MARK_RGB_Logo_MS_RGB"/>
          <p:cNvPicPr>
            <a:picLocks noChangeAspect="1"/>
          </p:cNvPicPr>
          <p:nvPr/>
        </p:nvPicPr>
        <p:blipFill>
          <a:blip r:embed="rId1" cstate="print"/>
          <a:stretch>
            <a:fillRect/>
          </a:stretch>
        </p:blipFill>
        <p:spPr>
          <a:xfrm>
            <a:off x="8150088" y="812269"/>
            <a:ext cx="1413797" cy="1268122"/>
          </a:xfrm>
          <a:prstGeom prst="rect">
            <a:avLst/>
          </a:prstGeom>
        </p:spPr>
      </p:pic>
      <p:sp>
        <p:nvSpPr>
          <p:cNvPr id="39" name="文本框 38"/>
          <p:cNvSpPr txBox="1"/>
          <p:nvPr/>
        </p:nvSpPr>
        <p:spPr>
          <a:xfrm>
            <a:off x="1072305" y="3167605"/>
            <a:ext cx="1114408" cy="482055"/>
          </a:xfrm>
          <a:prstGeom prst="rect">
            <a:avLst/>
          </a:prstGeom>
          <a:noFill/>
        </p:spPr>
        <p:txBody>
          <a:bodyPr wrap="none" rtlCol="0">
            <a:spAutoFit/>
          </a:bodyPr>
          <a:lstStyle/>
          <a:p>
            <a:pPr>
              <a:lnSpc>
                <a:spcPts val="3440"/>
              </a:lnSpc>
            </a:pPr>
            <a:r>
              <a:rPr lang="zh-CN" altLang="en-US" b="1" dirty="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自动微分</a:t>
            </a:r>
            <a:endParaRPr lang="zh-CN" altLang="en-US" b="1" dirty="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 name="文本框 39"/>
          <p:cNvSpPr txBox="1"/>
          <p:nvPr/>
        </p:nvSpPr>
        <p:spPr>
          <a:xfrm>
            <a:off x="2764282" y="3167605"/>
            <a:ext cx="1114408" cy="482055"/>
          </a:xfrm>
          <a:prstGeom prst="rect">
            <a:avLst/>
          </a:prstGeom>
          <a:noFill/>
        </p:spPr>
        <p:txBody>
          <a:bodyPr wrap="none" rtlCol="0">
            <a:spAutoFit/>
          </a:bodyPr>
          <a:lstStyle/>
          <a:p>
            <a:pPr>
              <a:lnSpc>
                <a:spcPts val="3440"/>
              </a:lnSpc>
            </a:pPr>
            <a:r>
              <a:rPr lang="zh-CN" altLang="en-US" b="1" dirty="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自动并行</a:t>
            </a:r>
            <a:endParaRPr lang="zh-CN" altLang="en-US" b="1" dirty="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 name="文本框 40"/>
          <p:cNvSpPr txBox="1"/>
          <p:nvPr/>
        </p:nvSpPr>
        <p:spPr>
          <a:xfrm>
            <a:off x="4430955" y="3169752"/>
            <a:ext cx="1114408" cy="482055"/>
          </a:xfrm>
          <a:prstGeom prst="rect">
            <a:avLst/>
          </a:prstGeom>
          <a:noFill/>
        </p:spPr>
        <p:txBody>
          <a:bodyPr wrap="none" rtlCol="0">
            <a:spAutoFit/>
          </a:bodyPr>
          <a:lstStyle/>
          <a:p>
            <a:pPr>
              <a:lnSpc>
                <a:spcPts val="3440"/>
              </a:lnSpc>
            </a:pPr>
            <a:r>
              <a:rPr lang="zh-CN" altLang="en-US" b="1" dirty="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自动调优</a:t>
            </a:r>
            <a:endParaRPr lang="zh-CN" altLang="en-US" b="1" dirty="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 name="文本框 41"/>
          <p:cNvSpPr txBox="1"/>
          <p:nvPr/>
        </p:nvSpPr>
        <p:spPr>
          <a:xfrm>
            <a:off x="845480" y="4452322"/>
            <a:ext cx="1619354" cy="473912"/>
          </a:xfrm>
          <a:prstGeom prst="rect">
            <a:avLst/>
          </a:prstGeom>
          <a:noFill/>
        </p:spPr>
        <p:txBody>
          <a:bodyPr wrap="none" rtlCol="0">
            <a:spAutoFit/>
          </a:bodyPr>
          <a:lstStyle/>
          <a:p>
            <a:pPr>
              <a:lnSpc>
                <a:spcPts val="3440"/>
              </a:lnSpc>
            </a:pPr>
            <a:r>
              <a:rPr lang="en-US" altLang="zh-CN" sz="1600" b="1" dirty="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On-Device</a:t>
            </a:r>
            <a:r>
              <a:rPr lang="zh-CN" altLang="en-US" sz="1600" b="1" dirty="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执行</a:t>
            </a:r>
            <a:endParaRPr lang="zh-CN" altLang="en-US" sz="1600" b="1" dirty="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 name="文本框 42"/>
          <p:cNvSpPr txBox="1"/>
          <p:nvPr/>
        </p:nvSpPr>
        <p:spPr>
          <a:xfrm>
            <a:off x="2616605" y="4435264"/>
            <a:ext cx="1423788" cy="475066"/>
          </a:xfrm>
          <a:prstGeom prst="rect">
            <a:avLst/>
          </a:prstGeom>
          <a:noFill/>
        </p:spPr>
        <p:txBody>
          <a:bodyPr wrap="none" rtlCol="0">
            <a:spAutoFit/>
          </a:bodyPr>
          <a:lstStyle/>
          <a:p>
            <a:pPr>
              <a:lnSpc>
                <a:spcPts val="3440"/>
              </a:lnSpc>
            </a:pPr>
            <a:r>
              <a:rPr lang="en-US" altLang="zh-CN" sz="1600" b="1" dirty="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Pipeline</a:t>
            </a:r>
            <a:r>
              <a:rPr lang="zh-CN" altLang="en-US" sz="1600" b="1" dirty="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并行</a:t>
            </a:r>
            <a:endParaRPr lang="zh-CN" altLang="en-US" sz="1600" b="1" dirty="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 name="文本框 43"/>
          <p:cNvSpPr txBox="1"/>
          <p:nvPr/>
        </p:nvSpPr>
        <p:spPr>
          <a:xfrm>
            <a:off x="4359002" y="4423306"/>
            <a:ext cx="1218603" cy="475066"/>
          </a:xfrm>
          <a:prstGeom prst="rect">
            <a:avLst/>
          </a:prstGeom>
          <a:noFill/>
        </p:spPr>
        <p:txBody>
          <a:bodyPr wrap="none" rtlCol="0">
            <a:spAutoFit/>
          </a:bodyPr>
          <a:lstStyle/>
          <a:p>
            <a:pPr>
              <a:lnSpc>
                <a:spcPts val="3440"/>
              </a:lnSpc>
            </a:pPr>
            <a:r>
              <a:rPr lang="zh-CN" altLang="en-US" sz="1600" b="1" dirty="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深度图优化</a:t>
            </a:r>
            <a:endParaRPr lang="zh-CN" altLang="en-US" sz="1600" b="1" dirty="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 name="文本框 44"/>
          <p:cNvSpPr txBox="1"/>
          <p:nvPr/>
        </p:nvSpPr>
        <p:spPr>
          <a:xfrm>
            <a:off x="2196469" y="1624985"/>
            <a:ext cx="2262158" cy="489045"/>
          </a:xfrm>
          <a:prstGeom prst="rect">
            <a:avLst/>
          </a:prstGeom>
          <a:noFill/>
        </p:spPr>
        <p:txBody>
          <a:bodyPr wrap="none" rtlCol="0">
            <a:spAutoFit/>
          </a:bodyPr>
          <a:lstStyle/>
          <a:p>
            <a:pPr>
              <a:lnSpc>
                <a:spcPts val="3440"/>
              </a:lnSpc>
            </a:pPr>
            <a:r>
              <a:rPr lang="zh-CN" altLang="en-US" sz="2000" b="1" dirty="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全场景</a:t>
            </a:r>
            <a:r>
              <a:rPr lang="en-US" altLang="zh-CN" sz="2000" b="1" dirty="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2000" b="1" dirty="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应用生态</a:t>
            </a:r>
            <a:endParaRPr lang="zh-CN" altLang="en-US" sz="2000" b="1" dirty="0" smtClea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 name="矩形 45"/>
          <p:cNvSpPr/>
          <p:nvPr/>
        </p:nvSpPr>
        <p:spPr>
          <a:xfrm>
            <a:off x="1469627" y="5721116"/>
            <a:ext cx="3640740" cy="400110"/>
          </a:xfrm>
          <a:prstGeom prst="rect">
            <a:avLst/>
          </a:prstGeom>
        </p:spPr>
        <p:txBody>
          <a:bodyPr wrap="none">
            <a:spAutoFit/>
          </a:bodyPr>
          <a:lstStyle/>
          <a:p>
            <a:r>
              <a:rPr lang="zh-CN" altLang="en-US" sz="2000" b="1" dirty="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处理器：</a:t>
            </a:r>
            <a:r>
              <a:rPr lang="en-US" altLang="zh-CN" sz="2000" b="1" dirty="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Ascend</a:t>
            </a:r>
            <a:r>
              <a:rPr lang="zh-CN" altLang="en-US" sz="2000" b="1" dirty="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2000" b="1" dirty="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GPU</a:t>
            </a:r>
            <a:r>
              <a:rPr lang="zh-CN" altLang="en-US" sz="2000" b="1" dirty="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2000" b="1" dirty="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CPU</a:t>
            </a:r>
            <a:endParaRPr lang="en-US" altLang="zh-CN" sz="2000" b="1" dirty="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Huawei Sans" panose="020C0503030203020204" pitchFamily="34" charset="0"/>
              </a:rPr>
              <a:t>应用层：普惠</a:t>
            </a:r>
            <a:r>
              <a:rPr lang="en-US" altLang="zh-CN" dirty="0">
                <a:sym typeface="Huawei Sans" panose="020C0503030203020204" pitchFamily="34" charset="0"/>
              </a:rPr>
              <a:t>AI+</a:t>
            </a:r>
            <a:r>
              <a:rPr lang="zh-CN" altLang="en-US" dirty="0">
                <a:sym typeface="Huawei Sans" panose="020C0503030203020204" pitchFamily="34" charset="0"/>
              </a:rPr>
              <a:t>急速性能的开发平台</a:t>
            </a:r>
            <a:r>
              <a:rPr lang="en-US" altLang="zh-CN" dirty="0" err="1">
                <a:sym typeface="Huawei Sans" panose="020C0503030203020204" pitchFamily="34" charset="0"/>
              </a:rPr>
              <a:t>ModelArts</a:t>
            </a:r>
            <a:endParaRPr lang="zh-CN" altLang="en-US" dirty="0">
              <a:sym typeface="Huawei Sans" panose="020C0503030203020204" pitchFamily="34" charset="0"/>
            </a:endParaRPr>
          </a:p>
        </p:txBody>
      </p:sp>
      <p:sp>
        <p:nvSpPr>
          <p:cNvPr id="3" name="íṣḻíḋe"/>
          <p:cNvSpPr/>
          <p:nvPr/>
        </p:nvSpPr>
        <p:spPr>
          <a:xfrm>
            <a:off x="335283" y="3931134"/>
            <a:ext cx="2706002" cy="2323866"/>
          </a:xfrm>
          <a:prstGeom prst="rect">
            <a:avLst/>
          </a:prstGeom>
          <a:noFill/>
          <a:ln w="19050" cap="flat" cmpd="sng" algn="ctr">
            <a:solidFill>
              <a:srgbClr val="F4A100">
                <a:lumMod val="20000"/>
                <a:lumOff val="80000"/>
              </a:srgbClr>
            </a:solidFill>
            <a:prstDash val="solid"/>
            <a:round/>
          </a:ln>
          <a:effectLst/>
        </p:spPr>
        <p:txBody>
          <a:bodyPr rot="0" spcFirstLastPara="0" vert="horz" wrap="square" lIns="91440" tIns="45720" rIns="91440" bIns="45720" numCol="1" spcCol="0" rtlCol="0" fromWordArt="0" anchor="ctr" anchorCtr="0" forceAA="0" compatLnSpc="1">
            <a:norm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1" u="none" strike="noStrike" kern="0" cap="none" spc="0" normalizeH="0" baseline="0" noProof="0" dirty="0" smtClean="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 name="ïṡľîdé"/>
          <p:cNvSpPr/>
          <p:nvPr/>
        </p:nvSpPr>
        <p:spPr>
          <a:xfrm>
            <a:off x="335281" y="5897988"/>
            <a:ext cx="2706002" cy="357011"/>
          </a:xfrm>
          <a:prstGeom prst="rect">
            <a:avLst/>
          </a:prstGeom>
          <a:solidFill>
            <a:srgbClr val="F4A100">
              <a:lumMod val="20000"/>
              <a:lumOff val="80000"/>
            </a:srgbClr>
          </a:solidFill>
          <a:ln w="3175" cap="flat" cmpd="sng" algn="ctr">
            <a:noFill/>
            <a:prstDash val="solid"/>
            <a:round/>
          </a:ln>
          <a:effectLst/>
        </p:spPr>
        <p:txBody>
          <a:bodyPr rot="0" spcFirstLastPara="0" vert="horz" wrap="square" lIns="91440" tIns="45720" rIns="91440" bIns="45720" numCol="1" spcCol="0" rtlCol="0" fromWordArt="0" anchor="ctr" anchorCtr="0" forceAA="0" compatLnSpc="1">
            <a:normAutofit fontScale="92500" lnSpcReduction="10000"/>
          </a:body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en-US" altLang="zh-CN" sz="2000" b="1" i="0" u="none" strike="noStrike" kern="0" cap="none" spc="0" normalizeH="0" baseline="0" noProof="0" dirty="0" smtClean="0">
              <a:ln>
                <a:noFill/>
              </a:ln>
              <a:solidFill>
                <a:srgbClr val="FFFFFF"/>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 name="文本框 4"/>
          <p:cNvSpPr txBox="1"/>
          <p:nvPr/>
        </p:nvSpPr>
        <p:spPr>
          <a:xfrm>
            <a:off x="343822" y="5890693"/>
            <a:ext cx="2677079" cy="369332"/>
          </a:xfrm>
          <a:prstGeom prst="rect">
            <a:avLst/>
          </a:prstGeom>
          <a:noFill/>
        </p:spPr>
        <p:txBody>
          <a:bodyPr wrap="square" rtlCol="0">
            <a:spAutoFit/>
          </a:bodyPr>
          <a:lstStyle/>
          <a:p>
            <a:pPr algn="ctr"/>
            <a:r>
              <a:rPr lang="zh-CN" altLang="en-US"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效率</a:t>
            </a:r>
            <a:r>
              <a:rPr lang="zh-CN" altLang="en-US"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高</a:t>
            </a:r>
            <a:endParaRPr lang="en-US"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íṣḻíḋe"/>
          <p:cNvSpPr/>
          <p:nvPr/>
        </p:nvSpPr>
        <p:spPr>
          <a:xfrm>
            <a:off x="3202014" y="3931135"/>
            <a:ext cx="2706000" cy="2323866"/>
          </a:xfrm>
          <a:prstGeom prst="rect">
            <a:avLst/>
          </a:prstGeom>
          <a:noFill/>
          <a:ln w="19050" cap="flat" cmpd="sng" algn="ctr">
            <a:solidFill>
              <a:srgbClr val="F4A100">
                <a:lumMod val="20000"/>
                <a:lumOff val="80000"/>
              </a:srgbClr>
            </a:solidFill>
            <a:prstDash val="solid"/>
            <a:round/>
          </a:ln>
          <a:effectLst/>
        </p:spPr>
        <p:txBody>
          <a:bodyPr rot="0" spcFirstLastPara="0" vert="horz" wrap="square" lIns="91440" tIns="45720" rIns="91440" bIns="45720" numCol="1" spcCol="0" rtlCol="0" fromWordArt="0" anchor="ctr" anchorCtr="0" forceAA="0" compatLnSpc="1">
            <a:norm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1" u="none" strike="noStrike" kern="0" cap="none" spc="0" normalizeH="0" baseline="0" noProof="0" dirty="0" smtClean="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ïṡľîdé"/>
          <p:cNvSpPr/>
          <p:nvPr/>
        </p:nvSpPr>
        <p:spPr>
          <a:xfrm>
            <a:off x="3197830" y="5910460"/>
            <a:ext cx="2706000" cy="344319"/>
          </a:xfrm>
          <a:prstGeom prst="rect">
            <a:avLst/>
          </a:prstGeom>
          <a:solidFill>
            <a:srgbClr val="F4A100">
              <a:lumMod val="20000"/>
              <a:lumOff val="80000"/>
            </a:srgbClr>
          </a:solidFill>
          <a:ln w="3175" cap="flat" cmpd="sng" algn="ctr">
            <a:noFill/>
            <a:prstDash val="solid"/>
            <a:round/>
          </a:ln>
          <a:effectLst/>
        </p:spPr>
        <p:txBody>
          <a:bodyPr rot="0" spcFirstLastPara="0" vert="horz" wrap="square" lIns="91440" tIns="45720" rIns="91440" bIns="45720" numCol="1" spcCol="0" rtlCol="0" fromWordArt="0" anchor="ctr" anchorCtr="0" forceAA="0" compatLnSpc="1">
            <a:normAutofit fontScale="92500" lnSpcReduction="20000"/>
          </a:body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en-US" altLang="zh-CN" sz="2000" b="1" i="0" u="none" strike="noStrike" kern="0" cap="none" spc="0" normalizeH="0" baseline="0" noProof="0" dirty="0" smtClean="0">
              <a:ln>
                <a:noFill/>
              </a:ln>
              <a:solidFill>
                <a:srgbClr val="FFFFFF"/>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文本框 7"/>
          <p:cNvSpPr txBox="1"/>
          <p:nvPr/>
        </p:nvSpPr>
        <p:spPr>
          <a:xfrm>
            <a:off x="3197830" y="5885233"/>
            <a:ext cx="2706000" cy="369332"/>
          </a:xfrm>
          <a:prstGeom prst="rect">
            <a:avLst/>
          </a:prstGeom>
          <a:noFill/>
        </p:spPr>
        <p:txBody>
          <a:bodyPr wrap="square" rtlCol="0">
            <a:spAutoFit/>
          </a:bodyPr>
          <a:lstStyle/>
          <a:p>
            <a:pPr algn="ctr"/>
            <a:r>
              <a:rPr lang="zh-CN" altLang="en-US"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门槛低</a:t>
            </a:r>
            <a:endParaRPr lang="en-US"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íṣḻíḋe"/>
          <p:cNvSpPr/>
          <p:nvPr/>
        </p:nvSpPr>
        <p:spPr>
          <a:xfrm>
            <a:off x="6078885" y="3911477"/>
            <a:ext cx="2831537" cy="2325188"/>
          </a:xfrm>
          <a:prstGeom prst="rect">
            <a:avLst/>
          </a:prstGeom>
          <a:noFill/>
          <a:ln w="19050" cap="flat" cmpd="sng" algn="ctr">
            <a:solidFill>
              <a:srgbClr val="F6E2E3"/>
            </a:solidFill>
            <a:prstDash val="solid"/>
            <a:round/>
          </a:ln>
          <a:effectLst/>
        </p:spPr>
        <p:txBody>
          <a:bodyPr rot="0" spcFirstLastPara="0" vert="horz" wrap="square" lIns="91440" tIns="45720" rIns="91440" bIns="45720" numCol="1" spcCol="0" rtlCol="0" fromWordArt="0" anchor="ctr" anchorCtr="0" forceAA="0" compatLnSpc="1">
            <a:norm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1" u="none" strike="noStrike" kern="0" cap="none" spc="0" normalizeH="0" baseline="0" noProof="0" dirty="0" smtClean="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ïṡľîdé"/>
          <p:cNvSpPr/>
          <p:nvPr/>
        </p:nvSpPr>
        <p:spPr>
          <a:xfrm>
            <a:off x="6081667" y="5910460"/>
            <a:ext cx="2819421" cy="344539"/>
          </a:xfrm>
          <a:prstGeom prst="rect">
            <a:avLst/>
          </a:prstGeom>
          <a:solidFill>
            <a:srgbClr val="F6E2E3"/>
          </a:solidFill>
          <a:ln w="3175" cap="flat" cmpd="sng" algn="ctr">
            <a:noFill/>
            <a:prstDash val="solid"/>
            <a:round/>
          </a:ln>
          <a:effectLst/>
        </p:spPr>
        <p:txBody>
          <a:bodyPr rot="0" spcFirstLastPara="0" vert="horz" wrap="square" lIns="91440" tIns="45720" rIns="91440" bIns="45720" numCol="1" spcCol="0" rtlCol="0" fromWordArt="0" anchor="ctr" anchorCtr="0" forceAA="0" compatLnSpc="1">
            <a:normAutofit fontScale="92500" lnSpcReduction="20000"/>
          </a:body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en-US" altLang="zh-CN" sz="2000" b="1" i="0" u="none" strike="noStrike" kern="0" cap="none" spc="0" normalizeH="0" baseline="0" noProof="0" dirty="0" smtClean="0">
              <a:ln>
                <a:noFill/>
              </a:ln>
              <a:solidFill>
                <a:srgbClr val="FFFFFF"/>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文本框 10"/>
          <p:cNvSpPr txBox="1"/>
          <p:nvPr/>
        </p:nvSpPr>
        <p:spPr>
          <a:xfrm>
            <a:off x="6094102" y="5869858"/>
            <a:ext cx="2822204" cy="369332"/>
          </a:xfrm>
          <a:prstGeom prst="rect">
            <a:avLst/>
          </a:prstGeom>
          <a:noFill/>
        </p:spPr>
        <p:txBody>
          <a:bodyPr wrap="square" rtlCol="0">
            <a:spAutoFit/>
          </a:bodyPr>
          <a:lstStyle/>
          <a:p>
            <a:pPr algn="ctr"/>
            <a:r>
              <a:rPr lang="zh-CN" altLang="en-US"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性能优</a:t>
            </a:r>
            <a:endParaRPr lang="en-US"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íṣḻíḋe"/>
          <p:cNvSpPr/>
          <p:nvPr/>
        </p:nvSpPr>
        <p:spPr>
          <a:xfrm>
            <a:off x="9074741" y="3911478"/>
            <a:ext cx="2891251" cy="2325188"/>
          </a:xfrm>
          <a:prstGeom prst="rect">
            <a:avLst/>
          </a:prstGeom>
          <a:noFill/>
          <a:ln w="19050" cap="flat" cmpd="sng" algn="ctr">
            <a:solidFill>
              <a:srgbClr val="F6E2E3"/>
            </a:solidFill>
            <a:prstDash val="solid"/>
            <a:round/>
          </a:ln>
          <a:effectLst/>
        </p:spPr>
        <p:txBody>
          <a:bodyPr rot="0" spcFirstLastPara="0" vert="horz" wrap="square" lIns="91440" tIns="45720" rIns="91440" bIns="45720" numCol="1" spcCol="0" rtlCol="0" fromWordArt="0" anchor="ctr" anchorCtr="0" forceAA="0" compatLnSpc="1">
            <a:norm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1" i="1" u="none" strike="noStrike" kern="0" cap="none" spc="0" normalizeH="0" baseline="0" noProof="0" dirty="0" smtClean="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ïṡľîdé"/>
          <p:cNvSpPr/>
          <p:nvPr/>
        </p:nvSpPr>
        <p:spPr>
          <a:xfrm>
            <a:off x="9074740" y="5910460"/>
            <a:ext cx="2891250" cy="339830"/>
          </a:xfrm>
          <a:prstGeom prst="rect">
            <a:avLst/>
          </a:prstGeom>
          <a:solidFill>
            <a:srgbClr val="F6E2E3"/>
          </a:solidFill>
          <a:ln w="3175" cap="flat" cmpd="sng" algn="ctr">
            <a:noFill/>
            <a:prstDash val="solid"/>
            <a:round/>
          </a:ln>
          <a:effectLst/>
        </p:spPr>
        <p:txBody>
          <a:bodyPr rot="0" spcFirstLastPara="0" vert="horz" wrap="square" lIns="91440" tIns="45720" rIns="91440" bIns="45720" numCol="1" spcCol="0" rtlCol="0" fromWordArt="0" anchor="ctr" anchorCtr="0" forceAA="0" compatLnSpc="1">
            <a:normAutofit fontScale="92500" lnSpcReduction="20000"/>
          </a:body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en-US" altLang="zh-CN" sz="2000" b="1" i="0" u="none" strike="noStrike" kern="0" cap="none" spc="0" normalizeH="0" baseline="0" noProof="0" dirty="0" smtClean="0">
              <a:ln>
                <a:noFill/>
              </a:ln>
              <a:solidFill>
                <a:srgbClr val="FFFFFF"/>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文本框 13"/>
          <p:cNvSpPr txBox="1"/>
          <p:nvPr/>
        </p:nvSpPr>
        <p:spPr>
          <a:xfrm>
            <a:off x="9065406" y="5900421"/>
            <a:ext cx="2900586" cy="369332"/>
          </a:xfrm>
          <a:prstGeom prst="rect">
            <a:avLst/>
          </a:prstGeom>
          <a:solidFill>
            <a:srgbClr val="F6E2E3"/>
          </a:solidFill>
        </p:spPr>
        <p:txBody>
          <a:bodyPr wrap="square" rtlCol="0">
            <a:spAutoFit/>
          </a:bodyPr>
          <a:lstStyle/>
          <a:p>
            <a:pPr algn="ctr"/>
            <a:r>
              <a:rPr lang="zh-CN" altLang="en-US"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运维</a:t>
            </a:r>
            <a:r>
              <a:rPr lang="zh-CN" altLang="en-US"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易</a:t>
            </a:r>
            <a:endParaRPr lang="en-US" b="1"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 name="矩形 14"/>
          <p:cNvSpPr/>
          <p:nvPr/>
        </p:nvSpPr>
        <p:spPr>
          <a:xfrm>
            <a:off x="340429" y="3943607"/>
            <a:ext cx="2702253" cy="2108269"/>
          </a:xfrm>
          <a:prstGeom prst="rect">
            <a:avLst/>
          </a:prstGeom>
        </p:spPr>
        <p:txBody>
          <a:bodyPr wrap="square">
            <a:spAutoFit/>
          </a:bodyPr>
          <a:lstStyle/>
          <a:p>
            <a:pPr marL="215900" indent="-215900" defTabSz="1219200">
              <a:buFont typeface="Wingdings" panose="05000000000000000000" pitchFamily="2" charset="2"/>
              <a:buChar char="q"/>
              <a:defRPr/>
            </a:pPr>
            <a:r>
              <a:rPr lang="zh-CN" altLang="en-US"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一</a:t>
            </a:r>
            <a:r>
              <a:rPr lang="zh-CN" altLang="en-US"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站</a:t>
            </a:r>
            <a:r>
              <a:rPr lang="zh-CN" altLang="en-US"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式</a:t>
            </a:r>
            <a:r>
              <a:rPr lang="en-US" altLang="zh-CN"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平台</a:t>
            </a:r>
            <a:r>
              <a:rPr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，覆盖</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机器学习、深度学习、强化学习应用</a:t>
            </a:r>
            <a:r>
              <a:rPr lang="zh-CN" altLang="en-US"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全</a:t>
            </a:r>
            <a:r>
              <a:rPr lang="zh-CN" altLang="en-US"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流程</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15900" indent="-215900" defTabSz="1219200">
              <a:buFont typeface="Wingdings" panose="05000000000000000000" pitchFamily="2" charset="2"/>
              <a:buChar char="q"/>
              <a:defRPr/>
            </a:pP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支持</a:t>
            </a:r>
            <a:r>
              <a:rPr lang="zh-CN" altLang="en-US"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分布式</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并行</a:t>
            </a:r>
            <a:r>
              <a:rPr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训练</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15900" indent="-215900" defTabSz="1219200">
              <a:buFont typeface="Wingdings" panose="05000000000000000000" pitchFamily="2" charset="2"/>
              <a:buChar char="q"/>
              <a:defRPr/>
            </a:pP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交互式</a:t>
            </a:r>
            <a:r>
              <a:rPr lang="en-US" altLang="zh-CN"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Notebook</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，支持</a:t>
            </a:r>
            <a:r>
              <a:rPr lang="en-US" altLang="zh-CN"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Python</a:t>
            </a:r>
            <a:r>
              <a:rPr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开发</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语言。</a:t>
            </a:r>
            <a:endPar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15900" indent="-215900" defTabSz="1219200">
              <a:buFont typeface="Wingdings" panose="05000000000000000000" pitchFamily="2" charset="2"/>
              <a:buChar char="q"/>
              <a:defRPr/>
            </a:pP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内置</a:t>
            </a:r>
            <a:r>
              <a:rPr lang="en-US" altLang="zh-CN" sz="1100" dirty="0" err="1"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TensorFlow</a:t>
            </a:r>
            <a:r>
              <a:rPr lang="zh-CN" altLang="en-US" sz="11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100" dirty="0" err="1"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Pytorch</a:t>
            </a:r>
            <a:r>
              <a:rPr lang="zh-CN" altLang="en-US" sz="110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10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MindSpore</a:t>
            </a:r>
            <a:r>
              <a:rPr lang="zh-CN" altLang="en-US" sz="11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100" dirty="0" err="1"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Scikit</a:t>
            </a:r>
            <a:r>
              <a:rPr lang="en-US" altLang="zh-CN" sz="11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-Learn</a:t>
            </a:r>
            <a:r>
              <a:rPr lang="en-US" altLang="zh-CN" sz="11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sz="1100" dirty="0" err="1">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XGBoost</a:t>
            </a:r>
            <a:r>
              <a:rPr lang="en-US" altLang="zh-CN" sz="11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等</a:t>
            </a:r>
            <a:r>
              <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引擎库。</a:t>
            </a:r>
            <a:endPar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15900" indent="-215900" defTabSz="1219200">
              <a:buFont typeface="Wingdings" panose="05000000000000000000" pitchFamily="2" charset="2"/>
              <a:buChar char="q"/>
              <a:defRPr/>
            </a:pP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支持</a:t>
            </a:r>
            <a:r>
              <a:rPr lang="zh-CN" altLang="en-US"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难例挖掘</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快速闭环。</a:t>
            </a:r>
            <a:endPar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15900" indent="-215900" defTabSz="1219200">
              <a:buFont typeface="Wingdings" panose="05000000000000000000" pitchFamily="2" charset="2"/>
              <a:buChar char="q"/>
              <a:defRPr/>
            </a:pP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模型资产</a:t>
            </a:r>
            <a:r>
              <a:rPr lang="zh-CN" altLang="en-US"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统一管理</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，便捷应用。</a:t>
            </a:r>
            <a:endPar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defTabSz="1219200">
              <a:buFont typeface="Wingdings" panose="05000000000000000000" pitchFamily="2" charset="2"/>
              <a:buChar char="q"/>
              <a:defRPr/>
            </a:pPr>
            <a:endParaRPr lang="en-US" sz="1200" b="1"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 name="矩形 15"/>
          <p:cNvSpPr/>
          <p:nvPr/>
        </p:nvSpPr>
        <p:spPr>
          <a:xfrm>
            <a:off x="3189973" y="3943607"/>
            <a:ext cx="2702253" cy="1954381"/>
          </a:xfrm>
          <a:prstGeom prst="rect">
            <a:avLst/>
          </a:prstGeom>
        </p:spPr>
        <p:txBody>
          <a:bodyPr wrap="square">
            <a:spAutoFit/>
          </a:bodyPr>
          <a:lstStyle/>
          <a:p>
            <a:pPr marL="215900" indent="-215900" defTabSz="1219200">
              <a:buFont typeface="Wingdings" panose="05000000000000000000" pitchFamily="2" charset="2"/>
              <a:buChar char="q"/>
              <a:defRPr/>
            </a:pPr>
            <a:r>
              <a:rPr lang="zh-CN" altLang="en-US" sz="11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自动学习</a:t>
            </a:r>
            <a:r>
              <a:rPr lang="zh-CN" altLang="en-US"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1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零</a:t>
            </a:r>
            <a:r>
              <a:rPr lang="en-US" altLang="zh-CN" sz="11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1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基础零编码</a:t>
            </a:r>
            <a:r>
              <a:rPr lang="zh-CN" altLang="en-US"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，可快速定制化</a:t>
            </a:r>
            <a:r>
              <a:rPr lang="en-US" altLang="zh-CN"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模型。</a:t>
            </a:r>
            <a:endParaRPr lang="en-US" altLang="zh-CN"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15900" indent="-215900" defTabSz="1219200">
              <a:buFont typeface="Wingdings" panose="05000000000000000000" pitchFamily="2" charset="2"/>
              <a:buChar char="q"/>
              <a:defRPr/>
            </a:pPr>
            <a:r>
              <a:rPr lang="zh-CN" altLang="en-US"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预置</a:t>
            </a:r>
            <a:r>
              <a:rPr lang="en-US" altLang="zh-CN" sz="11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50+</a:t>
            </a:r>
            <a:r>
              <a:rPr lang="zh-CN" altLang="en-US"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机器学习算子，包含输入</a:t>
            </a:r>
            <a:r>
              <a:rPr lang="zh-CN" altLang="en-US" sz="11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数据转换、建模</a:t>
            </a:r>
            <a:r>
              <a:rPr lang="zh-CN" altLang="en-US" sz="11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评估</a:t>
            </a:r>
            <a:r>
              <a:rPr lang="zh-CN" altLang="en-US" sz="11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输出等多种类型。</a:t>
            </a:r>
            <a:endParaRPr lang="en-US" altLang="zh-CN"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15900" indent="-215900" defTabSz="1219200">
              <a:buFont typeface="Wingdings" panose="05000000000000000000" pitchFamily="2" charset="2"/>
              <a:buChar char="q"/>
              <a:defRPr/>
            </a:pPr>
            <a:r>
              <a:rPr lang="zh-CN" altLang="en-US" sz="11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可视化</a:t>
            </a:r>
            <a:r>
              <a:rPr lang="zh-CN" altLang="en-US" sz="11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展示数据</a:t>
            </a:r>
            <a:r>
              <a:rPr lang="en-US" altLang="zh-CN" sz="11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1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模型</a:t>
            </a:r>
            <a:r>
              <a:rPr lang="en-US" altLang="zh-CN" sz="11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1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评估</a:t>
            </a:r>
            <a:r>
              <a:rPr lang="zh-CN" altLang="en-US"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结果</a:t>
            </a:r>
            <a:endParaRPr lang="en-US" altLang="zh-CN"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15900" indent="-215900" defTabSz="1219200">
              <a:buFont typeface="Wingdings" panose="05000000000000000000" pitchFamily="2" charset="2"/>
              <a:buChar char="q"/>
              <a:defRPr/>
            </a:pPr>
            <a:r>
              <a:rPr lang="zh-CN" altLang="en-US"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集成</a:t>
            </a:r>
            <a:r>
              <a:rPr lang="en-US" altLang="zh-CN" sz="1100" dirty="0" err="1"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TensorBoard</a:t>
            </a:r>
            <a:r>
              <a:rPr lang="zh-CN" altLang="en-US"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，支持神经网络可视化</a:t>
            </a:r>
            <a:endParaRPr lang="en-US" altLang="zh-CN"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15900" indent="-215900" defTabSz="1219200">
              <a:buFont typeface="Wingdings" panose="05000000000000000000" pitchFamily="2" charset="2"/>
              <a:buChar char="q"/>
              <a:defRPr/>
            </a:pPr>
            <a:r>
              <a:rPr lang="zh-CN" altLang="en-US"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预置</a:t>
            </a:r>
            <a:r>
              <a:rPr lang="en-US" altLang="zh-CN" sz="11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10+</a:t>
            </a:r>
            <a:r>
              <a:rPr lang="zh-CN" altLang="en-US" sz="11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深度学习高精度模型</a:t>
            </a:r>
            <a:r>
              <a:rPr lang="zh-CN" altLang="en-US"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，包含图像识别、物体检测、分割、</a:t>
            </a:r>
            <a:r>
              <a:rPr lang="en-US" altLang="zh-CN"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NLP</a:t>
            </a:r>
            <a:r>
              <a:rPr lang="zh-CN" altLang="en-US"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等多种常用</a:t>
            </a:r>
            <a:r>
              <a:rPr lang="zh-CN" altLang="en-US" sz="11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类型</a:t>
            </a:r>
            <a:endParaRPr lang="en-US" altLang="zh-CN" sz="11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 name="矩形 16"/>
          <p:cNvSpPr/>
          <p:nvPr/>
        </p:nvSpPr>
        <p:spPr>
          <a:xfrm>
            <a:off x="6066207" y="3943607"/>
            <a:ext cx="2856892" cy="1938992"/>
          </a:xfrm>
          <a:prstGeom prst="rect">
            <a:avLst/>
          </a:prstGeom>
        </p:spPr>
        <p:txBody>
          <a:bodyPr wrap="square">
            <a:spAutoFit/>
          </a:bodyPr>
          <a:lstStyle/>
          <a:p>
            <a:pPr marL="215900" indent="-215900" defTabSz="1219200">
              <a:buFont typeface="Wingdings" panose="05000000000000000000" pitchFamily="2" charset="2"/>
              <a:buChar char="q"/>
              <a:defRPr/>
            </a:pP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自研</a:t>
            </a:r>
            <a:r>
              <a:rPr lang="en-US" altLang="zh-CN" sz="1200" dirty="0" err="1"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MoXing</a:t>
            </a:r>
            <a:r>
              <a:rPr lang="zh-CN" altLang="en-US"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和</a:t>
            </a:r>
            <a:r>
              <a:rPr lang="en-US" altLang="zh-CN" sz="1200" dirty="0" err="1"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AIBox</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深度学习训练和推理</a:t>
            </a:r>
            <a:r>
              <a:rPr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高性能</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加速框架。</a:t>
            </a:r>
            <a:endPar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15900" indent="-215900" defTabSz="1219200">
              <a:buFont typeface="Wingdings" panose="05000000000000000000" pitchFamily="2" charset="2"/>
              <a:buChar char="q"/>
              <a:defRPr/>
            </a:pP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异构</a:t>
            </a:r>
            <a:r>
              <a:rPr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资源统一管理，海量任务容器</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化</a:t>
            </a:r>
            <a:r>
              <a:rPr lang="zh-CN" altLang="en-US"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秒级调度。</a:t>
            </a:r>
            <a:endParaRPr lang="en-US" altLang="zh-CN"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15900" indent="-215900" defTabSz="1219200">
              <a:buFont typeface="Wingdings" panose="05000000000000000000" pitchFamily="2" charset="2"/>
              <a:buChar char="q"/>
              <a:defRPr/>
            </a:pP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支持</a:t>
            </a:r>
            <a:r>
              <a:rPr lang="zh-CN" altLang="en-US"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分布式</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并行训练，</a:t>
            </a:r>
            <a:r>
              <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1000GPU</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线性加速比可达</a:t>
            </a:r>
            <a:r>
              <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0.8</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15900" indent="-215900" defTabSz="1219200">
              <a:buFont typeface="Wingdings" panose="05000000000000000000" pitchFamily="2" charset="2"/>
              <a:buChar char="q"/>
              <a:defRPr/>
            </a:pP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支持推理加速，提速可达</a:t>
            </a:r>
            <a:r>
              <a:rPr lang="en-US" altLang="zh-CN"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x</a:t>
            </a:r>
            <a:r>
              <a:rPr lang="zh-CN" altLang="en-US"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倍</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15900" indent="-215900" defTabSz="1219200">
              <a:buFont typeface="Wingdings" panose="05000000000000000000" pitchFamily="2" charset="2"/>
              <a:buChar char="q"/>
              <a:defRPr/>
            </a:pP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支持模型转换压缩，可部署端侧设备。</a:t>
            </a:r>
            <a:endPar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15900" indent="-215900" defTabSz="1219200">
              <a:buFont typeface="Wingdings" panose="05000000000000000000" pitchFamily="2" charset="2"/>
              <a:buChar char="q"/>
              <a:defRPr/>
            </a:pP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在线推理高</a:t>
            </a:r>
            <a:r>
              <a:rPr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并发场景实现任务</a:t>
            </a:r>
            <a:r>
              <a:rPr lang="zh-CN" altLang="en-US"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动态扩缩容</a:t>
            </a:r>
            <a:r>
              <a:rPr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，负载均衡，高</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可用。</a:t>
            </a:r>
            <a:endParaRPr lang="en-US" altLang="zh-CN"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 name="矩形 17"/>
          <p:cNvSpPr/>
          <p:nvPr/>
        </p:nvSpPr>
        <p:spPr>
          <a:xfrm>
            <a:off x="9074740" y="3878391"/>
            <a:ext cx="2872286" cy="2123658"/>
          </a:xfrm>
          <a:prstGeom prst="rect">
            <a:avLst/>
          </a:prstGeom>
        </p:spPr>
        <p:txBody>
          <a:bodyPr wrap="square">
            <a:spAutoFit/>
          </a:bodyPr>
          <a:lstStyle/>
          <a:p>
            <a:pPr marL="215900" indent="-215900" defTabSz="1219200">
              <a:buFont typeface="Wingdings" panose="05000000000000000000" pitchFamily="2" charset="2"/>
              <a:buChar char="q"/>
              <a:defRPr/>
            </a:pP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离线</a:t>
            </a:r>
            <a:r>
              <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SDK/</a:t>
            </a:r>
            <a:r>
              <a:rPr lang="en-US" altLang="zh-CN" sz="1200" dirty="0" err="1"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Pycharm</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插件，可本地</a:t>
            </a:r>
            <a:r>
              <a:rPr lang="en-US" altLang="zh-CN" sz="12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PC</a:t>
            </a:r>
            <a:r>
              <a:rPr lang="zh-CN" altLang="en-US" sz="12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调用。</a:t>
            </a:r>
            <a:endPar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15900" indent="-215900" defTabSz="1219200">
              <a:buFont typeface="Wingdings" panose="05000000000000000000" pitchFamily="2" charset="2"/>
              <a:buChar char="q"/>
              <a:defRPr/>
            </a:pP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模型仓库</a:t>
            </a:r>
            <a:r>
              <a:rPr lang="zh-CN" altLang="en-US"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支持多</a:t>
            </a:r>
            <a:r>
              <a:rPr lang="zh-CN" altLang="en-US"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厂商多框架</a:t>
            </a:r>
            <a:r>
              <a:rPr lang="zh-CN" altLang="en-US"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多功能</a:t>
            </a:r>
            <a:r>
              <a:rPr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模型</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统一</a:t>
            </a:r>
            <a:r>
              <a:rPr lang="zh-CN" altLang="en-US" sz="120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纳</a:t>
            </a:r>
            <a:r>
              <a:rPr lang="zh-CN" altLang="en-US" sz="12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管。</a:t>
            </a:r>
            <a:endPar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15900" indent="-215900" defTabSz="1219200">
              <a:buFont typeface="Wingdings" panose="05000000000000000000" pitchFamily="2" charset="2"/>
              <a:buChar char="q"/>
              <a:defRPr/>
            </a:pP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服务详情监控</a:t>
            </a:r>
            <a:r>
              <a:rPr lang="zh-CN" altLang="en-US"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CPU/MEM/GPU</a:t>
            </a:r>
            <a:r>
              <a:rPr lang="zh-CN" altLang="en-US"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等）</a:t>
            </a:r>
            <a:endParaRPr lang="en-US" altLang="zh-CN"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15900" indent="-215900" defTabSz="1219200">
              <a:buFont typeface="Wingdings" panose="05000000000000000000" pitchFamily="2" charset="2"/>
              <a:buChar char="q"/>
              <a:defRPr/>
            </a:pPr>
            <a:r>
              <a:rPr lang="zh-CN" altLang="en-US"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灰度发布</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，支持</a:t>
            </a:r>
            <a:r>
              <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A/B Test</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15900" indent="-215900" defTabSz="1219200">
              <a:buFont typeface="Wingdings" panose="05000000000000000000" pitchFamily="2" charset="2"/>
              <a:buChar char="q"/>
              <a:defRPr/>
            </a:pPr>
            <a:r>
              <a:rPr lang="zh-CN" altLang="en-US"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模型滚动在线升级</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，业务不间断。</a:t>
            </a:r>
            <a:endPar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15900" indent="-215900" defTabSz="1219200">
              <a:buFont typeface="Wingdings" panose="05000000000000000000" pitchFamily="2" charset="2"/>
              <a:buChar char="q"/>
              <a:defRPr/>
            </a:pP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支持标准</a:t>
            </a:r>
            <a:r>
              <a:rPr lang="en-US" altLang="zh-CN" sz="1200" dirty="0" err="1"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RestFul</a:t>
            </a:r>
            <a:r>
              <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 API</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作为</a:t>
            </a:r>
            <a:r>
              <a:rPr lang="en-US" altLang="zh-CN"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底座</a:t>
            </a:r>
            <a:r>
              <a:rPr lang="zh-CN" altLang="en-US"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易于业务</a:t>
            </a:r>
            <a:r>
              <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2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平台封装。</a:t>
            </a:r>
            <a:endParaRPr lang="en-US" altLang="zh-CN" sz="12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15900" indent="-215900" defTabSz="1219200">
              <a:buFont typeface="Wingdings" panose="05000000000000000000" pitchFamily="2" charset="2"/>
              <a:buChar char="q"/>
              <a:defRPr/>
            </a:pPr>
            <a:r>
              <a:rPr lang="zh-CN" altLang="en-US" sz="120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模型评估诊断</a:t>
            </a:r>
            <a:r>
              <a:rPr lang="en-US" altLang="zh-CN" sz="12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20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易于模型快速评估上线</a:t>
            </a:r>
            <a:endParaRPr lang="en-US" altLang="zh-CN" sz="1200" dirty="0" smtClea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 name="流程图: 磁盘 1"/>
          <p:cNvSpPr/>
          <p:nvPr/>
        </p:nvSpPr>
        <p:spPr>
          <a:xfrm>
            <a:off x="335281" y="1513421"/>
            <a:ext cx="688612" cy="458520"/>
          </a:xfrm>
          <a:prstGeom prst="flowChartMagneticDisk">
            <a:avLst/>
          </a:prstGeom>
          <a:noFill/>
          <a:ln w="12700" cap="flat" cmpd="sng" algn="ctr">
            <a:solidFill>
              <a:srgbClr val="666666"/>
            </a:solidFill>
            <a:prstDash val="solid"/>
            <a:miter lim="800000"/>
          </a:ln>
          <a:effectLst/>
        </p:spPr>
        <p:txBody>
          <a:bodyPr rot="0" spcFirstLastPara="0" vertOverflow="overflow" horzOverflow="overflow" vert="horz" wrap="square" lIns="68524" tIns="34263" rIns="68524" bIns="34263" numCol="1" spcCol="0" rtlCol="0" fromWordArt="0" anchor="ctr" anchorCtr="0" forceAA="0" compatLnSpc="1">
            <a:noAutofit/>
          </a:bodyPr>
          <a:lstStyle/>
          <a:p>
            <a:pPr algn="ctr" defTabSz="685165">
              <a:lnSpc>
                <a:spcPct val="90000"/>
              </a:lnSpc>
              <a:spcBef>
                <a:spcPct val="0"/>
              </a:spcBef>
              <a:defRPr/>
            </a:pPr>
            <a:r>
              <a:rPr lang="zh-CN" altLang="en-US" sz="1400" b="1" kern="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数据</a:t>
            </a:r>
            <a:endParaRPr lang="zh-CN" altLang="en-US" sz="1400" b="1" kern="0" dirty="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cxnSp>
        <p:nvCxnSpPr>
          <p:cNvPr id="20" name="直接箭头连接符 4"/>
          <p:cNvCxnSpPr>
            <a:stCxn id="19" idx="4"/>
            <a:endCxn id="22" idx="1"/>
          </p:cNvCxnSpPr>
          <p:nvPr/>
        </p:nvCxnSpPr>
        <p:spPr>
          <a:xfrm>
            <a:off x="1023893" y="1742681"/>
            <a:ext cx="365618" cy="1"/>
          </a:xfrm>
          <a:prstGeom prst="straightConnector1">
            <a:avLst/>
          </a:prstGeom>
          <a:noFill/>
          <a:ln w="12700" cap="flat" cmpd="sng" algn="ctr">
            <a:solidFill>
              <a:srgbClr val="666666">
                <a:lumMod val="40000"/>
                <a:lumOff val="60000"/>
              </a:srgbClr>
            </a:solidFill>
            <a:prstDash val="solid"/>
            <a:miter lim="800000"/>
            <a:tailEnd type="triangle"/>
          </a:ln>
          <a:effectLst/>
        </p:spPr>
      </p:cxnSp>
      <p:pic>
        <p:nvPicPr>
          <p:cNvPr id="21" name="Picture 14"/>
          <p:cNvPicPr>
            <a:picLocks noChangeAspect="1"/>
          </p:cNvPicPr>
          <p:nvPr/>
        </p:nvPicPr>
        <p:blipFill>
          <a:blip r:embed="rId1" cstate="print"/>
          <a:stretch>
            <a:fillRect/>
          </a:stretch>
        </p:blipFill>
        <p:spPr>
          <a:xfrm>
            <a:off x="10251815" y="1506460"/>
            <a:ext cx="1161331" cy="660979"/>
          </a:xfrm>
          <a:prstGeom prst="rect">
            <a:avLst/>
          </a:prstGeom>
        </p:spPr>
      </p:pic>
      <p:sp>
        <p:nvSpPr>
          <p:cNvPr id="22" name="矩形 21"/>
          <p:cNvSpPr/>
          <p:nvPr/>
        </p:nvSpPr>
        <p:spPr>
          <a:xfrm>
            <a:off x="1389511" y="1590115"/>
            <a:ext cx="1814638" cy="305133"/>
          </a:xfrm>
          <a:prstGeom prst="rect">
            <a:avLst/>
          </a:prstGeom>
          <a:solidFill>
            <a:srgbClr val="666666">
              <a:lumMod val="75000"/>
            </a:srgbClr>
          </a:solidFill>
          <a:ln w="12700" cap="flat" cmpd="sng" algn="ctr">
            <a:noFill/>
            <a:prstDash val="solid"/>
            <a:miter lim="800000"/>
          </a:ln>
          <a:effectLst/>
        </p:spPr>
        <p:txBody>
          <a:bodyPr rot="0" spcFirstLastPara="0" vertOverflow="overflow" horzOverflow="overflow" vert="horz" wrap="square" lIns="68524" tIns="34263" rIns="68524" bIns="34263" numCol="1" spcCol="0" rtlCol="0" fromWordArt="0" anchor="ctr" anchorCtr="0" forceAA="0" compatLnSpc="1">
            <a:noAutofit/>
          </a:bodyPr>
          <a:lstStyle/>
          <a:p>
            <a:pPr algn="ctr" defTabSz="685165">
              <a:defRPr/>
            </a:pPr>
            <a:r>
              <a:rPr lang="zh-CN" altLang="en-US" sz="1400" kern="0" dirty="0" smtClean="0">
                <a:solidFill>
                  <a:srgbClr val="FFFFFF"/>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数据处理</a:t>
            </a:r>
            <a:endParaRPr lang="zh-CN" altLang="en-US" sz="1400" kern="0" dirty="0">
              <a:solidFill>
                <a:srgbClr val="FFFFFF"/>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3" name="矩形 22"/>
          <p:cNvSpPr/>
          <p:nvPr/>
        </p:nvSpPr>
        <p:spPr>
          <a:xfrm>
            <a:off x="3581331" y="1590115"/>
            <a:ext cx="1811402" cy="305133"/>
          </a:xfrm>
          <a:prstGeom prst="rect">
            <a:avLst/>
          </a:prstGeom>
          <a:solidFill>
            <a:srgbClr val="666666">
              <a:lumMod val="75000"/>
            </a:srgbClr>
          </a:solidFill>
          <a:ln w="12700" cap="flat" cmpd="sng" algn="ctr">
            <a:noFill/>
            <a:prstDash val="solid"/>
            <a:miter lim="800000"/>
          </a:ln>
          <a:effectLst/>
        </p:spPr>
        <p:txBody>
          <a:bodyPr rot="0" spcFirstLastPara="0" vertOverflow="overflow" horzOverflow="overflow" vert="horz" wrap="square" lIns="68524" tIns="34263" rIns="68524" bIns="34263" numCol="1" spcCol="0" rtlCol="0" fromWordArt="0" anchor="ctr" anchorCtr="0" forceAA="0" compatLnSpc="1">
            <a:noAutofit/>
          </a:bodyPr>
          <a:lstStyle/>
          <a:p>
            <a:pPr algn="ctr" defTabSz="685165">
              <a:lnSpc>
                <a:spcPct val="90000"/>
              </a:lnSpc>
              <a:spcBef>
                <a:spcPct val="0"/>
              </a:spcBef>
              <a:defRPr/>
            </a:pPr>
            <a:r>
              <a:rPr lang="zh-CN" altLang="en-US" sz="1400" kern="0" dirty="0" smtClean="0">
                <a:solidFill>
                  <a:srgbClr val="FFFFFF"/>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模型训练</a:t>
            </a:r>
            <a:endParaRPr lang="en-US" altLang="zh-CN" sz="1400" kern="0" dirty="0">
              <a:solidFill>
                <a:srgbClr val="FFFFFF"/>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4" name="矩形 23"/>
          <p:cNvSpPr/>
          <p:nvPr/>
        </p:nvSpPr>
        <p:spPr>
          <a:xfrm>
            <a:off x="5769914" y="1590115"/>
            <a:ext cx="1811402" cy="305133"/>
          </a:xfrm>
          <a:prstGeom prst="rect">
            <a:avLst/>
          </a:prstGeom>
          <a:solidFill>
            <a:srgbClr val="666666">
              <a:lumMod val="75000"/>
            </a:srgbClr>
          </a:solidFill>
          <a:ln w="12700" cap="flat" cmpd="sng" algn="ctr">
            <a:noFill/>
            <a:prstDash val="solid"/>
            <a:miter lim="800000"/>
          </a:ln>
          <a:effectLst/>
        </p:spPr>
        <p:txBody>
          <a:bodyPr rot="0" spcFirstLastPara="0" vertOverflow="overflow" horzOverflow="overflow" vert="horz" wrap="square" lIns="68524" tIns="34263" rIns="68524" bIns="34263" numCol="1" spcCol="0" rtlCol="0" fromWordArt="0" anchor="ctr" anchorCtr="0" forceAA="0" compatLnSpc="1">
            <a:noAutofit/>
          </a:bodyPr>
          <a:lstStyle/>
          <a:p>
            <a:pPr algn="ctr" defTabSz="685165">
              <a:lnSpc>
                <a:spcPct val="90000"/>
              </a:lnSpc>
              <a:spcBef>
                <a:spcPct val="0"/>
              </a:spcBef>
              <a:defRPr/>
            </a:pPr>
            <a:r>
              <a:rPr lang="zh-CN" altLang="en-US" sz="1400" kern="0" dirty="0" smtClean="0">
                <a:solidFill>
                  <a:srgbClr val="FFFFFF"/>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模型管理</a:t>
            </a:r>
            <a:endParaRPr lang="en-US" altLang="zh-CN" sz="1400" kern="0" dirty="0">
              <a:solidFill>
                <a:srgbClr val="FFFFFF"/>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5" name="矩形 24"/>
          <p:cNvSpPr/>
          <p:nvPr/>
        </p:nvSpPr>
        <p:spPr>
          <a:xfrm>
            <a:off x="7958499" y="1590115"/>
            <a:ext cx="1811402" cy="305133"/>
          </a:xfrm>
          <a:prstGeom prst="rect">
            <a:avLst/>
          </a:prstGeom>
          <a:solidFill>
            <a:srgbClr val="4D4D4D"/>
          </a:solidFill>
          <a:ln w="12700" cap="flat" cmpd="sng" algn="ctr">
            <a:noFill/>
            <a:prstDash val="solid"/>
            <a:miter lim="800000"/>
          </a:ln>
          <a:effectLst/>
        </p:spPr>
        <p:txBody>
          <a:bodyPr rot="0" spcFirstLastPara="0" vertOverflow="overflow" horzOverflow="overflow" vert="horz" wrap="square" lIns="68524" tIns="34263" rIns="68524" bIns="34263" numCol="1" spcCol="0" rtlCol="0" fromWordArt="0" anchor="ctr" anchorCtr="0" forceAA="0" compatLnSpc="1">
            <a:noAutofit/>
          </a:bodyPr>
          <a:lstStyle/>
          <a:p>
            <a:pPr algn="ctr" defTabSz="685165">
              <a:lnSpc>
                <a:spcPct val="90000"/>
              </a:lnSpc>
              <a:spcBef>
                <a:spcPct val="0"/>
              </a:spcBef>
              <a:defRPr/>
            </a:pPr>
            <a:r>
              <a:rPr lang="zh-CN" altLang="en-US" sz="1400" kern="0" dirty="0" smtClean="0">
                <a:solidFill>
                  <a:srgbClr val="FFFFFF"/>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部署</a:t>
            </a:r>
            <a:endParaRPr lang="en-US" altLang="zh-CN" sz="1400" kern="0" dirty="0">
              <a:solidFill>
                <a:srgbClr val="FFFFFF"/>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cxnSp>
        <p:nvCxnSpPr>
          <p:cNvPr id="26" name="直接箭头连接符 4"/>
          <p:cNvCxnSpPr>
            <a:stCxn id="22" idx="3"/>
            <a:endCxn id="23" idx="1"/>
          </p:cNvCxnSpPr>
          <p:nvPr/>
        </p:nvCxnSpPr>
        <p:spPr>
          <a:xfrm>
            <a:off x="3204149" y="1742681"/>
            <a:ext cx="377182" cy="0"/>
          </a:xfrm>
          <a:prstGeom prst="straightConnector1">
            <a:avLst/>
          </a:prstGeom>
          <a:noFill/>
          <a:ln w="12700" cap="flat" cmpd="sng" algn="ctr">
            <a:solidFill>
              <a:srgbClr val="666666"/>
            </a:solidFill>
            <a:prstDash val="solid"/>
            <a:miter lim="800000"/>
            <a:tailEnd type="triangle"/>
          </a:ln>
          <a:effectLst/>
        </p:spPr>
      </p:cxnSp>
      <p:cxnSp>
        <p:nvCxnSpPr>
          <p:cNvPr id="27" name="直接箭头连接符 4"/>
          <p:cNvCxnSpPr>
            <a:stCxn id="23" idx="3"/>
            <a:endCxn id="24" idx="1"/>
          </p:cNvCxnSpPr>
          <p:nvPr/>
        </p:nvCxnSpPr>
        <p:spPr>
          <a:xfrm>
            <a:off x="5392733" y="1742681"/>
            <a:ext cx="377182" cy="0"/>
          </a:xfrm>
          <a:prstGeom prst="straightConnector1">
            <a:avLst/>
          </a:prstGeom>
          <a:noFill/>
          <a:ln w="12700" cap="flat" cmpd="sng" algn="ctr">
            <a:solidFill>
              <a:srgbClr val="666666"/>
            </a:solidFill>
            <a:prstDash val="solid"/>
            <a:miter lim="800000"/>
            <a:tailEnd type="triangle"/>
          </a:ln>
          <a:effectLst/>
        </p:spPr>
      </p:cxnSp>
      <p:cxnSp>
        <p:nvCxnSpPr>
          <p:cNvPr id="28" name="直接箭头连接符 4"/>
          <p:cNvCxnSpPr>
            <a:stCxn id="24" idx="3"/>
            <a:endCxn id="25" idx="1"/>
          </p:cNvCxnSpPr>
          <p:nvPr/>
        </p:nvCxnSpPr>
        <p:spPr>
          <a:xfrm>
            <a:off x="7581316" y="1742681"/>
            <a:ext cx="377183" cy="0"/>
          </a:xfrm>
          <a:prstGeom prst="straightConnector1">
            <a:avLst/>
          </a:prstGeom>
          <a:noFill/>
          <a:ln w="12700" cap="flat" cmpd="sng" algn="ctr">
            <a:solidFill>
              <a:srgbClr val="666666"/>
            </a:solidFill>
            <a:prstDash val="solid"/>
            <a:miter lim="800000"/>
            <a:tailEnd type="triangle"/>
          </a:ln>
          <a:effectLst/>
        </p:spPr>
      </p:cxnSp>
      <p:cxnSp>
        <p:nvCxnSpPr>
          <p:cNvPr id="29" name="直接箭头连接符 4"/>
          <p:cNvCxnSpPr>
            <a:stCxn id="25" idx="3"/>
          </p:cNvCxnSpPr>
          <p:nvPr/>
        </p:nvCxnSpPr>
        <p:spPr>
          <a:xfrm>
            <a:off x="9769901" y="1742682"/>
            <a:ext cx="747973" cy="0"/>
          </a:xfrm>
          <a:prstGeom prst="straightConnector1">
            <a:avLst/>
          </a:prstGeom>
          <a:noFill/>
          <a:ln w="12700" cap="flat" cmpd="sng" algn="ctr">
            <a:solidFill>
              <a:srgbClr val="1D1D1A"/>
            </a:solidFill>
            <a:prstDash val="solid"/>
            <a:miter lim="800000"/>
            <a:tailEnd type="triangle"/>
          </a:ln>
          <a:effectLst/>
        </p:spPr>
      </p:cxnSp>
      <p:sp>
        <p:nvSpPr>
          <p:cNvPr id="30" name="矩形 29"/>
          <p:cNvSpPr/>
          <p:nvPr/>
        </p:nvSpPr>
        <p:spPr>
          <a:xfrm>
            <a:off x="7958499" y="2702646"/>
            <a:ext cx="1811402" cy="305133"/>
          </a:xfrm>
          <a:prstGeom prst="rect">
            <a:avLst/>
          </a:prstGeom>
          <a:solidFill>
            <a:srgbClr val="4D4D4D"/>
          </a:solidFill>
          <a:ln w="12700" cap="flat" cmpd="sng" algn="ctr">
            <a:noFill/>
            <a:prstDash val="solid"/>
            <a:miter lim="800000"/>
          </a:ln>
          <a:effectLst/>
        </p:spPr>
        <p:txBody>
          <a:bodyPr rot="0" spcFirstLastPara="0" vertOverflow="overflow" horzOverflow="overflow" vert="horz" wrap="square" lIns="68524" tIns="34263" rIns="68524" bIns="34263" numCol="1" spcCol="0" rtlCol="0" fromWordArt="0" anchor="ctr" anchorCtr="0" forceAA="0" compatLnSpc="1">
            <a:noAutofit/>
          </a:bodyPr>
          <a:lstStyle/>
          <a:p>
            <a:pPr algn="ctr" defTabSz="1219200">
              <a:lnSpc>
                <a:spcPct val="90000"/>
              </a:lnSpc>
              <a:spcBef>
                <a:spcPct val="0"/>
              </a:spcBef>
              <a:spcAft>
                <a:spcPts val="405"/>
              </a:spcAft>
              <a:buSzPct val="80000"/>
              <a:defRPr/>
            </a:pPr>
            <a:r>
              <a:rPr lang="en-US" altLang="zh-CN" sz="1400" kern="0" dirty="0" smtClean="0">
                <a:solidFill>
                  <a:srgbClr val="FFFFFF"/>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AI</a:t>
            </a:r>
            <a:r>
              <a:rPr lang="zh-CN" altLang="en-US" sz="1400" kern="0" dirty="0" smtClean="0">
                <a:solidFill>
                  <a:srgbClr val="FFFFFF"/>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市场</a:t>
            </a:r>
            <a:endParaRPr lang="en-US" altLang="zh-CN" sz="1400" kern="0" dirty="0">
              <a:solidFill>
                <a:srgbClr val="FFFFFF"/>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pic>
        <p:nvPicPr>
          <p:cNvPr id="31" name="Picture 14"/>
          <p:cNvPicPr>
            <a:picLocks noChangeAspect="1"/>
          </p:cNvPicPr>
          <p:nvPr/>
        </p:nvPicPr>
        <p:blipFill>
          <a:blip r:embed="rId1" cstate="print"/>
          <a:stretch>
            <a:fillRect/>
          </a:stretch>
        </p:blipFill>
        <p:spPr>
          <a:xfrm>
            <a:off x="10268635" y="2554221"/>
            <a:ext cx="1161331" cy="593516"/>
          </a:xfrm>
          <a:prstGeom prst="rect">
            <a:avLst/>
          </a:prstGeom>
        </p:spPr>
      </p:pic>
      <p:cxnSp>
        <p:nvCxnSpPr>
          <p:cNvPr id="32" name="直接箭头连接符 4"/>
          <p:cNvCxnSpPr>
            <a:stCxn id="30" idx="3"/>
          </p:cNvCxnSpPr>
          <p:nvPr/>
        </p:nvCxnSpPr>
        <p:spPr>
          <a:xfrm>
            <a:off x="9769901" y="2855213"/>
            <a:ext cx="728164" cy="0"/>
          </a:xfrm>
          <a:prstGeom prst="straightConnector1">
            <a:avLst/>
          </a:prstGeom>
          <a:noFill/>
          <a:ln w="12700" cap="flat" cmpd="sng" algn="ctr">
            <a:solidFill>
              <a:srgbClr val="1D1D1A"/>
            </a:solidFill>
            <a:prstDash val="solid"/>
            <a:miter lim="800000"/>
            <a:tailEnd type="triangle"/>
          </a:ln>
          <a:effectLst/>
        </p:spPr>
      </p:cxnSp>
      <p:cxnSp>
        <p:nvCxnSpPr>
          <p:cNvPr id="33" name="肘形连接符 32"/>
          <p:cNvCxnSpPr>
            <a:stCxn id="21" idx="0"/>
            <a:endCxn id="24" idx="0"/>
          </p:cNvCxnSpPr>
          <p:nvPr/>
        </p:nvCxnSpPr>
        <p:spPr>
          <a:xfrm rot="16200000" flipH="1" flipV="1">
            <a:off x="8712220" y="-530146"/>
            <a:ext cx="83655" cy="4156866"/>
          </a:xfrm>
          <a:prstGeom prst="bentConnector3">
            <a:avLst>
              <a:gd name="adj1" fmla="val -273265"/>
            </a:avLst>
          </a:prstGeom>
          <a:noFill/>
          <a:ln w="12700" cap="flat" cmpd="sng" algn="ctr">
            <a:solidFill>
              <a:srgbClr val="1D1D1A"/>
            </a:solidFill>
            <a:prstDash val="solid"/>
            <a:miter lim="800000"/>
            <a:tailEnd type="triangle"/>
          </a:ln>
          <a:effectLst/>
        </p:spPr>
      </p:cxnSp>
      <p:cxnSp>
        <p:nvCxnSpPr>
          <p:cNvPr id="34" name="肘形连接符 33"/>
          <p:cNvCxnSpPr>
            <a:stCxn id="24" idx="2"/>
            <a:endCxn id="30" idx="1"/>
          </p:cNvCxnSpPr>
          <p:nvPr/>
        </p:nvCxnSpPr>
        <p:spPr>
          <a:xfrm rot="16200000" flipH="1">
            <a:off x="6837075" y="1733788"/>
            <a:ext cx="959965" cy="1282884"/>
          </a:xfrm>
          <a:prstGeom prst="bentConnector2">
            <a:avLst/>
          </a:prstGeom>
          <a:noFill/>
          <a:ln w="12700" cap="flat" cmpd="sng" algn="ctr">
            <a:solidFill>
              <a:srgbClr val="1D1D1A"/>
            </a:solidFill>
            <a:prstDash val="solid"/>
            <a:miter lim="800000"/>
            <a:tailEnd type="triangle"/>
          </a:ln>
          <a:effectLst/>
        </p:spPr>
      </p:cxnSp>
      <p:sp>
        <p:nvSpPr>
          <p:cNvPr id="35" name="60713695"/>
          <p:cNvSpPr txBox="1"/>
          <p:nvPr/>
        </p:nvSpPr>
        <p:spPr>
          <a:xfrm>
            <a:off x="1314724" y="1971347"/>
            <a:ext cx="2141293" cy="923330"/>
          </a:xfrm>
          <a:prstGeom prst="rect">
            <a:avLst/>
          </a:prstGeom>
          <a:noFill/>
        </p:spPr>
        <p:txBody>
          <a:bodyPr wrap="square" rtlCol="0">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193040" indent="-19304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数据标注</a:t>
            </a:r>
            <a:endParaRPr lang="en-US" altLang="zh-CN"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193040" indent="-19304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版本管理</a:t>
            </a:r>
            <a:endParaRPr lang="en-US" altLang="zh-CN"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193040" indent="-19304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团队标注</a:t>
            </a:r>
            <a:endParaRPr lang="en-US" altLang="zh-CN"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193040" indent="-19304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数据</a:t>
            </a:r>
            <a:r>
              <a:rPr lang="zh-CN" altLang="en-US" sz="1100" dirty="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特征</a:t>
            </a:r>
            <a:endParaRPr lang="zh-CN" altLang="en-US" sz="1100" dirty="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36" name="60713695"/>
          <p:cNvSpPr txBox="1"/>
          <p:nvPr/>
        </p:nvSpPr>
        <p:spPr>
          <a:xfrm>
            <a:off x="3576743" y="1947088"/>
            <a:ext cx="2648840" cy="2026196"/>
          </a:xfrm>
          <a:prstGeom prst="rect">
            <a:avLst/>
          </a:prstGeom>
          <a:noFill/>
        </p:spPr>
        <p:txBody>
          <a:bodyPr wrap="square" rtlCol="0">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193040" indent="-19304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在线编码</a:t>
            </a:r>
            <a:endParaRPr lang="en-US" altLang="zh-CN"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193040" indent="-193040">
              <a:spcAft>
                <a:spcPts val="405"/>
              </a:spcAft>
              <a:buSzPct val="80000"/>
              <a:buFont typeface="Wingdings" panose="05000000000000000000" pitchFamily="2" charset="2"/>
              <a:buChar char="l"/>
              <a:defRPr/>
            </a:pPr>
            <a:r>
              <a:rPr lang="en-US" altLang="zh-CN"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PC</a:t>
            </a: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端开发环境</a:t>
            </a:r>
            <a:endParaRPr lang="en-US" altLang="zh-CN"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193040" indent="-19304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常用</a:t>
            </a:r>
            <a:r>
              <a:rPr lang="en-US" altLang="zh-CN"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AI</a:t>
            </a:r>
            <a:r>
              <a:rPr lang="zh-CN" altLang="en-US" sz="1100" dirty="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框架</a:t>
            </a:r>
            <a:endParaRPr lang="zh-CN" altLang="en-US" sz="1100" dirty="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193040" indent="-19304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预置算法</a:t>
            </a:r>
            <a:endParaRPr lang="zh-CN" altLang="en-US" sz="1100" dirty="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193040" indent="-19304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超参搜索</a:t>
            </a:r>
            <a:endParaRPr lang="zh-CN" altLang="en-US" sz="1100" dirty="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193040" indent="-19304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分布式集群</a:t>
            </a:r>
            <a:endParaRPr lang="en-US" altLang="zh-CN"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193040" indent="-19304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模型可视化</a:t>
            </a:r>
            <a:endParaRPr lang="en-US" altLang="zh-CN"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193040" indent="-19304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自动学习</a:t>
            </a:r>
            <a:endParaRPr lang="en-US" altLang="zh-CN"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193040" indent="-19304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多元网络搜索</a:t>
            </a:r>
            <a:endParaRPr lang="en-US" altLang="zh-CN"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37" name="60713695"/>
          <p:cNvSpPr txBox="1"/>
          <p:nvPr/>
        </p:nvSpPr>
        <p:spPr>
          <a:xfrm>
            <a:off x="7946419" y="1924845"/>
            <a:ext cx="1814640" cy="702756"/>
          </a:xfrm>
          <a:prstGeom prst="rect">
            <a:avLst/>
          </a:prstGeom>
          <a:noFill/>
        </p:spPr>
        <p:txBody>
          <a:bodyPr wrap="square" rtlCol="0">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193040" indent="-19304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在线服务</a:t>
            </a:r>
            <a:endParaRPr lang="en-US" altLang="zh-CN"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193040" indent="-19304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批量服务</a:t>
            </a:r>
            <a:endParaRPr lang="en-US" altLang="zh-CN"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193040" indent="-19304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边缘服务</a:t>
            </a:r>
            <a:endParaRPr lang="zh-CN" altLang="en-US" sz="1100" dirty="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38" name="60713695"/>
          <p:cNvSpPr txBox="1"/>
          <p:nvPr/>
        </p:nvSpPr>
        <p:spPr>
          <a:xfrm>
            <a:off x="9941980" y="2181355"/>
            <a:ext cx="1814640" cy="307777"/>
          </a:xfrm>
          <a:prstGeom prst="rect">
            <a:avLst/>
          </a:prstGeom>
          <a:noFill/>
        </p:spPr>
        <p:txBody>
          <a:bodyPr wrap="square" rtlCol="0">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gn="ctr">
              <a:spcAft>
                <a:spcPts val="405"/>
              </a:spcAft>
              <a:buSzPct val="80000"/>
              <a:defRPr/>
            </a:pPr>
            <a:r>
              <a:rPr lang="en-US" altLang="zh-CN" sz="14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AI</a:t>
            </a:r>
            <a:r>
              <a:rPr lang="zh-CN" altLang="en-US" sz="14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应用</a:t>
            </a:r>
            <a:r>
              <a:rPr lang="en-US" altLang="zh-CN" sz="14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1</a:t>
            </a:r>
            <a:endParaRPr lang="zh-CN" altLang="en-US" sz="1400" dirty="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39" name="60713695"/>
          <p:cNvSpPr txBox="1"/>
          <p:nvPr/>
        </p:nvSpPr>
        <p:spPr>
          <a:xfrm>
            <a:off x="10021504" y="3183344"/>
            <a:ext cx="1722572" cy="307777"/>
          </a:xfrm>
          <a:prstGeom prst="rect">
            <a:avLst/>
          </a:prstGeom>
          <a:noFill/>
        </p:spPr>
        <p:txBody>
          <a:bodyPr wrap="square" rtlCol="0">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gn="ctr">
              <a:spcAft>
                <a:spcPts val="405"/>
              </a:spcAft>
              <a:buSzPct val="80000"/>
              <a:defRPr/>
            </a:pPr>
            <a:r>
              <a:rPr lang="en-US" altLang="zh-CN" sz="14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AI</a:t>
            </a:r>
            <a:r>
              <a:rPr lang="zh-CN" altLang="en-US" sz="14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应用</a:t>
            </a:r>
            <a:r>
              <a:rPr lang="en-US" altLang="zh-CN" sz="14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2</a:t>
            </a:r>
            <a:endParaRPr lang="zh-CN" altLang="en-US" sz="1400" dirty="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40" name="60713695"/>
          <p:cNvSpPr txBox="1"/>
          <p:nvPr/>
        </p:nvSpPr>
        <p:spPr>
          <a:xfrm>
            <a:off x="7913701" y="1233355"/>
            <a:ext cx="1897758" cy="307777"/>
          </a:xfrm>
          <a:prstGeom prst="rect">
            <a:avLst/>
          </a:prstGeom>
          <a:noFill/>
        </p:spPr>
        <p:txBody>
          <a:bodyPr wrap="square" rtlCol="0">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gn="ctr">
              <a:spcAft>
                <a:spcPts val="405"/>
              </a:spcAft>
              <a:buSzPct val="80000"/>
              <a:defRPr/>
            </a:pPr>
            <a:r>
              <a:rPr lang="zh-CN" altLang="en-US" sz="1400" b="1"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模型更新</a:t>
            </a:r>
            <a:endParaRPr lang="zh-CN" altLang="en-US" sz="1400" b="1" dirty="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cxnSp>
        <p:nvCxnSpPr>
          <p:cNvPr id="41" name="肘形连接符 40"/>
          <p:cNvCxnSpPr/>
          <p:nvPr/>
        </p:nvCxnSpPr>
        <p:spPr>
          <a:xfrm rot="16200000" flipH="1" flipV="1">
            <a:off x="5688638" y="-3703255"/>
            <a:ext cx="124342" cy="10171896"/>
          </a:xfrm>
          <a:prstGeom prst="bentConnector3">
            <a:avLst>
              <a:gd name="adj1" fmla="val -183848"/>
            </a:avLst>
          </a:prstGeom>
          <a:noFill/>
          <a:ln w="12700" cap="flat" cmpd="sng" algn="ctr">
            <a:solidFill>
              <a:srgbClr val="1D1D1A"/>
            </a:solidFill>
            <a:prstDash val="solid"/>
            <a:miter lim="800000"/>
            <a:tailEnd type="triangle"/>
          </a:ln>
          <a:effectLst/>
        </p:spPr>
      </p:cxnSp>
      <p:sp>
        <p:nvSpPr>
          <p:cNvPr id="42" name="60713695"/>
          <p:cNvSpPr txBox="1"/>
          <p:nvPr/>
        </p:nvSpPr>
        <p:spPr>
          <a:xfrm>
            <a:off x="4596111" y="831689"/>
            <a:ext cx="2413125" cy="307777"/>
          </a:xfrm>
          <a:prstGeom prst="rect">
            <a:avLst/>
          </a:prstGeom>
          <a:noFill/>
        </p:spPr>
        <p:txBody>
          <a:bodyPr wrap="square" rtlCol="0">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gn="ctr">
              <a:spcAft>
                <a:spcPts val="405"/>
              </a:spcAft>
              <a:buSzPct val="80000"/>
              <a:defRPr/>
            </a:pPr>
            <a:r>
              <a:rPr lang="zh-CN" altLang="en-US" sz="1400" b="1"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数据优化</a:t>
            </a:r>
            <a:endParaRPr lang="zh-CN" altLang="en-US" sz="1400" b="1" dirty="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43" name="60713695"/>
          <p:cNvSpPr txBox="1"/>
          <p:nvPr/>
        </p:nvSpPr>
        <p:spPr>
          <a:xfrm>
            <a:off x="7958500" y="2988559"/>
            <a:ext cx="1814640" cy="923330"/>
          </a:xfrm>
          <a:prstGeom prst="rect">
            <a:avLst/>
          </a:prstGeom>
          <a:noFill/>
        </p:spPr>
        <p:txBody>
          <a:bodyPr wrap="square" rtlCol="0">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193040" indent="-19304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模型交易</a:t>
            </a:r>
            <a:endParaRPr lang="en-US" altLang="zh-CN"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193040" indent="-19304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数据集交易</a:t>
            </a:r>
            <a:endParaRPr lang="en-US" altLang="zh-CN"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193040" indent="-19304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开发过程共享</a:t>
            </a:r>
            <a:endParaRPr lang="en-US" altLang="zh-CN"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193040" indent="-19304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镜像共享</a:t>
            </a:r>
            <a:endParaRPr lang="en-US" altLang="zh-CN"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44" name="60713695"/>
          <p:cNvSpPr txBox="1"/>
          <p:nvPr/>
        </p:nvSpPr>
        <p:spPr>
          <a:xfrm>
            <a:off x="5735648" y="1970944"/>
            <a:ext cx="1793002" cy="923330"/>
          </a:xfrm>
          <a:prstGeom prst="rect">
            <a:avLst/>
          </a:prstGeom>
          <a:noFill/>
        </p:spPr>
        <p:txBody>
          <a:bodyPr wrap="square" rtlCol="0">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193040" indent="-19304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模型库</a:t>
            </a:r>
            <a:endParaRPr lang="en-US" altLang="zh-CN"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193040" indent="-19304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模型转换</a:t>
            </a:r>
            <a:endPar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193040" indent="-19304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精度跟踪</a:t>
            </a:r>
            <a:endParaRPr lang="en-US" altLang="zh-CN"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193040" indent="-193040">
              <a:spcAft>
                <a:spcPts val="405"/>
              </a:spcAft>
              <a:buSzPct val="80000"/>
              <a:buFont typeface="Wingdings" panose="05000000000000000000" pitchFamily="2" charset="2"/>
              <a:buChar char="l"/>
              <a:defRPr/>
            </a:pPr>
            <a:r>
              <a:rPr lang="zh-CN" altLang="en-US" sz="1100" dirty="0" smtClean="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模型评估</a:t>
            </a:r>
            <a:endParaRPr lang="zh-CN" altLang="en-US" sz="1100" dirty="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smtClean="0">
                <a:solidFill>
                  <a:schemeClr val="bg1">
                    <a:lumMod val="50000"/>
                  </a:schemeClr>
                </a:solidFill>
                <a:sym typeface="Huawei Sans" panose="020C0503030203020204" pitchFamily="34" charset="0"/>
              </a:rPr>
              <a:t>华</a:t>
            </a:r>
            <a:r>
              <a:rPr lang="zh-CN" altLang="en-US" dirty="0">
                <a:solidFill>
                  <a:schemeClr val="bg1">
                    <a:lumMod val="50000"/>
                  </a:schemeClr>
                </a:solidFill>
                <a:sym typeface="Huawei Sans" panose="020C0503030203020204" pitchFamily="34" charset="0"/>
              </a:rPr>
              <a:t>为</a:t>
            </a:r>
            <a:r>
              <a:rPr lang="en-US" altLang="zh-CN" dirty="0">
                <a:solidFill>
                  <a:schemeClr val="bg1">
                    <a:lumMod val="50000"/>
                  </a:schemeClr>
                </a:solidFill>
                <a:sym typeface="Huawei Sans" panose="020C0503030203020204" pitchFamily="34" charset="0"/>
              </a:rPr>
              <a:t>AI</a:t>
            </a:r>
            <a:r>
              <a:rPr lang="zh-CN" altLang="en-US" dirty="0">
                <a:solidFill>
                  <a:schemeClr val="bg1">
                    <a:lumMod val="50000"/>
                  </a:schemeClr>
                </a:solidFill>
                <a:sym typeface="Huawei Sans" panose="020C0503030203020204" pitchFamily="34" charset="0"/>
              </a:rPr>
              <a:t>全栈解决方案介绍</a:t>
            </a:r>
            <a:endParaRPr lang="zh-CN" altLang="en-US" dirty="0">
              <a:solidFill>
                <a:schemeClr val="bg1">
                  <a:lumMod val="50000"/>
                </a:schemeClr>
              </a:solidFill>
              <a:sym typeface="Huawei Sans" panose="020C0503030203020204" pitchFamily="34" charset="0"/>
            </a:endParaRPr>
          </a:p>
          <a:p>
            <a:r>
              <a:rPr lang="zh-CN" altLang="en-US" dirty="0" smtClean="0">
                <a:sym typeface="Huawei Sans" panose="020C0503030203020204" pitchFamily="34" charset="0"/>
              </a:rPr>
              <a:t>昇</a:t>
            </a:r>
            <a:r>
              <a:rPr lang="zh-CN" altLang="en-US" dirty="0">
                <a:sym typeface="Huawei Sans" panose="020C0503030203020204" pitchFamily="34" charset="0"/>
              </a:rPr>
              <a:t>腾</a:t>
            </a:r>
            <a:r>
              <a:rPr lang="en-US" altLang="zh-CN" dirty="0">
                <a:sym typeface="Huawei Sans" panose="020C0503030203020204" pitchFamily="34" charset="0"/>
              </a:rPr>
              <a:t>AI</a:t>
            </a:r>
            <a:r>
              <a:rPr lang="zh-CN" altLang="en-US" dirty="0">
                <a:sym typeface="Huawei Sans" panose="020C0503030203020204" pitchFamily="34" charset="0"/>
              </a:rPr>
              <a:t>处理器硬件架构</a:t>
            </a:r>
            <a:endParaRPr lang="zh-CN" altLang="en-US" dirty="0">
              <a:sym typeface="Huawei Sans" panose="020C0503030203020204" pitchFamily="34" charset="0"/>
            </a:endParaRPr>
          </a:p>
          <a:p>
            <a:pPr lvl="1"/>
            <a:r>
              <a:rPr lang="zh-CN" altLang="en-US" dirty="0">
                <a:sym typeface="Huawei Sans" panose="020C0503030203020204" pitchFamily="34" charset="0"/>
              </a:rPr>
              <a:t>概述</a:t>
            </a:r>
            <a:endParaRPr lang="zh-CN" altLang="en-US" dirty="0">
              <a:sym typeface="Huawei Sans" panose="020C0503030203020204" pitchFamily="34" charset="0"/>
            </a:endParaRPr>
          </a:p>
          <a:p>
            <a:pPr lvl="1"/>
            <a:r>
              <a:rPr lang="zh-CN" altLang="en-US" dirty="0">
                <a:solidFill>
                  <a:schemeClr val="bg1">
                    <a:lumMod val="50000"/>
                  </a:schemeClr>
                </a:solidFill>
                <a:sym typeface="Huawei Sans" panose="020C0503030203020204" pitchFamily="34" charset="0"/>
              </a:rPr>
              <a:t>达芬奇架构的</a:t>
            </a:r>
            <a:r>
              <a:rPr lang="en-US" altLang="zh-CN" dirty="0">
                <a:solidFill>
                  <a:schemeClr val="bg1">
                    <a:lumMod val="50000"/>
                  </a:schemeClr>
                </a:solidFill>
                <a:sym typeface="Huawei Sans" panose="020C0503030203020204" pitchFamily="34" charset="0"/>
              </a:rPr>
              <a:t>AI Core</a:t>
            </a:r>
            <a:endParaRPr lang="en-US" altLang="zh-CN" dirty="0">
              <a:solidFill>
                <a:schemeClr val="bg1">
                  <a:lumMod val="50000"/>
                </a:schemeClr>
              </a:solidFill>
              <a:sym typeface="Huawei Sans" panose="020C0503030203020204" pitchFamily="34" charset="0"/>
            </a:endParaRPr>
          </a:p>
          <a:p>
            <a:pPr lvl="1"/>
            <a:r>
              <a:rPr lang="zh-CN" altLang="en-US" dirty="0">
                <a:solidFill>
                  <a:schemeClr val="bg1">
                    <a:lumMod val="50000"/>
                  </a:schemeClr>
                </a:solidFill>
                <a:sym typeface="Huawei Sans" panose="020C0503030203020204" pitchFamily="34" charset="0"/>
              </a:rPr>
              <a:t>处理器硬件架构（</a:t>
            </a:r>
            <a:r>
              <a:rPr lang="en-US" altLang="zh-CN" dirty="0">
                <a:solidFill>
                  <a:schemeClr val="bg1">
                    <a:lumMod val="50000"/>
                  </a:schemeClr>
                </a:solidFill>
                <a:sym typeface="Huawei Sans" panose="020C0503030203020204" pitchFamily="34" charset="0"/>
              </a:rPr>
              <a:t>Ascend 310/Ascend 910</a:t>
            </a:r>
            <a:r>
              <a:rPr lang="zh-CN" altLang="en-US" dirty="0">
                <a:solidFill>
                  <a:schemeClr val="bg1">
                    <a:lumMod val="50000"/>
                  </a:schemeClr>
                </a:solidFill>
                <a:sym typeface="Huawei Sans" panose="020C0503030203020204" pitchFamily="34" charset="0"/>
              </a:rPr>
              <a:t>）</a:t>
            </a:r>
            <a:endParaRPr lang="zh-CN" altLang="en-US" dirty="0">
              <a:solidFill>
                <a:schemeClr val="bg1">
                  <a:lumMod val="50000"/>
                </a:schemeClr>
              </a:solidFill>
              <a:sym typeface="Huawei Sans" panose="020C0503030203020204" pitchFamily="34" charset="0"/>
            </a:endParaRPr>
          </a:p>
          <a:p>
            <a:r>
              <a:rPr lang="zh-CN" altLang="en-US" dirty="0" smtClean="0">
                <a:solidFill>
                  <a:schemeClr val="bg1">
                    <a:lumMod val="50000"/>
                  </a:schemeClr>
                </a:solidFill>
                <a:sym typeface="Huawei Sans" panose="020C0503030203020204" pitchFamily="34" charset="0"/>
              </a:rPr>
              <a:t>昇</a:t>
            </a:r>
            <a:r>
              <a:rPr lang="zh-CN" altLang="en-US" dirty="0">
                <a:solidFill>
                  <a:schemeClr val="bg1">
                    <a:lumMod val="50000"/>
                  </a:schemeClr>
                </a:solidFill>
                <a:sym typeface="Huawei Sans" panose="020C0503030203020204" pitchFamily="34" charset="0"/>
              </a:rPr>
              <a:t>腾</a:t>
            </a:r>
            <a:r>
              <a:rPr lang="en-US" altLang="zh-CN" dirty="0">
                <a:solidFill>
                  <a:schemeClr val="bg1">
                    <a:lumMod val="50000"/>
                  </a:schemeClr>
                </a:solidFill>
                <a:sym typeface="Huawei Sans" panose="020C0503030203020204" pitchFamily="34" charset="0"/>
              </a:rPr>
              <a:t>AI</a:t>
            </a:r>
            <a:r>
              <a:rPr lang="zh-CN" altLang="en-US" dirty="0">
                <a:solidFill>
                  <a:schemeClr val="bg1">
                    <a:lumMod val="50000"/>
                  </a:schemeClr>
                </a:solidFill>
                <a:sym typeface="Huawei Sans" panose="020C0503030203020204" pitchFamily="34" charset="0"/>
              </a:rPr>
              <a:t>处理器软件架构</a:t>
            </a:r>
            <a:endParaRPr lang="zh-CN" altLang="en-US" dirty="0">
              <a:solidFill>
                <a:schemeClr val="bg1">
                  <a:lumMod val="50000"/>
                </a:schemeClr>
              </a:solidFill>
              <a:sym typeface="Huawei Sans" panose="020C0503030203020204" pitchFamily="34" charset="0"/>
            </a:endParaRPr>
          </a:p>
          <a:p>
            <a:endParaRPr lang="zh-CN" altLang="en-US" dirty="0">
              <a:sym typeface="Huawei Sans" panose="020C0503030203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Huawei Sans" panose="020C0503030203020204" pitchFamily="34" charset="0"/>
              </a:rPr>
              <a:t>概述 </a:t>
            </a:r>
            <a:r>
              <a:rPr lang="en-US" altLang="zh-CN" dirty="0">
                <a:sym typeface="Huawei Sans" panose="020C0503030203020204" pitchFamily="34" charset="0"/>
              </a:rPr>
              <a:t>—— </a:t>
            </a:r>
            <a:r>
              <a:rPr lang="zh-CN" altLang="en-US" dirty="0">
                <a:sym typeface="Huawei Sans" panose="020C0503030203020204" pitchFamily="34" charset="0"/>
              </a:rPr>
              <a:t>昇腾</a:t>
            </a:r>
            <a:r>
              <a:rPr lang="en-US" altLang="zh-CN" dirty="0">
                <a:sym typeface="Huawei Sans" panose="020C0503030203020204" pitchFamily="34" charset="0"/>
              </a:rPr>
              <a:t>AI</a:t>
            </a:r>
            <a:r>
              <a:rPr lang="zh-CN" altLang="en-US" dirty="0">
                <a:sym typeface="Huawei Sans" panose="020C0503030203020204" pitchFamily="34" charset="0"/>
              </a:rPr>
              <a:t>处理器</a:t>
            </a:r>
            <a:r>
              <a:rPr lang="zh-CN" altLang="en-US" dirty="0" smtClean="0">
                <a:sym typeface="Huawei Sans" panose="020C0503030203020204" pitchFamily="34" charset="0"/>
              </a:rPr>
              <a:t>现状</a:t>
            </a:r>
            <a:endParaRPr lang="zh-CN" altLang="en-US" dirty="0">
              <a:sym typeface="Huawei Sans" panose="020C0503030203020204" pitchFamily="34" charset="0"/>
            </a:endParaRPr>
          </a:p>
        </p:txBody>
      </p:sp>
      <p:sp>
        <p:nvSpPr>
          <p:cNvPr id="3" name="文本框 11"/>
          <p:cNvSpPr txBox="1"/>
          <p:nvPr/>
        </p:nvSpPr>
        <p:spPr>
          <a:xfrm>
            <a:off x="3366451" y="1236656"/>
            <a:ext cx="3669350" cy="2108269"/>
          </a:xfrm>
          <a:prstGeom prst="rect">
            <a:avLst/>
          </a:prstGeom>
          <a:noFill/>
        </p:spPr>
        <p:txBody>
          <a:bodyPr wrap="square" rtlCol="0">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285750" indent="-285750">
              <a:spcAft>
                <a:spcPts val="600"/>
              </a:spcAft>
              <a:buFont typeface="Wingdings" panose="05000000000000000000" pitchFamily="2" charset="2"/>
              <a:buChar char="l"/>
            </a:pPr>
            <a:r>
              <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Ascend-Mini</a:t>
            </a:r>
            <a:endPar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a:spcAft>
                <a:spcPts val="600"/>
              </a:spcAft>
              <a:buFont typeface="Wingdings" panose="05000000000000000000" pitchFamily="2" charset="2"/>
              <a:buChar char="l"/>
            </a:pPr>
            <a:r>
              <a:rPr lang="zh-CN" alt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架构</a:t>
            </a:r>
            <a:r>
              <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达芬奇</a:t>
            </a:r>
            <a:endPar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a:spcAft>
                <a:spcPts val="600"/>
              </a:spcAft>
              <a:buFont typeface="Wingdings" panose="05000000000000000000" pitchFamily="2" charset="2"/>
              <a:buChar char="l"/>
            </a:pPr>
            <a:r>
              <a:rPr lang="zh-CN" altLang="en-US"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半精度</a:t>
            </a:r>
            <a:r>
              <a:rPr lang="en-US" altLang="zh-CN"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 (FP16): 8 Tera-FLOPS</a:t>
            </a:r>
            <a:endParaRPr lang="en-US" altLang="zh-CN"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a:spcAft>
                <a:spcPts val="600"/>
              </a:spcAft>
              <a:buFont typeface="Wingdings" panose="05000000000000000000" pitchFamily="2" charset="2"/>
              <a:buChar char="l"/>
            </a:pPr>
            <a:r>
              <a:rPr lang="zh-CN" altLang="en-US"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整数精度</a:t>
            </a:r>
            <a:r>
              <a:rPr lang="en-US" altLang="zh-CN"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 (INT8) : 16 Tera-OPS</a:t>
            </a:r>
            <a:endParaRPr lang="en-US" altLang="zh-CN"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a:spcAft>
                <a:spcPts val="600"/>
              </a:spcAft>
              <a:buFont typeface="Wingdings" panose="05000000000000000000" pitchFamily="2" charset="2"/>
              <a:buChar char="l"/>
            </a:pPr>
            <a:r>
              <a:rPr lang="en-US" altLang="zh-CN"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16 </a:t>
            </a:r>
            <a:r>
              <a:rPr lang="zh-CN" altLang="en-US"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通道</a:t>
            </a:r>
            <a:r>
              <a:rPr lang="en-US" altLang="zh-CN"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全高清</a:t>
            </a:r>
            <a:r>
              <a:rPr lang="en-US" altLang="zh-CN"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视频解码器</a:t>
            </a:r>
            <a:r>
              <a:rPr lang="en-US" altLang="zh-CN"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 – H.264/265; </a:t>
            </a:r>
            <a:endParaRPr lang="en-US" altLang="zh-CN"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a:spcAft>
                <a:spcPts val="600"/>
              </a:spcAft>
              <a:buFont typeface="Wingdings" panose="05000000000000000000" pitchFamily="2" charset="2"/>
              <a:buChar char="l"/>
            </a:pPr>
            <a:r>
              <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1 </a:t>
            </a:r>
            <a:r>
              <a:rPr lang="zh-CN" alt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通道</a:t>
            </a:r>
            <a:r>
              <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全高清</a:t>
            </a:r>
            <a:r>
              <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视频编码器</a:t>
            </a:r>
            <a:r>
              <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 – H.264/265;</a:t>
            </a:r>
            <a:endPar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a:spcAft>
                <a:spcPts val="600"/>
              </a:spcAft>
              <a:buFont typeface="Wingdings" panose="05000000000000000000" pitchFamily="2" charset="2"/>
              <a:buChar char="l"/>
            </a:pP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最大功耗</a:t>
            </a:r>
            <a:r>
              <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8W </a:t>
            </a:r>
            <a:endPar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a:spcAft>
                <a:spcPts val="600"/>
              </a:spcAft>
              <a:buFont typeface="Wingdings" panose="05000000000000000000" pitchFamily="2" charset="2"/>
              <a:buChar char="l"/>
            </a:pPr>
            <a:r>
              <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12nm </a:t>
            </a:r>
            <a:r>
              <a:rPr lang="en-US" altLang="zh-CN" sz="1200" dirty="0" smtClea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FFC</a:t>
            </a:r>
            <a:endPar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 name="文本框 12"/>
          <p:cNvSpPr txBox="1"/>
          <p:nvPr/>
        </p:nvSpPr>
        <p:spPr>
          <a:xfrm>
            <a:off x="3366451" y="4164569"/>
            <a:ext cx="3669350" cy="1846659"/>
          </a:xfrm>
          <a:prstGeom prst="rect">
            <a:avLst/>
          </a:prstGeom>
          <a:noFill/>
        </p:spPr>
        <p:txBody>
          <a:bodyPr wrap="square" rtlCol="0">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285750" indent="-285750">
              <a:spcAft>
                <a:spcPts val="600"/>
              </a:spcAft>
              <a:buFont typeface="Wingdings" panose="05000000000000000000" pitchFamily="2" charset="2"/>
              <a:buChar char="l"/>
            </a:pPr>
            <a:r>
              <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Ascend-Max</a:t>
            </a:r>
            <a:endPar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a:spcAft>
                <a:spcPts val="600"/>
              </a:spcAft>
              <a:buFont typeface="Wingdings" panose="05000000000000000000" pitchFamily="2" charset="2"/>
              <a:buChar char="l"/>
            </a:pPr>
            <a:r>
              <a:rPr lang="zh-CN" alt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架构</a:t>
            </a:r>
            <a:r>
              <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达芬奇</a:t>
            </a:r>
            <a:endPar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a:spcAft>
                <a:spcPts val="600"/>
              </a:spcAft>
              <a:buFont typeface="Wingdings" panose="05000000000000000000" pitchFamily="2" charset="2"/>
              <a:buChar char="l"/>
            </a:pPr>
            <a:r>
              <a:rPr lang="zh-CN" altLang="en-US"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半精度</a:t>
            </a:r>
            <a:r>
              <a:rPr lang="en-US" altLang="zh-CN"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 (FP16): 256 Tera-FLOPS</a:t>
            </a:r>
            <a:endParaRPr lang="en-US" altLang="zh-CN"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a:spcAft>
                <a:spcPts val="600"/>
              </a:spcAft>
              <a:buFont typeface="Wingdings" panose="05000000000000000000" pitchFamily="2" charset="2"/>
              <a:buChar char="l"/>
            </a:pPr>
            <a:r>
              <a:rPr lang="zh-CN" altLang="en-US"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整数精度</a:t>
            </a:r>
            <a:r>
              <a:rPr lang="en-US" altLang="zh-CN"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 (INT8) : 512 Tera-OPS</a:t>
            </a:r>
            <a:endParaRPr lang="en-US" altLang="zh-CN"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a:spcAft>
                <a:spcPts val="600"/>
              </a:spcAft>
              <a:buFont typeface="Wingdings" panose="05000000000000000000" pitchFamily="2" charset="2"/>
              <a:buChar char="l"/>
            </a:pPr>
            <a:r>
              <a:rPr lang="en-US" altLang="zh-CN"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128 </a:t>
            </a:r>
            <a:r>
              <a:rPr lang="zh-CN" altLang="en-US"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通道</a:t>
            </a:r>
            <a:r>
              <a:rPr lang="en-US" altLang="zh-CN"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全高清</a:t>
            </a:r>
            <a:r>
              <a:rPr lang="en-US" altLang="zh-CN"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视频解码器</a:t>
            </a:r>
            <a:r>
              <a:rPr lang="en-US" altLang="zh-CN"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 – H.264/265</a:t>
            </a:r>
            <a:r>
              <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 </a:t>
            </a:r>
            <a:endPar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a:spcAft>
                <a:spcPts val="600"/>
              </a:spcAft>
              <a:buFont typeface="Wingdings" panose="05000000000000000000" pitchFamily="2" charset="2"/>
              <a:buChar char="l"/>
            </a:pPr>
            <a:r>
              <a:rPr lang="zh-CN" alt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最大功耗</a:t>
            </a:r>
            <a:r>
              <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sz="1200" dirty="0" smtClea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310W </a:t>
            </a:r>
            <a:endPar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a:spcAft>
                <a:spcPts val="600"/>
              </a:spcAft>
              <a:buFont typeface="Wingdings" panose="05000000000000000000" pitchFamily="2" charset="2"/>
              <a:buChar char="l"/>
            </a:pPr>
            <a:r>
              <a:rPr lang="en-US" altLang="zh-CN" sz="1200" dirty="0" smtClea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7nm</a:t>
            </a:r>
            <a:endPar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 name="内容占位符 2"/>
          <p:cNvSpPr txBox="1"/>
          <p:nvPr/>
        </p:nvSpPr>
        <p:spPr bwMode="auto">
          <a:xfrm>
            <a:off x="6968067" y="1118570"/>
            <a:ext cx="4555066" cy="4297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t" anchorCtr="0" compatLnSpc="1"/>
          <a:lstStyle>
            <a:lvl1pPr marL="273050" indent="-273050" algn="l" defTabSz="739775" rtl="0" eaLnBrk="0" fontAlgn="base" hangingPunct="0">
              <a:lnSpc>
                <a:spcPct val="140000"/>
              </a:lnSpc>
              <a:spcBef>
                <a:spcPct val="0"/>
              </a:spcBef>
              <a:spcAft>
                <a:spcPct val="0"/>
              </a:spcAft>
              <a:defRPr b="1">
                <a:solidFill>
                  <a:schemeClr val="tx1"/>
                </a:solidFill>
                <a:latin typeface="+mn-lt"/>
                <a:ea typeface="+mn-ea"/>
                <a:cs typeface="+mn-cs"/>
              </a:defRPr>
            </a:lvl1pPr>
            <a:lvl2pPr marL="600075" indent="-225425" algn="l" defTabSz="739775" rtl="0" eaLnBrk="0" fontAlgn="base" hangingPunct="0">
              <a:lnSpc>
                <a:spcPct val="140000"/>
              </a:lnSpc>
              <a:spcBef>
                <a:spcPct val="0"/>
              </a:spcBef>
              <a:spcAft>
                <a:spcPct val="0"/>
              </a:spcAft>
              <a:defRPr sz="1900">
                <a:solidFill>
                  <a:schemeClr val="tx1"/>
                </a:solidFill>
                <a:latin typeface="+mn-lt"/>
                <a:ea typeface="+mn-ea"/>
              </a:defRPr>
            </a:lvl2pPr>
            <a:lvl3pPr marL="928370" indent="-180975" algn="l" defTabSz="739775" rtl="0" eaLnBrk="0" fontAlgn="base" hangingPunct="0">
              <a:lnSpc>
                <a:spcPct val="140000"/>
              </a:lnSpc>
              <a:spcBef>
                <a:spcPct val="0"/>
              </a:spcBef>
              <a:spcAft>
                <a:spcPct val="0"/>
              </a:spcAft>
              <a:defRPr sz="1900">
                <a:solidFill>
                  <a:schemeClr val="tx1"/>
                </a:solidFill>
                <a:latin typeface="+mn-lt"/>
                <a:ea typeface="+mn-ea"/>
              </a:defRPr>
            </a:lvl3pPr>
            <a:lvl4pPr marL="1303020" indent="-182245" algn="l" defTabSz="739775" rtl="0" eaLnBrk="0" fontAlgn="base" hangingPunct="0">
              <a:lnSpc>
                <a:spcPct val="140000"/>
              </a:lnSpc>
              <a:spcBef>
                <a:spcPct val="0"/>
              </a:spcBef>
              <a:spcAft>
                <a:spcPct val="0"/>
              </a:spcAft>
              <a:defRPr sz="1900">
                <a:solidFill>
                  <a:schemeClr val="tx1"/>
                </a:solidFill>
                <a:latin typeface="+mn-lt"/>
                <a:ea typeface="+mn-ea"/>
              </a:defRPr>
            </a:lvl4pPr>
            <a:lvl5pPr marL="1672590" indent="-182245" algn="l" defTabSz="739775" rtl="0" eaLnBrk="0" fontAlgn="base" hangingPunct="0">
              <a:lnSpc>
                <a:spcPct val="140000"/>
              </a:lnSpc>
              <a:spcBef>
                <a:spcPct val="0"/>
              </a:spcBef>
              <a:spcAft>
                <a:spcPct val="0"/>
              </a:spcAft>
              <a:defRPr sz="1900">
                <a:solidFill>
                  <a:schemeClr val="tx1"/>
                </a:solidFill>
                <a:latin typeface="+mn-lt"/>
                <a:ea typeface="+mn-ea"/>
              </a:defRPr>
            </a:lvl5pPr>
            <a:lvl6pPr marL="2134870" indent="-189865" algn="l" defTabSz="746125" rtl="0" fontAlgn="base">
              <a:lnSpc>
                <a:spcPct val="140000"/>
              </a:lnSpc>
              <a:spcBef>
                <a:spcPct val="0"/>
              </a:spcBef>
              <a:spcAft>
                <a:spcPct val="0"/>
              </a:spcAft>
              <a:defRPr sz="1900">
                <a:solidFill>
                  <a:schemeClr val="tx1"/>
                </a:solidFill>
                <a:latin typeface="+mn-lt"/>
                <a:ea typeface="+mn-ea"/>
              </a:defRPr>
            </a:lvl6pPr>
            <a:lvl7pPr marL="2590800" indent="-189865" algn="l" defTabSz="746125" rtl="0" fontAlgn="base">
              <a:lnSpc>
                <a:spcPct val="140000"/>
              </a:lnSpc>
              <a:spcBef>
                <a:spcPct val="0"/>
              </a:spcBef>
              <a:spcAft>
                <a:spcPct val="0"/>
              </a:spcAft>
              <a:defRPr sz="1900">
                <a:solidFill>
                  <a:schemeClr val="tx1"/>
                </a:solidFill>
                <a:latin typeface="+mn-lt"/>
                <a:ea typeface="+mn-ea"/>
              </a:defRPr>
            </a:lvl7pPr>
            <a:lvl8pPr marL="3047365" indent="-189865" algn="l" defTabSz="746125" rtl="0" fontAlgn="base">
              <a:lnSpc>
                <a:spcPct val="140000"/>
              </a:lnSpc>
              <a:spcBef>
                <a:spcPct val="0"/>
              </a:spcBef>
              <a:spcAft>
                <a:spcPct val="0"/>
              </a:spcAft>
              <a:defRPr sz="1900">
                <a:solidFill>
                  <a:schemeClr val="tx1"/>
                </a:solidFill>
                <a:latin typeface="+mn-lt"/>
                <a:ea typeface="+mn-ea"/>
              </a:defRPr>
            </a:lvl8pPr>
            <a:lvl9pPr marL="3503295" indent="-189865" algn="l" defTabSz="746125" rtl="0" fontAlgn="base">
              <a:lnSpc>
                <a:spcPct val="140000"/>
              </a:lnSpc>
              <a:spcBef>
                <a:spcPct val="0"/>
              </a:spcBef>
              <a:spcAft>
                <a:spcPct val="0"/>
              </a:spcAft>
              <a:defRPr sz="1900">
                <a:solidFill>
                  <a:schemeClr val="tx1"/>
                </a:solidFill>
                <a:latin typeface="+mn-lt"/>
                <a:ea typeface="+mn-ea"/>
              </a:defRPr>
            </a:lvl9pPr>
          </a:lstStyle>
          <a:p>
            <a:pPr marL="0" indent="0">
              <a:lnSpc>
                <a:spcPct val="150000"/>
              </a:lnSpc>
            </a:pPr>
            <a:r>
              <a:rPr lang="zh-CN" altLang="en-US" sz="140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当前已发布的有两款处理器：</a:t>
            </a:r>
            <a:endParaRPr lang="en-US" altLang="zh-CN" sz="140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0" indent="0">
              <a:lnSpc>
                <a:spcPct val="150000"/>
              </a:lnSpc>
            </a:pPr>
            <a:r>
              <a:rPr lang="en-US" altLang="zh-CN" sz="1400" ker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sz="140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Ascend 310</a:t>
            </a:r>
            <a:r>
              <a:rPr lang="zh-CN" altLang="en-US" sz="140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sz="140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sz="140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面向推理场景</a:t>
            </a:r>
            <a:endParaRPr lang="en-US" altLang="zh-CN" sz="140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0" indent="0">
              <a:lnSpc>
                <a:spcPct val="150000"/>
              </a:lnSpc>
            </a:pPr>
            <a:r>
              <a:rPr lang="en-US" altLang="zh-CN" sz="1400" ker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sz="140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Ascend 910</a:t>
            </a:r>
            <a:r>
              <a:rPr lang="zh-CN" altLang="en-US" sz="140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sz="140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sz="140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面向训练场景</a:t>
            </a:r>
            <a:endParaRPr lang="en-US" altLang="zh-CN" sz="140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0" indent="0">
              <a:lnSpc>
                <a:spcPct val="150000"/>
              </a:lnSpc>
            </a:pPr>
            <a:endParaRPr lang="en-US" altLang="zh-CN" sz="1050" b="0" ker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0" indent="0">
              <a:lnSpc>
                <a:spcPct val="150000"/>
              </a:lnSpc>
            </a:pPr>
            <a:endParaRPr lang="en-US" altLang="zh-CN" sz="1050" b="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0" indent="0">
              <a:lnSpc>
                <a:spcPct val="150000"/>
              </a:lnSpc>
            </a:pPr>
            <a:endParaRPr lang="en-US" altLang="zh-CN" sz="1050" b="0" kern="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0" indent="0">
              <a:lnSpc>
                <a:spcPct val="150000"/>
              </a:lnSpc>
              <a:spcBef>
                <a:spcPts val="600"/>
              </a:spcBef>
            </a:pPr>
            <a:r>
              <a:rPr lang="zh-CN" altLang="en-US" sz="1200" b="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本节内容将基于</a:t>
            </a:r>
            <a:r>
              <a:rPr lang="en-US" altLang="zh-CN" sz="1200" b="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Ascend 310/910</a:t>
            </a:r>
            <a:r>
              <a:rPr lang="zh-CN" altLang="en-US" sz="1200" b="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两款处理器深入介绍：</a:t>
            </a:r>
            <a:endParaRPr lang="en-US" altLang="zh-CN" sz="1200" b="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a:lnSpc>
                <a:spcPct val="150000"/>
              </a:lnSpc>
              <a:spcBef>
                <a:spcPts val="600"/>
              </a:spcBef>
              <a:buFont typeface="Arial" panose="020B0604020202020204" pitchFamily="34" charset="0"/>
              <a:buChar char="•"/>
            </a:pPr>
            <a:r>
              <a:rPr lang="zh-CN" altLang="en-US" sz="1200" b="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昇腾处理器的核心算力部件：达芬奇架构的</a:t>
            </a:r>
            <a:r>
              <a:rPr lang="en-US" altLang="zh-CN" sz="1200" b="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 Core</a:t>
            </a:r>
            <a:endParaRPr lang="en-US" altLang="zh-CN" sz="1200" b="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a:lnSpc>
                <a:spcPct val="150000"/>
              </a:lnSpc>
              <a:spcBef>
                <a:spcPts val="600"/>
              </a:spcBef>
              <a:buFont typeface="Arial" panose="020B0604020202020204" pitchFamily="34" charset="0"/>
              <a:buChar char="•"/>
            </a:pPr>
            <a:r>
              <a:rPr lang="en-US" altLang="zh-CN" sz="1200" b="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Ascend 310</a:t>
            </a:r>
            <a:r>
              <a:rPr lang="zh-CN" altLang="en-US" sz="1200" b="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200" b="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Ascend910</a:t>
            </a:r>
            <a:r>
              <a:rPr lang="zh-CN" altLang="en-US" sz="1200" b="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的硬件架构</a:t>
            </a:r>
            <a:endParaRPr lang="en-US" altLang="zh-CN" sz="1200" b="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a:lnSpc>
                <a:spcPct val="150000"/>
              </a:lnSpc>
              <a:spcBef>
                <a:spcPts val="600"/>
              </a:spcBef>
              <a:buFont typeface="Arial" panose="020B0604020202020204" pitchFamily="34" charset="0"/>
              <a:buChar char="•"/>
            </a:pPr>
            <a:r>
              <a:rPr lang="zh-CN" altLang="en-US" sz="1200" b="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软件逻辑架构（适用</a:t>
            </a:r>
            <a:r>
              <a:rPr lang="en-US" altLang="zh-CN" sz="1200" b="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Ascend 310</a:t>
            </a:r>
            <a:r>
              <a:rPr lang="zh-CN" altLang="en-US" sz="1200" b="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和</a:t>
            </a:r>
            <a:r>
              <a:rPr lang="en-US" altLang="zh-CN" sz="1200" b="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910</a:t>
            </a:r>
            <a:r>
              <a:rPr lang="zh-CN" altLang="en-US" sz="1200" b="0" kern="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200" b="0" kern="0" dirty="0" smtClea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6" name="直接连接符 5"/>
          <p:cNvCxnSpPr/>
          <p:nvPr/>
        </p:nvCxnSpPr>
        <p:spPr>
          <a:xfrm>
            <a:off x="6854278" y="848140"/>
            <a:ext cx="0" cy="5600393"/>
          </a:xfrm>
          <a:prstGeom prst="line">
            <a:avLst/>
          </a:prstGeom>
          <a:noFill/>
          <a:ln w="15875" cap="flat" cmpd="sng" algn="ctr">
            <a:solidFill>
              <a:srgbClr val="1D1D1A"/>
            </a:solidFill>
            <a:prstDash val="dash"/>
            <a:miter lim="800000"/>
          </a:ln>
          <a:effectLst/>
        </p:spPr>
      </p:cxnSp>
      <p:grpSp>
        <p:nvGrpSpPr>
          <p:cNvPr id="7" name="组合 6"/>
          <p:cNvGrpSpPr/>
          <p:nvPr/>
        </p:nvGrpSpPr>
        <p:grpSpPr>
          <a:xfrm>
            <a:off x="727073" y="1236656"/>
            <a:ext cx="2639377" cy="1054134"/>
            <a:chOff x="727073" y="1111961"/>
            <a:chExt cx="2639377" cy="1054134"/>
          </a:xfrm>
        </p:grpSpPr>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842561" y="1111961"/>
              <a:ext cx="1523889" cy="1016311"/>
            </a:xfrm>
            <a:prstGeom prst="rect">
              <a:avLst/>
            </a:prstGeom>
          </p:spPr>
        </p:pic>
        <p:pic>
          <p:nvPicPr>
            <p:cNvPr id="9" name="图片 8"/>
            <p:cNvPicPr>
              <a:picLocks noChangeAspect="1"/>
            </p:cNvPicPr>
            <p:nvPr/>
          </p:nvPicPr>
          <p:blipFill>
            <a:blip r:embed="rId2"/>
            <a:stretch>
              <a:fillRect/>
            </a:stretch>
          </p:blipFill>
          <p:spPr>
            <a:xfrm>
              <a:off x="727073" y="1200829"/>
              <a:ext cx="945262" cy="965266"/>
            </a:xfrm>
            <a:prstGeom prst="rect">
              <a:avLst/>
            </a:prstGeom>
          </p:spPr>
        </p:pic>
      </p:grpSp>
      <p:grpSp>
        <p:nvGrpSpPr>
          <p:cNvPr id="10" name="组合 9"/>
          <p:cNvGrpSpPr/>
          <p:nvPr/>
        </p:nvGrpSpPr>
        <p:grpSpPr>
          <a:xfrm>
            <a:off x="727073" y="4164569"/>
            <a:ext cx="2452954" cy="1035426"/>
            <a:chOff x="727073" y="4039874"/>
            <a:chExt cx="2452954" cy="1035426"/>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5931" y="4039874"/>
              <a:ext cx="1364096" cy="1035426"/>
            </a:xfrm>
            <a:prstGeom prst="rect">
              <a:avLst/>
            </a:prstGeom>
          </p:spPr>
        </p:pic>
        <p:pic>
          <p:nvPicPr>
            <p:cNvPr id="12" name="图片 11"/>
            <p:cNvPicPr>
              <a:picLocks noChangeAspect="1"/>
            </p:cNvPicPr>
            <p:nvPr/>
          </p:nvPicPr>
          <p:blipFill>
            <a:blip r:embed="rId4"/>
            <a:stretch>
              <a:fillRect/>
            </a:stretch>
          </p:blipFill>
          <p:spPr>
            <a:xfrm>
              <a:off x="727073" y="4106317"/>
              <a:ext cx="885996" cy="968983"/>
            </a:xfrm>
            <a:prstGeom prst="rect">
              <a:avLst/>
            </a:prstGeom>
          </p:spPr>
        </p:pic>
      </p:grpSp>
    </p:spTree>
  </p:cSld>
  <p:clrMapOvr>
    <a:masterClrMapping/>
  </p:clrMapOvr>
</p:sld>
</file>

<file path=ppt/theme/theme1.xml><?xml version="1.0" encoding="utf-8"?>
<a:theme xmlns:a="http://schemas.openxmlformats.org/drawingml/2006/main" name="1_标题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功能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内容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感谢页模板">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14953</Words>
  <Application>WPS 演示</Application>
  <PresentationFormat>宽屏</PresentationFormat>
  <Paragraphs>1061</Paragraphs>
  <Slides>38</Slides>
  <Notes>7</Notes>
  <HiddenSlides>0</HiddenSlides>
  <MMClips>0</MMClips>
  <ScaleCrop>false</ScaleCrop>
  <HeadingPairs>
    <vt:vector size="8" baseType="variant">
      <vt:variant>
        <vt:lpstr>已用的字体</vt:lpstr>
      </vt:variant>
      <vt:variant>
        <vt:i4>15</vt:i4>
      </vt:variant>
      <vt:variant>
        <vt:lpstr>主题</vt:lpstr>
      </vt:variant>
      <vt:variant>
        <vt:i4>4</vt:i4>
      </vt:variant>
      <vt:variant>
        <vt:lpstr>嵌入 OLE 服务器</vt:lpstr>
      </vt:variant>
      <vt:variant>
        <vt:i4>7</vt:i4>
      </vt:variant>
      <vt:variant>
        <vt:lpstr>幻灯片标题</vt:lpstr>
      </vt:variant>
      <vt:variant>
        <vt:i4>38</vt:i4>
      </vt:variant>
    </vt:vector>
  </HeadingPairs>
  <TitlesOfParts>
    <vt:vector size="64" baseType="lpstr">
      <vt:lpstr>Arial</vt:lpstr>
      <vt:lpstr>宋体</vt:lpstr>
      <vt:lpstr>Wingdings</vt:lpstr>
      <vt:lpstr>微软雅黑</vt:lpstr>
      <vt:lpstr>Huawei Sans</vt:lpstr>
      <vt:lpstr>方正兰亭黑简体</vt:lpstr>
      <vt:lpstr>FZLanTingHei-M-GBK</vt:lpstr>
      <vt:lpstr>Segoe Print</vt:lpstr>
      <vt:lpstr>Akkurat Pro</vt:lpstr>
      <vt:lpstr>Helvetica Neue Medium</vt:lpstr>
      <vt:lpstr>Arial Unicode MS</vt:lpstr>
      <vt:lpstr>Arial Unicode MS</vt:lpstr>
      <vt:lpstr>Times New Roman</vt:lpstr>
      <vt:lpstr>Calibri</vt:lpstr>
      <vt:lpstr>Huawei Sans</vt:lpstr>
      <vt:lpstr>1_标题页模板</vt:lpstr>
      <vt:lpstr>2_功能页模板</vt:lpstr>
      <vt:lpstr>3_内容页模板</vt:lpstr>
      <vt:lpstr>4_感谢页模板</vt:lpstr>
      <vt:lpstr>Visio.Drawing.15</vt:lpstr>
      <vt:lpstr>Visio.Drawing.15</vt:lpstr>
      <vt:lpstr>Visio.Drawing.15</vt:lpstr>
      <vt:lpstr>Visio.Drawing.15</vt:lpstr>
      <vt:lpstr>Visio.Drawing.15</vt:lpstr>
      <vt:lpstr>Visio.Drawing.15</vt:lpstr>
      <vt:lpstr>Visio.Drawing.15</vt:lpstr>
      <vt:lpstr>昇腾AI处理器架构</vt:lpstr>
      <vt:lpstr>PowerPoint 演示文稿</vt:lpstr>
      <vt:lpstr>华为AI全栈解决方案 </vt:lpstr>
      <vt:lpstr>芯片层：基于Da Vinci AI技术架构</vt:lpstr>
      <vt:lpstr>CANN层：高性能算子库和算子开发工具</vt:lpstr>
      <vt:lpstr>框架层：支持全场景AI计算的开源框架MindSpore</vt:lpstr>
      <vt:lpstr>应用层：普惠AI+急速性能的开发平台ModelArts</vt:lpstr>
      <vt:lpstr>PowerPoint 演示文稿</vt:lpstr>
      <vt:lpstr>概述 —— 昇腾AI处理器现状</vt:lpstr>
      <vt:lpstr>PowerPoint 演示文稿</vt:lpstr>
      <vt:lpstr>AI Core：在昇腾处理器中的位置</vt:lpstr>
      <vt:lpstr>AI Core：计算单元</vt:lpstr>
      <vt:lpstr>AI Core：计算单元 —— 加速原理</vt:lpstr>
      <vt:lpstr>AI Core：计算单元 —— Cube Unit</vt:lpstr>
      <vt:lpstr>AI Core：计算单元 —— Cube Unit（矩阵分块计算）</vt:lpstr>
      <vt:lpstr>AI Core：计算单元 —— Vector Unit</vt:lpstr>
      <vt:lpstr>AI Core：计算单元 —— Scalar Unit</vt:lpstr>
      <vt:lpstr>AI Core：存储系统</vt:lpstr>
      <vt:lpstr>AI Core：控制单元</vt:lpstr>
      <vt:lpstr>PowerPoint 演示文稿</vt:lpstr>
      <vt:lpstr>Ascend 310处理器逻辑架构(AI Inference SoC)</vt:lpstr>
      <vt:lpstr>Ascend 310处理器逻辑架构(AI Inference SoC)</vt:lpstr>
      <vt:lpstr>数据流图参考 —— 以人脸识别推理应用为例</vt:lpstr>
      <vt:lpstr>Ascend 910处理器逻辑架构(AI Training SoC)</vt:lpstr>
      <vt:lpstr>Ascend 910处理器逻辑架构(AI Training SoC)</vt:lpstr>
      <vt:lpstr>基于昇腾AI处理器的产品形态</vt:lpstr>
      <vt:lpstr>基于昇腾AI处理器的产品形态</vt:lpstr>
      <vt:lpstr>PowerPoint 演示文稿</vt:lpstr>
      <vt:lpstr>昇腾AI处理器软件逻辑架构</vt:lpstr>
      <vt:lpstr>软件架构 —— ACL子系统</vt:lpstr>
      <vt:lpstr>软件架构 —— GE子系统</vt:lpstr>
      <vt:lpstr>软件架构 —— FE子系统</vt:lpstr>
      <vt:lpstr>软件架构 —— TBE子系统</vt:lpstr>
      <vt:lpstr>软件架构 —— HCCL子系统</vt:lpstr>
      <vt:lpstr>软件架构 —— Runtime&amp;TS子系统</vt:lpstr>
      <vt:lpstr>软件架构 —— AICPU子系统</vt:lpstr>
      <vt:lpstr>软件架构 —— DVPP子系统</vt:lpstr>
      <vt:lpstr>PowerPoint 演示文稿</vt:lpstr>
    </vt:vector>
  </TitlesOfParts>
  <Company>Huawei Technologies Co.,Ltd.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fanyan (A)</dc:creator>
  <cp:lastModifiedBy>zshxie</cp:lastModifiedBy>
  <cp:revision>156</cp:revision>
  <cp:lastPrinted>2020-07-31T09:33:00Z</cp:lastPrinted>
  <dcterms:created xsi:type="dcterms:W3CDTF">2018-11-29T10:16:00Z</dcterms:created>
  <dcterms:modified xsi:type="dcterms:W3CDTF">2021-07-13T16:57:28Z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(3)Y56p/uAtBn3hnIiCxW/+Np2OyoKDoM7VLRF8RoSP9lWH/SWNsc2NXuL/XyxL7hpnm8RQ2D8g
s9L0wetiYZNESLXPkdfN4zQ8OsYRNiko9aJUiIu5xZyhZDwT2x2bp410QTeF+CHwuEd/zBif
5RE95YCVcCLpQjZrZiWyZu+jMdG84SbYewOXzpr2j3MnYdpnJ9MwnfWQoK1GWj4swAahdaRO
QfvIkgf9qjwGW5Dcmy</vt:lpwstr>
  </property>
  <property fmtid="{D5CDD505-2E9C-101B-9397-08002B2CF9AE}" pid="3" name="_2015_ms_pID_7253431">
    <vt:lpwstr>VNXEVpu6vRN/d91SHPSwoyheWIVmYeHw2ZZOAcLa9aRZdpylny/LcQ
lllDN66FquHUrF11Mm4CoY2VNHcPl6C79sKnlf6TkWDCNK3ONt6cAvvnXuTv9k1JgR0LoJ7B
iGW/arZy2N3ZJnzB0JEHvsRXe16vlXiqc96QrU8mpMyhaadvZvP9E3NF7+MynJXtG5Mc8Q6K
f9r0fMtHt4F1rLh20UZeXoC3zLvXRWyyrvnK</vt:lpwstr>
  </property>
  <property fmtid="{D5CDD505-2E9C-101B-9397-08002B2CF9AE}" pid="4" name="_2015_ms_pID_7253432">
    <vt:lpwstr>pA==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1575248629</vt:lpwstr>
  </property>
  <property fmtid="{D5CDD505-2E9C-101B-9397-08002B2CF9AE}" pid="9" name="ContentTypeId">
    <vt:lpwstr>0x010100CC226774B8D87F4D92D9D1F6859ED44E</vt:lpwstr>
  </property>
  <property fmtid="{D5CDD505-2E9C-101B-9397-08002B2CF9AE}" pid="10" name="ICV">
    <vt:lpwstr>DDF61011F0664C6FBC2C73B0E0FC75C5</vt:lpwstr>
  </property>
  <property fmtid="{D5CDD505-2E9C-101B-9397-08002B2CF9AE}" pid="11" name="KSOProductBuildVer">
    <vt:lpwstr>2052-11.1.0.10578</vt:lpwstr>
  </property>
</Properties>
</file>